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63" r:id="rId3"/>
    <p:sldId id="257" r:id="rId4"/>
    <p:sldId id="258" r:id="rId5"/>
    <p:sldId id="259" r:id="rId6"/>
    <p:sldId id="262" r:id="rId7"/>
    <p:sldId id="261" r:id="rId8"/>
    <p:sldId id="260" r:id="rId9"/>
    <p:sldId id="267" r:id="rId10"/>
    <p:sldId id="268" r:id="rId11"/>
    <p:sldId id="266" r:id="rId12"/>
    <p:sldId id="265" r:id="rId13"/>
    <p:sldId id="264"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B46442-272C-4179-9F6A-3E89E2B6B210}" type="datetimeFigureOut">
              <a:rPr lang="ru-RU" smtClean="0"/>
              <a:t>16.09.2017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2460980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BB46442-272C-4179-9F6A-3E89E2B6B210}" type="datetimeFigureOut">
              <a:rPr lang="ru-RU" smtClean="0"/>
              <a:t>16.09.2017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371058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BB46442-272C-4179-9F6A-3E89E2B6B210}" type="datetimeFigureOut">
              <a:rPr lang="ru-RU" smtClean="0"/>
              <a:t>16.09.2017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549441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BB46442-272C-4179-9F6A-3E89E2B6B210}" type="datetimeFigureOut">
              <a:rPr lang="ru-RU" smtClean="0"/>
              <a:t>16.09.2017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250760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BB46442-272C-4179-9F6A-3E89E2B6B210}" type="datetimeFigureOut">
              <a:rPr lang="ru-RU" smtClean="0"/>
              <a:t>16.09.2017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180327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BB46442-272C-4179-9F6A-3E89E2B6B210}" type="datetimeFigureOut">
              <a:rPr lang="ru-RU" smtClean="0"/>
              <a:t>16.09.2017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129147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BB46442-272C-4179-9F6A-3E89E2B6B210}" type="datetimeFigureOut">
              <a:rPr lang="ru-RU" smtClean="0"/>
              <a:t>16.09.2017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3170574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B46442-272C-4179-9F6A-3E89E2B6B210}" type="datetimeFigureOut">
              <a:rPr lang="ru-RU" smtClean="0"/>
              <a:t>16.09.2017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11545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BB46442-272C-4179-9F6A-3E89E2B6B210}" type="datetimeFigureOut">
              <a:rPr lang="ru-RU" smtClean="0"/>
              <a:t>16.09.2017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200083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BB46442-272C-4179-9F6A-3E89E2B6B210}" type="datetimeFigureOut">
              <a:rPr lang="ru-RU" smtClean="0"/>
              <a:t>16.09.2017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179902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BB46442-272C-4179-9F6A-3E89E2B6B210}" type="datetimeFigureOut">
              <a:rPr lang="ru-RU" smtClean="0"/>
              <a:t>16.09.2017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6D44BC7-2EE1-4937-84AA-DA60C6011B6F}" type="slidenum">
              <a:rPr lang="ru-RU" smtClean="0"/>
              <a:t>‹#›</a:t>
            </a:fld>
            <a:endParaRPr lang="ru-RU"/>
          </a:p>
        </p:txBody>
      </p:sp>
    </p:spTree>
    <p:extLst>
      <p:ext uri="{BB962C8B-B14F-4D97-AF65-F5344CB8AC3E}">
        <p14:creationId xmlns:p14="http://schemas.microsoft.com/office/powerpoint/2010/main" val="159006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2000">
              <a:schemeClr val="accent1">
                <a:lumMod val="45000"/>
                <a:lumOff val="55000"/>
              </a:schemeClr>
            </a:gs>
            <a:gs pos="85000">
              <a:schemeClr val="accent4">
                <a:lumMod val="20000"/>
                <a:lumOff val="80000"/>
              </a:schemeClr>
            </a:gs>
            <a:gs pos="100000">
              <a:schemeClr val="accent1">
                <a:lumMod val="30000"/>
                <a:lumOff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46442-272C-4179-9F6A-3E89E2B6B210}" type="datetimeFigureOut">
              <a:rPr lang="ru-RU" smtClean="0"/>
              <a:t>16.09.2017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44BC7-2EE1-4937-84AA-DA60C6011B6F}" type="slidenum">
              <a:rPr lang="ru-RU" smtClean="0"/>
              <a:t>‹#›</a:t>
            </a:fld>
            <a:endParaRPr lang="ru-RU"/>
          </a:p>
        </p:txBody>
      </p:sp>
    </p:spTree>
    <p:extLst>
      <p:ext uri="{BB962C8B-B14F-4D97-AF65-F5344CB8AC3E}">
        <p14:creationId xmlns:p14="http://schemas.microsoft.com/office/powerpoint/2010/main" val="171644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chemeClr val="accent1">
                <a:lumMod val="45000"/>
                <a:lumOff val="55000"/>
              </a:schemeClr>
            </a:gs>
            <a:gs pos="85000">
              <a:schemeClr val="accent4">
                <a:lumMod val="20000"/>
                <a:lumOff val="80000"/>
              </a:schemeClr>
            </a:gs>
            <a:gs pos="100000">
              <a:schemeClr val="accent1">
                <a:lumMod val="30000"/>
                <a:lumOff val="7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719528" y="1484026"/>
            <a:ext cx="10433156" cy="2800767"/>
          </a:xfrm>
          <a:prstGeom prst="rect">
            <a:avLst/>
          </a:prstGeom>
          <a:noFill/>
        </p:spPr>
        <p:txBody>
          <a:bodyPr wrap="square" rtlCol="0">
            <a:spAutoFit/>
          </a:bodyPr>
          <a:lstStyle/>
          <a:p>
            <a:pPr algn="ctr"/>
            <a:r>
              <a:rPr lang="ru-RU" sz="8800" b="1" i="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Факты </a:t>
            </a:r>
          </a:p>
          <a:p>
            <a:pPr algn="ctr"/>
            <a:r>
              <a:rPr lang="ru-RU" sz="8800" b="1" i="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из мира моды</a:t>
            </a:r>
            <a:endParaRPr lang="ru-RU" sz="8800" b="1"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TextBox 3"/>
          <p:cNvSpPr txBox="1"/>
          <p:nvPr/>
        </p:nvSpPr>
        <p:spPr>
          <a:xfrm>
            <a:off x="6194738" y="5177307"/>
            <a:ext cx="4957946" cy="1200329"/>
          </a:xfrm>
          <a:prstGeom prst="rect">
            <a:avLst/>
          </a:prstGeom>
          <a:noFill/>
        </p:spPr>
        <p:txBody>
          <a:bodyPr wrap="square" rtlCol="0">
            <a:spAutoFit/>
          </a:bodyPr>
          <a:lstStyle/>
          <a:p>
            <a:r>
              <a:rPr lang="ru-RU" sz="2400" i="1" dirty="0" smtClean="0">
                <a:solidFill>
                  <a:schemeClr val="accent1">
                    <a:lumMod val="50000"/>
                  </a:schemeClr>
                </a:solidFill>
              </a:rPr>
              <a:t>Подготовила учитель технологии</a:t>
            </a:r>
          </a:p>
          <a:p>
            <a:r>
              <a:rPr lang="ru-RU" sz="2400" i="1" dirty="0" smtClean="0">
                <a:solidFill>
                  <a:schemeClr val="accent1">
                    <a:lumMod val="50000"/>
                  </a:schemeClr>
                </a:solidFill>
              </a:rPr>
              <a:t>МБОУ «Лицей №4»</a:t>
            </a:r>
          </a:p>
          <a:p>
            <a:r>
              <a:rPr lang="ru-RU" sz="2400" i="1" dirty="0" smtClean="0">
                <a:solidFill>
                  <a:schemeClr val="accent1">
                    <a:lumMod val="50000"/>
                  </a:schemeClr>
                </a:solidFill>
              </a:rPr>
              <a:t> Никишина Лариса Юрьевна</a:t>
            </a:r>
            <a:endParaRPr lang="ru-RU" sz="2400" i="1" dirty="0">
              <a:solidFill>
                <a:schemeClr val="accent1">
                  <a:lumMod val="50000"/>
                </a:schemeClr>
              </a:solidFill>
            </a:endParaRPr>
          </a:p>
        </p:txBody>
      </p:sp>
    </p:spTree>
    <p:extLst>
      <p:ext uri="{BB962C8B-B14F-4D97-AF65-F5344CB8AC3E}">
        <p14:creationId xmlns:p14="http://schemas.microsoft.com/office/powerpoint/2010/main" val="2769929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chemeClr val="accent1">
                <a:lumMod val="45000"/>
                <a:lumOff val="55000"/>
              </a:schemeClr>
            </a:gs>
            <a:gs pos="85000">
              <a:schemeClr val="accent4">
                <a:lumMod val="20000"/>
                <a:lumOff val="80000"/>
              </a:schemeClr>
            </a:gs>
            <a:gs pos="100000">
              <a:schemeClr val="accent1">
                <a:lumMod val="30000"/>
                <a:lumOff val="7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01515" y="165515"/>
            <a:ext cx="4434788" cy="6557574"/>
          </a:xfrm>
          <a:prstGeom prst="rect">
            <a:avLst/>
          </a:prstGeom>
        </p:spPr>
      </p:pic>
      <p:sp>
        <p:nvSpPr>
          <p:cNvPr id="3" name="TextBox 2"/>
          <p:cNvSpPr txBox="1"/>
          <p:nvPr/>
        </p:nvSpPr>
        <p:spPr>
          <a:xfrm>
            <a:off x="7420132" y="899410"/>
            <a:ext cx="3162924" cy="2677656"/>
          </a:xfrm>
          <a:prstGeom prst="rect">
            <a:avLst/>
          </a:prstGeom>
          <a:noFill/>
        </p:spPr>
        <p:txBody>
          <a:bodyPr wrap="square" rtlCol="0">
            <a:spAutoFit/>
          </a:bodyPr>
          <a:lstStyle/>
          <a:p>
            <a:r>
              <a:rPr lang="ru-RU" sz="2400" i="1" dirty="0" smtClean="0">
                <a:solidFill>
                  <a:schemeClr val="accent5">
                    <a:lumMod val="50000"/>
                  </a:schemeClr>
                </a:solidFill>
              </a:rPr>
              <a:t>Первой женщиной, осмелившейся использовать брюки как элемент женской одежды, была французская актриса 19 века Сара Бернар.</a:t>
            </a:r>
            <a:endParaRPr lang="ru-RU" sz="2400" i="1" dirty="0">
              <a:solidFill>
                <a:schemeClr val="accent5">
                  <a:lumMod val="50000"/>
                </a:schemeClr>
              </a:solidFill>
            </a:endParaRPr>
          </a:p>
        </p:txBody>
      </p:sp>
    </p:spTree>
    <p:extLst>
      <p:ext uri="{BB962C8B-B14F-4D97-AF65-F5344CB8AC3E}">
        <p14:creationId xmlns:p14="http://schemas.microsoft.com/office/powerpoint/2010/main" val="383830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chemeClr val="accent1">
                <a:lumMod val="45000"/>
                <a:lumOff val="55000"/>
              </a:schemeClr>
            </a:gs>
            <a:gs pos="85000">
              <a:schemeClr val="accent4">
                <a:lumMod val="20000"/>
                <a:lumOff val="80000"/>
              </a:schemeClr>
            </a:gs>
            <a:gs pos="100000">
              <a:schemeClr val="accent1">
                <a:lumMod val="30000"/>
                <a:lumOff val="7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38020" y="269824"/>
            <a:ext cx="4404878" cy="6447968"/>
          </a:xfrm>
          <a:prstGeom prst="rect">
            <a:avLst/>
          </a:prstGeom>
        </p:spPr>
      </p:pic>
      <p:sp>
        <p:nvSpPr>
          <p:cNvPr id="3" name="TextBox 2"/>
          <p:cNvSpPr txBox="1"/>
          <p:nvPr/>
        </p:nvSpPr>
        <p:spPr>
          <a:xfrm>
            <a:off x="6940447" y="1004342"/>
            <a:ext cx="4062334" cy="3785652"/>
          </a:xfrm>
          <a:prstGeom prst="rect">
            <a:avLst/>
          </a:prstGeom>
          <a:noFill/>
        </p:spPr>
        <p:txBody>
          <a:bodyPr wrap="square" rtlCol="0">
            <a:spAutoFit/>
          </a:bodyPr>
          <a:lstStyle/>
          <a:p>
            <a:r>
              <a:rPr lang="ru-RU" dirty="0" smtClean="0"/>
              <a:t>. </a:t>
            </a:r>
            <a:r>
              <a:rPr lang="ru-RU" sz="2400" i="1" dirty="0" smtClean="0">
                <a:solidFill>
                  <a:schemeClr val="accent5">
                    <a:lumMod val="50000"/>
                  </a:schemeClr>
                </a:solidFill>
              </a:rPr>
              <a:t>В 2001 году американская компания </a:t>
            </a:r>
            <a:r>
              <a:rPr lang="ru-RU" sz="2400" i="1" dirty="0" err="1" smtClean="0">
                <a:solidFill>
                  <a:schemeClr val="accent5">
                    <a:lumMod val="50000"/>
                  </a:schemeClr>
                </a:solidFill>
              </a:rPr>
              <a:t>Levi`S</a:t>
            </a:r>
            <a:r>
              <a:rPr lang="ru-RU" sz="2400" i="1" dirty="0" smtClean="0">
                <a:solidFill>
                  <a:schemeClr val="accent5">
                    <a:lumMod val="50000"/>
                  </a:schemeClr>
                </a:solidFill>
              </a:rPr>
              <a:t> заплатила 45 тысяч долларов за пару штанов собственного производства. Высокая цена на штаны объясняется тем, что они были пошиты в 1880 году. Теперь джинсы заняли почетнее место в музее компании.</a:t>
            </a:r>
            <a:endParaRPr lang="ru-RU" sz="2400" i="1" dirty="0">
              <a:solidFill>
                <a:schemeClr val="accent5">
                  <a:lumMod val="50000"/>
                </a:schemeClr>
              </a:solidFill>
            </a:endParaRPr>
          </a:p>
        </p:txBody>
      </p:sp>
    </p:spTree>
    <p:extLst>
      <p:ext uri="{BB962C8B-B14F-4D97-AF65-F5344CB8AC3E}">
        <p14:creationId xmlns:p14="http://schemas.microsoft.com/office/powerpoint/2010/main" val="1170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4203" y="872458"/>
            <a:ext cx="3507699" cy="5262979"/>
          </a:xfrm>
          <a:prstGeom prst="rect">
            <a:avLst/>
          </a:prstGeom>
          <a:noFill/>
        </p:spPr>
        <p:txBody>
          <a:bodyPr wrap="square" rtlCol="0">
            <a:spAutoFit/>
          </a:bodyPr>
          <a:lstStyle/>
          <a:p>
            <a:r>
              <a:rPr lang="ru-RU" sz="2400" i="1" dirty="0" smtClean="0">
                <a:solidFill>
                  <a:schemeClr val="accent5">
                    <a:lumMod val="50000"/>
                  </a:schemeClr>
                </a:solidFill>
              </a:rPr>
              <a:t>В 12-13 веке пуговицы использовались только для украшения одежды. Позже они стали настолько востребованным аксессуаром, что по их количеству можно было узнать статус владельца. Так, один из нарядов Франциска I был декорирован тринадцатью тысячами пуговиц.</a:t>
            </a:r>
            <a:endParaRPr lang="ru-RU" sz="2400" i="1" dirty="0">
              <a:solidFill>
                <a:schemeClr val="accent5">
                  <a:lumMod val="50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7218" y="1411696"/>
            <a:ext cx="6825974" cy="4184505"/>
          </a:xfrm>
          <a:prstGeom prst="rect">
            <a:avLst/>
          </a:prstGeom>
        </p:spPr>
      </p:pic>
    </p:spTree>
    <p:extLst>
      <p:ext uri="{BB962C8B-B14F-4D97-AF65-F5344CB8AC3E}">
        <p14:creationId xmlns:p14="http://schemas.microsoft.com/office/powerpoint/2010/main" val="560481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chemeClr val="accent1">
                <a:lumMod val="45000"/>
                <a:lumOff val="55000"/>
              </a:schemeClr>
            </a:gs>
            <a:gs pos="85000">
              <a:schemeClr val="accent4">
                <a:lumMod val="20000"/>
                <a:lumOff val="80000"/>
              </a:schemeClr>
            </a:gs>
            <a:gs pos="100000">
              <a:schemeClr val="accent1">
                <a:lumMod val="30000"/>
                <a:lumOff val="7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sp>
        <p:nvSpPr>
          <p:cNvPr id="2" name="TextBox 1"/>
          <p:cNvSpPr txBox="1"/>
          <p:nvPr/>
        </p:nvSpPr>
        <p:spPr>
          <a:xfrm>
            <a:off x="6580682" y="856357"/>
            <a:ext cx="4871803" cy="6001643"/>
          </a:xfrm>
          <a:prstGeom prst="rect">
            <a:avLst/>
          </a:prstGeom>
          <a:noFill/>
        </p:spPr>
        <p:txBody>
          <a:bodyPr wrap="square" rtlCol="0">
            <a:spAutoFit/>
          </a:bodyPr>
          <a:lstStyle/>
          <a:p>
            <a:r>
              <a:rPr lang="ru-RU" sz="2400" i="1" dirty="0" smtClean="0">
                <a:solidFill>
                  <a:schemeClr val="accent5">
                    <a:lumMod val="50000"/>
                  </a:schemeClr>
                </a:solidFill>
              </a:rPr>
              <a:t>Во времена Наполеона Бонапарта пуговицы на рукавах пиджака имели сугубо практическое значение. Считается, что первые выпуклые пуговицы появились на рукавах мундиров солдат французской армии, чтобы излечить их от раздражающей привычки вытирать рукавами мокрые носы. Существует и более прагматичная версия, которая гласит, что застежки на пуговицы в швах рукавов появились для того, чтобы можно было с легкостью закатывать рукава.</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15" y="616470"/>
            <a:ext cx="5810250" cy="5715000"/>
          </a:xfrm>
          <a:prstGeom prst="rect">
            <a:avLst/>
          </a:prstGeom>
        </p:spPr>
      </p:pic>
    </p:spTree>
    <p:extLst>
      <p:ext uri="{BB962C8B-B14F-4D97-AF65-F5344CB8AC3E}">
        <p14:creationId xmlns:p14="http://schemas.microsoft.com/office/powerpoint/2010/main" val="9140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chemeClr val="accent1">
                <a:lumMod val="45000"/>
                <a:lumOff val="55000"/>
              </a:schemeClr>
            </a:gs>
            <a:gs pos="85000">
              <a:schemeClr val="accent4">
                <a:lumMod val="20000"/>
                <a:lumOff val="80000"/>
              </a:schemeClr>
            </a:gs>
            <a:gs pos="100000">
              <a:schemeClr val="accent1">
                <a:lumMod val="30000"/>
                <a:lumOff val="7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65187" y="346132"/>
            <a:ext cx="4341331" cy="6384310"/>
          </a:xfrm>
          <a:prstGeom prst="rect">
            <a:avLst/>
          </a:prstGeom>
        </p:spPr>
      </p:pic>
      <p:sp>
        <p:nvSpPr>
          <p:cNvPr id="3" name="TextBox 2"/>
          <p:cNvSpPr txBox="1"/>
          <p:nvPr/>
        </p:nvSpPr>
        <p:spPr>
          <a:xfrm>
            <a:off x="6071017" y="346132"/>
            <a:ext cx="5111646" cy="6370975"/>
          </a:xfrm>
          <a:prstGeom prst="rect">
            <a:avLst/>
          </a:prstGeom>
          <a:noFill/>
        </p:spPr>
        <p:txBody>
          <a:bodyPr wrap="square" rtlCol="0">
            <a:spAutoFit/>
          </a:bodyPr>
          <a:lstStyle/>
          <a:p>
            <a:r>
              <a:rPr lang="ru-RU" sz="2400" i="1" dirty="0" smtClean="0">
                <a:solidFill>
                  <a:schemeClr val="accent5">
                    <a:lumMod val="50000"/>
                  </a:schemeClr>
                </a:solidFill>
              </a:rPr>
              <a:t>Вплоть до XX века мода исполняла роль закона, который определял, как и во что должны одеваться различные сословия. Чем выше был статус — тем неудобнее была одежда. Так подчеркивалось пренебрежение ее обладателя к физическому труду. У правящего римского сословия тога могла быть длиной до 5 метров, шлейф платья Елизаветы Австрийской (супруги французского короля Карла IX) имел длину 24 метра, носки туфель средневекового феодала достигали 60 сантиметров, а дамские платья эпохи Возрождения весили по 25 килограммов</a:t>
            </a:r>
            <a:r>
              <a:rPr lang="ru-RU" sz="2400" dirty="0" smtClean="0"/>
              <a:t>.</a:t>
            </a:r>
            <a:endParaRPr lang="ru-RU" sz="2400" dirty="0"/>
          </a:p>
        </p:txBody>
      </p:sp>
    </p:spTree>
    <p:extLst>
      <p:ext uri="{BB962C8B-B14F-4D97-AF65-F5344CB8AC3E}">
        <p14:creationId xmlns:p14="http://schemas.microsoft.com/office/powerpoint/2010/main" val="1492027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745574" y="366939"/>
            <a:ext cx="4332156" cy="6316837"/>
          </a:xfrm>
          <a:prstGeom prst="rect">
            <a:avLst/>
          </a:prstGeom>
        </p:spPr>
      </p:pic>
      <p:sp>
        <p:nvSpPr>
          <p:cNvPr id="3" name="TextBox 2"/>
          <p:cNvSpPr txBox="1"/>
          <p:nvPr/>
        </p:nvSpPr>
        <p:spPr>
          <a:xfrm>
            <a:off x="1603948" y="709203"/>
            <a:ext cx="4302177" cy="5632311"/>
          </a:xfrm>
          <a:prstGeom prst="rect">
            <a:avLst/>
          </a:prstGeom>
          <a:noFill/>
        </p:spPr>
        <p:txBody>
          <a:bodyPr wrap="square" rtlCol="0">
            <a:spAutoFit/>
          </a:bodyPr>
          <a:lstStyle/>
          <a:p>
            <a:r>
              <a:rPr lang="ru-RU" sz="2400" i="1" dirty="0" smtClean="0">
                <a:solidFill>
                  <a:schemeClr val="accent5">
                    <a:lumMod val="50000"/>
                  </a:schemeClr>
                </a:solidFill>
              </a:rPr>
              <a:t>3 сентября 1914 года</a:t>
            </a:r>
          </a:p>
          <a:p>
            <a:r>
              <a:rPr lang="ru-RU" sz="2400" i="1" dirty="0" smtClean="0">
                <a:solidFill>
                  <a:schemeClr val="accent5">
                    <a:lumMod val="50000"/>
                  </a:schemeClr>
                </a:solidFill>
              </a:rPr>
              <a:t> Мэри </a:t>
            </a:r>
            <a:r>
              <a:rPr lang="ru-RU" sz="2400" i="1" dirty="0" err="1" smtClean="0">
                <a:solidFill>
                  <a:schemeClr val="accent5">
                    <a:lumMod val="50000"/>
                  </a:schemeClr>
                </a:solidFill>
              </a:rPr>
              <a:t>Фелпс</a:t>
            </a:r>
            <a:r>
              <a:rPr lang="ru-RU" sz="2400" i="1" dirty="0" smtClean="0">
                <a:solidFill>
                  <a:schemeClr val="accent5">
                    <a:lumMod val="50000"/>
                  </a:schemeClr>
                </a:solidFill>
              </a:rPr>
              <a:t> Джейкоб запатентовала первый в мире бюстгальтер. Он имел довольно простую конструкцию и состоял из двух платков и ленты. В то время женщины носили корсеты с металлическими деталями, отказ от них в пользу тканевых бюстгальтеров, сэкономил столько метала, что в 1917 году на него построили два военных корабля.</a:t>
            </a:r>
            <a:endParaRPr lang="ru-RU" sz="2400" i="1" dirty="0">
              <a:solidFill>
                <a:schemeClr val="accent5">
                  <a:lumMod val="50000"/>
                </a:schemeClr>
              </a:solidFill>
            </a:endParaRPr>
          </a:p>
        </p:txBody>
      </p:sp>
    </p:spTree>
    <p:extLst>
      <p:ext uri="{BB962C8B-B14F-4D97-AF65-F5344CB8AC3E}">
        <p14:creationId xmlns:p14="http://schemas.microsoft.com/office/powerpoint/2010/main" val="864234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chemeClr val="accent1">
                <a:lumMod val="45000"/>
                <a:lumOff val="55000"/>
              </a:schemeClr>
            </a:gs>
            <a:gs pos="85000">
              <a:schemeClr val="accent4">
                <a:lumMod val="20000"/>
                <a:lumOff val="80000"/>
              </a:schemeClr>
            </a:gs>
            <a:gs pos="100000">
              <a:schemeClr val="accent1">
                <a:lumMod val="30000"/>
                <a:lumOff val="7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128722" y="248655"/>
            <a:ext cx="4761389" cy="6480610"/>
          </a:xfrm>
          <a:prstGeom prst="rect">
            <a:avLst/>
          </a:prstGeom>
        </p:spPr>
      </p:pic>
      <p:pic>
        <p:nvPicPr>
          <p:cNvPr id="3" name="Рисунок 2"/>
          <p:cNvPicPr>
            <a:picLocks noChangeAspect="1"/>
          </p:cNvPicPr>
          <p:nvPr/>
        </p:nvPicPr>
        <p:blipFill>
          <a:blip r:embed="rId3"/>
          <a:stretch>
            <a:fillRect/>
          </a:stretch>
        </p:blipFill>
        <p:spPr>
          <a:xfrm>
            <a:off x="1169233" y="1561955"/>
            <a:ext cx="4575520" cy="3571310"/>
          </a:xfrm>
          <a:prstGeom prst="rect">
            <a:avLst/>
          </a:prstGeom>
        </p:spPr>
      </p:pic>
    </p:spTree>
    <p:extLst>
      <p:ext uri="{BB962C8B-B14F-4D97-AF65-F5344CB8AC3E}">
        <p14:creationId xmlns:p14="http://schemas.microsoft.com/office/powerpoint/2010/main" val="248596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590924" y="839449"/>
            <a:ext cx="6353898" cy="5426439"/>
          </a:xfrm>
          <a:prstGeom prst="rect">
            <a:avLst/>
          </a:prstGeom>
        </p:spPr>
      </p:pic>
      <p:sp>
        <p:nvSpPr>
          <p:cNvPr id="3" name="TextBox 2"/>
          <p:cNvSpPr txBox="1"/>
          <p:nvPr/>
        </p:nvSpPr>
        <p:spPr>
          <a:xfrm>
            <a:off x="1049312" y="329782"/>
            <a:ext cx="4017364" cy="3416320"/>
          </a:xfrm>
          <a:prstGeom prst="rect">
            <a:avLst/>
          </a:prstGeom>
          <a:noFill/>
        </p:spPr>
        <p:txBody>
          <a:bodyPr wrap="square" rtlCol="0">
            <a:spAutoFit/>
          </a:bodyPr>
          <a:lstStyle/>
          <a:p>
            <a:r>
              <a:rPr lang="ru-RU" sz="2400" i="1" dirty="0" smtClean="0">
                <a:solidFill>
                  <a:schemeClr val="accent5">
                    <a:lumMod val="50000"/>
                  </a:schemeClr>
                </a:solidFill>
              </a:rPr>
              <a:t>В XVI веке аристократы Италии и Франции носили обувь на деревянных подставках высотой до 25 сантиметров. Со временем каблук изменялся, и при Марии-</a:t>
            </a:r>
            <a:r>
              <a:rPr lang="ru-RU" sz="2400" i="1" dirty="0" err="1" smtClean="0">
                <a:solidFill>
                  <a:schemeClr val="accent5">
                    <a:lumMod val="50000"/>
                  </a:schemeClr>
                </a:solidFill>
              </a:rPr>
              <a:t>Антуанетте</a:t>
            </a:r>
            <a:r>
              <a:rPr lang="ru-RU" sz="2400" i="1" dirty="0" smtClean="0">
                <a:solidFill>
                  <a:schemeClr val="accent5">
                    <a:lumMod val="50000"/>
                  </a:schemeClr>
                </a:solidFill>
              </a:rPr>
              <a:t> уменьшился до 12-15 миллиметров.</a:t>
            </a:r>
            <a:endParaRPr lang="ru-RU" sz="2400" i="1" dirty="0">
              <a:solidFill>
                <a:schemeClr val="accent5">
                  <a:lumMod val="50000"/>
                </a:schemeClr>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82" y="3852471"/>
            <a:ext cx="4385394" cy="2750695"/>
          </a:xfrm>
          <a:prstGeom prst="rect">
            <a:avLst/>
          </a:prstGeom>
        </p:spPr>
      </p:pic>
    </p:spTree>
    <p:extLst>
      <p:ext uri="{BB962C8B-B14F-4D97-AF65-F5344CB8AC3E}">
        <p14:creationId xmlns:p14="http://schemas.microsoft.com/office/powerpoint/2010/main" val="872385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558240" y="349064"/>
            <a:ext cx="4686957" cy="6246610"/>
          </a:xfrm>
          <a:prstGeom prst="rect">
            <a:avLst/>
          </a:prstGeom>
        </p:spPr>
      </p:pic>
      <p:sp>
        <p:nvSpPr>
          <p:cNvPr id="3" name="TextBox 2"/>
          <p:cNvSpPr txBox="1"/>
          <p:nvPr/>
        </p:nvSpPr>
        <p:spPr>
          <a:xfrm>
            <a:off x="1603948" y="1025545"/>
            <a:ext cx="3957404" cy="4893647"/>
          </a:xfrm>
          <a:prstGeom prst="rect">
            <a:avLst/>
          </a:prstGeom>
          <a:noFill/>
        </p:spPr>
        <p:txBody>
          <a:bodyPr wrap="square" rtlCol="0">
            <a:spAutoFit/>
          </a:bodyPr>
          <a:lstStyle/>
          <a:p>
            <a:r>
              <a:rPr lang="ru-RU" sz="2400" i="1" dirty="0" smtClean="0">
                <a:solidFill>
                  <a:schemeClr val="accent5">
                    <a:lumMod val="50000"/>
                  </a:schemeClr>
                </a:solidFill>
              </a:rPr>
              <a:t>В 10 веке до нашей эры безвестный китайский парень подарил своей жене «крышу, которая всегда с собой». Так появился первый зонтик. Кстати слово “зонтик” это вовсе не уменьшительно- ласкательное от “зонт”. “Зонтик "происходит от голландского слова “zonnedek”, что означает «навес от солнца».</a:t>
            </a:r>
            <a:endParaRPr lang="ru-RU" sz="2400" i="1" dirty="0">
              <a:solidFill>
                <a:schemeClr val="accent5">
                  <a:lumMod val="50000"/>
                </a:schemeClr>
              </a:solidFill>
            </a:endParaRPr>
          </a:p>
        </p:txBody>
      </p:sp>
    </p:spTree>
    <p:extLst>
      <p:ext uri="{BB962C8B-B14F-4D97-AF65-F5344CB8AC3E}">
        <p14:creationId xmlns:p14="http://schemas.microsoft.com/office/powerpoint/2010/main" val="3049929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2400" y="3335316"/>
            <a:ext cx="4761389" cy="3365284"/>
          </a:xfrm>
          <a:prstGeom prst="rect">
            <a:avLst/>
          </a:prstGeom>
        </p:spPr>
      </p:pic>
      <p:pic>
        <p:nvPicPr>
          <p:cNvPr id="4" name="Рисунок 3"/>
          <p:cNvPicPr>
            <a:picLocks noChangeAspect="1"/>
          </p:cNvPicPr>
          <p:nvPr/>
        </p:nvPicPr>
        <p:blipFill>
          <a:blip r:embed="rId3"/>
          <a:stretch>
            <a:fillRect/>
          </a:stretch>
        </p:blipFill>
        <p:spPr>
          <a:xfrm>
            <a:off x="6202308" y="1203413"/>
            <a:ext cx="5679231" cy="4507840"/>
          </a:xfrm>
          <a:prstGeom prst="rect">
            <a:avLst/>
          </a:prstGeom>
        </p:spPr>
      </p:pic>
      <p:sp>
        <p:nvSpPr>
          <p:cNvPr id="5" name="TextBox 4"/>
          <p:cNvSpPr txBox="1"/>
          <p:nvPr/>
        </p:nvSpPr>
        <p:spPr>
          <a:xfrm>
            <a:off x="1298465" y="779487"/>
            <a:ext cx="4212236" cy="2308324"/>
          </a:xfrm>
          <a:prstGeom prst="rect">
            <a:avLst/>
          </a:prstGeom>
          <a:noFill/>
        </p:spPr>
        <p:txBody>
          <a:bodyPr wrap="square" rtlCol="0">
            <a:spAutoFit/>
          </a:bodyPr>
          <a:lstStyle/>
          <a:p>
            <a:r>
              <a:rPr lang="ru-RU" sz="2400" i="1" dirty="0" smtClean="0">
                <a:solidFill>
                  <a:schemeClr val="accent5">
                    <a:lumMod val="50000"/>
                  </a:schemeClr>
                </a:solidFill>
              </a:rPr>
              <a:t>После того как в 1880 году команда гребцов из Оксфордского университета повязала командные нарукавные повязки на шею, в моду вошли галстуки.</a:t>
            </a:r>
            <a:endParaRPr lang="ru-RU" sz="2400" i="1" dirty="0">
              <a:solidFill>
                <a:schemeClr val="accent5">
                  <a:lumMod val="50000"/>
                </a:schemeClr>
              </a:solidFill>
            </a:endParaRPr>
          </a:p>
        </p:txBody>
      </p:sp>
    </p:spTree>
    <p:extLst>
      <p:ext uri="{BB962C8B-B14F-4D97-AF65-F5344CB8AC3E}">
        <p14:creationId xmlns:p14="http://schemas.microsoft.com/office/powerpoint/2010/main" val="4077950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chemeClr val="accent1">
                <a:lumMod val="45000"/>
                <a:lumOff val="55000"/>
              </a:schemeClr>
            </a:gs>
            <a:gs pos="85000">
              <a:schemeClr val="accent4">
                <a:lumMod val="20000"/>
                <a:lumOff val="80000"/>
              </a:schemeClr>
            </a:gs>
            <a:gs pos="100000">
              <a:schemeClr val="accent1">
                <a:lumMod val="30000"/>
                <a:lumOff val="7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52777" y="335601"/>
            <a:ext cx="5075715" cy="6365002"/>
          </a:xfrm>
          <a:prstGeom prst="rect">
            <a:avLst/>
          </a:prstGeom>
        </p:spPr>
      </p:pic>
      <p:sp>
        <p:nvSpPr>
          <p:cNvPr id="3" name="TextBox 2"/>
          <p:cNvSpPr txBox="1"/>
          <p:nvPr/>
        </p:nvSpPr>
        <p:spPr>
          <a:xfrm>
            <a:off x="6760566" y="1169233"/>
            <a:ext cx="4092314" cy="3416320"/>
          </a:xfrm>
          <a:prstGeom prst="rect">
            <a:avLst/>
          </a:prstGeom>
          <a:noFill/>
        </p:spPr>
        <p:txBody>
          <a:bodyPr wrap="square" rtlCol="0">
            <a:spAutoFit/>
          </a:bodyPr>
          <a:lstStyle/>
          <a:p>
            <a:r>
              <a:rPr lang="ru-RU" sz="2400" i="1" dirty="0" smtClean="0">
                <a:solidFill>
                  <a:schemeClr val="accent5">
                    <a:lumMod val="50000"/>
                  </a:schemeClr>
                </a:solidFill>
              </a:rPr>
              <a:t>У Карла VIII были очень кривые ноги, что бы скрыть их он ввел в моду длиннополые камзолы. Во время дождя Эдуард VII был вынужден подвернуть штаны, так появилась новая мода на брюки с манжетами.</a:t>
            </a:r>
            <a:endParaRPr lang="ru-RU" sz="2400" i="1" dirty="0">
              <a:solidFill>
                <a:schemeClr val="accent5">
                  <a:lumMod val="50000"/>
                </a:schemeClr>
              </a:solidFill>
            </a:endParaRPr>
          </a:p>
        </p:txBody>
      </p:sp>
    </p:spTree>
    <p:extLst>
      <p:ext uri="{BB962C8B-B14F-4D97-AF65-F5344CB8AC3E}">
        <p14:creationId xmlns:p14="http://schemas.microsoft.com/office/powerpoint/2010/main" val="104796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342719" y="404734"/>
            <a:ext cx="2258499" cy="6288888"/>
          </a:xfrm>
          <a:prstGeom prst="rect">
            <a:avLst/>
          </a:prstGeom>
        </p:spPr>
      </p:pic>
      <p:sp>
        <p:nvSpPr>
          <p:cNvPr id="3" name="TextBox 2"/>
          <p:cNvSpPr txBox="1"/>
          <p:nvPr/>
        </p:nvSpPr>
        <p:spPr>
          <a:xfrm>
            <a:off x="1499016" y="733022"/>
            <a:ext cx="4182255" cy="5632311"/>
          </a:xfrm>
          <a:prstGeom prst="rect">
            <a:avLst/>
          </a:prstGeom>
          <a:noFill/>
        </p:spPr>
        <p:txBody>
          <a:bodyPr wrap="square" rtlCol="0">
            <a:spAutoFit/>
          </a:bodyPr>
          <a:lstStyle/>
          <a:p>
            <a:r>
              <a:rPr lang="ru-RU" sz="2400" i="1" dirty="0" smtClean="0">
                <a:solidFill>
                  <a:schemeClr val="accent5">
                    <a:lumMod val="50000"/>
                  </a:schemeClr>
                </a:solidFill>
              </a:rPr>
              <a:t>Во второй половине 19 века, с развитием промышленного пошива брюк, потребовалась транспортировка больших партий этого товара. Самый дешевый способ перевозки был морским транспортом, но он отнимал большое количество времени. После такой транспортировки на брюках оставались плохо разглаживающиеся стрелки-складки, и именно такой вариант вошёл в моду. </a:t>
            </a:r>
            <a:endParaRPr lang="ru-RU" sz="2400" i="1" dirty="0">
              <a:solidFill>
                <a:schemeClr val="accent5">
                  <a:lumMod val="50000"/>
                </a:schemeClr>
              </a:solidFill>
            </a:endParaRPr>
          </a:p>
        </p:txBody>
      </p:sp>
    </p:spTree>
    <p:extLst>
      <p:ext uri="{BB962C8B-B14F-4D97-AF65-F5344CB8AC3E}">
        <p14:creationId xmlns:p14="http://schemas.microsoft.com/office/powerpoint/2010/main" val="420971133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528</Words>
  <Application>Microsoft Office PowerPoint</Application>
  <PresentationFormat>Широкоэкранный</PresentationFormat>
  <Paragraphs>17</Paragraphs>
  <Slides>13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13</vt:i4>
      </vt:variant>
    </vt:vector>
  </HeadingPairs>
  <TitlesOfParts>
    <vt:vector size="17" baseType="lpstr">
      <vt:lpstr>Arial</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8</cp:revision>
  <dcterms:created xsi:type="dcterms:W3CDTF">2016-04-10T09:51:15Z</dcterms:created>
  <dcterms:modified xsi:type="dcterms:W3CDTF">2017-09-15T22:19:15Z</dcterms:modified>
</cp:coreProperties>
</file>