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72" r:id="rId6"/>
    <p:sldId id="265" r:id="rId7"/>
    <p:sldId id="262" r:id="rId8"/>
    <p:sldId id="261" r:id="rId9"/>
    <p:sldId id="264" r:id="rId10"/>
    <p:sldId id="263" r:id="rId11"/>
    <p:sldId id="266" r:id="rId12"/>
    <p:sldId id="277" r:id="rId13"/>
    <p:sldId id="267" r:id="rId14"/>
    <p:sldId id="268" r:id="rId15"/>
    <p:sldId id="274" r:id="rId16"/>
    <p:sldId id="275" r:id="rId17"/>
    <p:sldId id="276" r:id="rId18"/>
    <p:sldId id="278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58" autoAdjust="0"/>
    <p:restoredTop sz="94660"/>
  </p:normalViewPr>
  <p:slideViewPr>
    <p:cSldViewPr>
      <p:cViewPr varScale="1">
        <p:scale>
          <a:sx n="36" d="100"/>
          <a:sy n="36" d="100"/>
        </p:scale>
        <p:origin x="1802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9ECA11B-BC4E-4FEB-9886-6346F1BAE156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FE8C411-3061-4AD4-AB80-F6CD2E602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973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403C36-800D-4A25-A4C3-64A19E80901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D5E9E-9714-47CD-89C2-64DD676B6234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8850D-F767-45B3-897E-2A9A4E7AD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91ADC-3EE4-4E8D-8CEB-48764D6EFAFF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49080-FDBA-4049-BB60-23630FBCB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C3FB4-E972-431C-A7EF-C2EE0C45A31F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F72D8-F214-4110-8521-5A0C705C5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33B8-80FD-455E-9135-8FD6B0832E29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41337-F8CD-4B0E-8C40-3622F9CA2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F4BDB-DB0A-4A93-AF50-699B71050EFF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11AF-8096-4A01-948B-ADAF84820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D8CD5-7964-4CD8-BFC7-63144D75E778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D8009-4256-45FD-88C8-8BFBA2D55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6E900-6B63-4019-A1D4-223A8591F5E8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F94CC-C46D-48B7-92F8-99D68D4F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8881-40FE-4A8D-B3AB-1F6AD2553444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B264E-7608-433A-8455-039CB978B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663AC-1873-4DAF-80C4-67371CE85ACA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BE674-0E15-450D-B0DE-8634DB578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BA668-A83A-4D62-AC8A-A137D7A28570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B27E5-FBFF-4D4B-984C-3611534C6E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2D7D-6AAE-4C9C-9FEC-223602D81F6B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A4AC-B35C-4824-A5AC-EB286709D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4800AD-89F4-4430-B155-8BBA701B2A44}" type="datetimeFigureOut">
              <a:rPr lang="ru-RU"/>
              <a:pPr>
                <a:defRPr/>
              </a:pPr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BD2C0B-3B7A-488D-B2BD-32FE16B03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images.yandex.ru/yandsearch?text=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250825" y="4652963"/>
            <a:ext cx="8229600" cy="1143000"/>
          </a:xfrm>
        </p:spPr>
        <p:txBody>
          <a:bodyPr/>
          <a:lstStyle/>
          <a:p>
            <a:r>
              <a:rPr lang="ru-RU" dirty="0"/>
              <a:t>Орган. Из прошлого </a:t>
            </a:r>
            <a:r>
              <a:rPr lang="ru-RU"/>
              <a:t>в будущее</a:t>
            </a:r>
            <a:br>
              <a:rPr lang="ru-RU"/>
            </a:br>
            <a:br>
              <a:rPr lang="ru-RU"/>
            </a:br>
            <a:endParaRPr lang="ru-RU" dirty="0"/>
          </a:p>
        </p:txBody>
      </p:sp>
      <p:pic>
        <p:nvPicPr>
          <p:cNvPr id="2" name="1токата и фуга ре мин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4479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4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0"/>
            <a:ext cx="2935287" cy="3876675"/>
          </a:xfrm>
        </p:spPr>
      </p:pic>
      <p:pic>
        <p:nvPicPr>
          <p:cNvPr id="2458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3700" y="0"/>
            <a:ext cx="36703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6425"/>
            <a:ext cx="3221038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2813" y="3632200"/>
            <a:ext cx="3151187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2492375"/>
            <a:ext cx="39243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7313" y="0"/>
            <a:ext cx="381317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971550" y="260350"/>
            <a:ext cx="7272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alibri" pitchFamily="34" charset="0"/>
              </a:rPr>
              <a:t>Музыкальный класс с органом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Закулисье </a:t>
            </a:r>
          </a:p>
        </p:txBody>
      </p:sp>
      <p:pic>
        <p:nvPicPr>
          <p:cNvPr id="2560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5293" y="607219"/>
            <a:ext cx="4367213" cy="2906712"/>
          </a:xfrm>
        </p:spPr>
      </p:pic>
      <p:pic>
        <p:nvPicPr>
          <p:cNvPr id="2560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404813"/>
            <a:ext cx="3810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463" y="2355850"/>
            <a:ext cx="3062287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3288" y="1068388"/>
            <a:ext cx="274320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20605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3644900"/>
            <a:ext cx="3917950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19475" y="1484313"/>
            <a:ext cx="2209800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78729" y="4141787"/>
            <a:ext cx="3211868" cy="240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Box 11"/>
          <p:cNvSpPr txBox="1">
            <a:spLocks noChangeArrowheads="1"/>
          </p:cNvSpPr>
          <p:nvPr/>
        </p:nvSpPr>
        <p:spPr bwMode="auto">
          <a:xfrm>
            <a:off x="1930400" y="3775075"/>
            <a:ext cx="139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827088" y="692150"/>
            <a:ext cx="785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2</a:t>
            </a:r>
          </a:p>
        </p:txBody>
      </p:sp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4572000" y="692150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3</a:t>
            </a:r>
          </a:p>
        </p:txBody>
      </p:sp>
      <p:sp>
        <p:nvSpPr>
          <p:cNvPr id="25613" name="TextBox 14"/>
          <p:cNvSpPr txBox="1">
            <a:spLocks noChangeArrowheads="1"/>
          </p:cNvSpPr>
          <p:nvPr/>
        </p:nvSpPr>
        <p:spPr bwMode="auto">
          <a:xfrm>
            <a:off x="5795963" y="26368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4</a:t>
            </a:r>
          </a:p>
        </p:txBody>
      </p:sp>
      <p:sp>
        <p:nvSpPr>
          <p:cNvPr id="25614" name="TextBox 15"/>
          <p:cNvSpPr txBox="1">
            <a:spLocks noChangeArrowheads="1"/>
          </p:cNvSpPr>
          <p:nvPr/>
        </p:nvSpPr>
        <p:spPr bwMode="auto">
          <a:xfrm>
            <a:off x="3708400" y="2133600"/>
            <a:ext cx="720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5</a:t>
            </a:r>
          </a:p>
        </p:txBody>
      </p:sp>
      <p:sp>
        <p:nvSpPr>
          <p:cNvPr id="25615" name="TextBox 16"/>
          <p:cNvSpPr txBox="1">
            <a:spLocks noChangeArrowheads="1"/>
          </p:cNvSpPr>
          <p:nvPr/>
        </p:nvSpPr>
        <p:spPr bwMode="auto">
          <a:xfrm>
            <a:off x="5508625" y="3959225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6</a:t>
            </a:r>
          </a:p>
        </p:txBody>
      </p:sp>
      <p:sp>
        <p:nvSpPr>
          <p:cNvPr id="25616" name="TextBox 17"/>
          <p:cNvSpPr txBox="1">
            <a:spLocks noChangeArrowheads="1"/>
          </p:cNvSpPr>
          <p:nvPr/>
        </p:nvSpPr>
        <p:spPr bwMode="auto">
          <a:xfrm>
            <a:off x="6243638" y="1341438"/>
            <a:ext cx="2216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1068388"/>
            <a:ext cx="338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Закулисье</a:t>
            </a:r>
            <a:endParaRPr lang="ru-RU" dirty="0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Это интересно!</a:t>
            </a:r>
          </a:p>
        </p:txBody>
      </p:sp>
      <p:pic>
        <p:nvPicPr>
          <p:cNvPr id="4" name="Crazy Organ Solo Mormon Tabernacle Choir Christma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650" y="1600200"/>
            <a:ext cx="8140700" cy="4525963"/>
          </a:xfrm>
        </p:spPr>
      </p:pic>
    </p:spTree>
    <p:extLst>
      <p:ext uri="{BB962C8B-B14F-4D97-AF65-F5344CB8AC3E}">
        <p14:creationId xmlns:p14="http://schemas.microsoft.com/office/powerpoint/2010/main" val="4894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3898900" cy="863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/>
              <a:t>Орган, созданный самой природой в пещере </a:t>
            </a:r>
            <a:r>
              <a:rPr lang="ru-RU" sz="2000" dirty="0" err="1"/>
              <a:t>Лурей</a:t>
            </a:r>
            <a:r>
              <a:rPr lang="ru-RU" sz="2000" dirty="0"/>
              <a:t> в Вирджинии. Мелодия исполняется огромными сталактитами, что звучит по всей пещере!</a:t>
            </a:r>
          </a:p>
        </p:txBody>
      </p:sp>
      <p:pic>
        <p:nvPicPr>
          <p:cNvPr id="266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12875"/>
            <a:ext cx="5592763" cy="2736850"/>
          </a:xfrm>
        </p:spPr>
      </p:pic>
      <p:pic>
        <p:nvPicPr>
          <p:cNvPr id="2662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1838" y="3795713"/>
            <a:ext cx="4602162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5111750" y="3789363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Бамбуковый орган в Милане</a:t>
            </a:r>
          </a:p>
        </p:txBody>
      </p:sp>
      <p:pic>
        <p:nvPicPr>
          <p:cNvPr id="26629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9725" y="0"/>
            <a:ext cx="2454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732588" y="3213100"/>
            <a:ext cx="2411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Средне-вековой орган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628" grpId="0"/>
      <p:bldP spid="266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/>
              <a:t>                      Атлантик-Сити. </a:t>
            </a:r>
            <a:r>
              <a:rPr lang="ru-RU" sz="1800" dirty="0" err="1"/>
              <a:t>Бордволк</a:t>
            </a:r>
            <a:r>
              <a:rPr lang="ru-RU" sz="1800" dirty="0"/>
              <a:t>-Холл 1932г.</a:t>
            </a:r>
            <a:br>
              <a:rPr lang="ru-RU" sz="1800" dirty="0"/>
            </a:br>
            <a:r>
              <a:rPr lang="ru-RU" sz="1800" dirty="0"/>
              <a:t>             1.Самый большой орган в мире.</a:t>
            </a:r>
            <a:br>
              <a:rPr lang="ru-RU" sz="1800" dirty="0"/>
            </a:br>
            <a:r>
              <a:rPr lang="ru-RU" sz="1800" dirty="0"/>
              <a:t>           2.Самый большой инструмент.</a:t>
            </a:r>
            <a:br>
              <a:rPr lang="ru-RU" sz="1800" dirty="0"/>
            </a:br>
            <a:r>
              <a:rPr lang="ru-RU" sz="1800" dirty="0"/>
              <a:t>3.самый большой орган.</a:t>
            </a:r>
          </a:p>
        </p:txBody>
      </p:sp>
      <p:pic>
        <p:nvPicPr>
          <p:cNvPr id="276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427163"/>
            <a:ext cx="7705725" cy="5430837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БашГосФилармония: 26 декабря 2011 г - Владислав МУРТАЗИН (орган / Уфа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6613"/>
            <a:ext cx="4660900" cy="5084762"/>
          </a:xfrm>
        </p:spPr>
      </p:pic>
      <p:pic>
        <p:nvPicPr>
          <p:cNvPr id="28675" name="Picture 4" descr="ХАЙРУТДИНОВА Эльвира Хабибов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663" y="765175"/>
            <a:ext cx="4478337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949950"/>
            <a:ext cx="4248150" cy="6524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       Владислав    </a:t>
            </a:r>
            <a:r>
              <a:rPr lang="ru-RU" altLang="ru-RU" dirty="0" err="1"/>
              <a:t>Муртазин</a:t>
            </a:r>
            <a:r>
              <a:rPr lang="ru-RU" altLang="ru-RU" dirty="0"/>
              <a:t>  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003800" y="5300663"/>
            <a:ext cx="39608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chemeClr val="bg1"/>
                </a:solidFill>
              </a:rPr>
              <a:t>Хайрутдинова </a:t>
            </a:r>
            <a:r>
              <a:rPr lang="ru-RU" sz="4000"/>
              <a:t>Эльвира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86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030" name="Group 334"/>
          <p:cNvGraphicFramePr>
            <a:graphicFrameLocks noGrp="1"/>
          </p:cNvGraphicFramePr>
          <p:nvPr/>
        </p:nvGraphicFramePr>
        <p:xfrm>
          <a:off x="4427538" y="2636838"/>
          <a:ext cx="4511675" cy="518160"/>
        </p:xfrm>
        <a:graphic>
          <a:graphicData uri="http://schemas.openxmlformats.org/drawingml/2006/table">
            <a:tbl>
              <a:tblPr/>
              <a:tblGrid>
                <a:gridCol w="64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941" name="Group 245"/>
          <p:cNvGraphicFramePr>
            <a:graphicFrameLocks noGrp="1"/>
          </p:cNvGraphicFramePr>
          <p:nvPr/>
        </p:nvGraphicFramePr>
        <p:xfrm>
          <a:off x="5076825" y="3141663"/>
          <a:ext cx="3240088" cy="576263"/>
        </p:xfrm>
        <a:graphic>
          <a:graphicData uri="http://schemas.openxmlformats.org/drawingml/2006/table">
            <a:tbl>
              <a:tblPr/>
              <a:tblGrid>
                <a:gridCol w="649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942" name="Group 246"/>
          <p:cNvGraphicFramePr>
            <a:graphicFrameLocks noGrp="1"/>
          </p:cNvGraphicFramePr>
          <p:nvPr/>
        </p:nvGraphicFramePr>
        <p:xfrm>
          <a:off x="5076825" y="3716338"/>
          <a:ext cx="3240088" cy="576263"/>
        </p:xfrm>
        <a:graphic>
          <a:graphicData uri="http://schemas.openxmlformats.org/drawingml/2006/table">
            <a:tbl>
              <a:tblPr/>
              <a:tblGrid>
                <a:gridCol w="649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987" name="Group 291"/>
          <p:cNvGraphicFramePr>
            <a:graphicFrameLocks noGrp="1"/>
          </p:cNvGraphicFramePr>
          <p:nvPr/>
        </p:nvGraphicFramePr>
        <p:xfrm>
          <a:off x="4427538" y="4292600"/>
          <a:ext cx="1943100" cy="518160"/>
        </p:xfrm>
        <a:graphic>
          <a:graphicData uri="http://schemas.openxmlformats.org/drawingml/2006/table">
            <a:tbl>
              <a:tblPr/>
              <a:tblGrid>
                <a:gridCol w="64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029" name="Group 333"/>
          <p:cNvGraphicFramePr>
            <a:graphicFrameLocks noGrp="1"/>
          </p:cNvGraphicFramePr>
          <p:nvPr/>
        </p:nvGraphicFramePr>
        <p:xfrm>
          <a:off x="539750" y="4797425"/>
          <a:ext cx="5219700" cy="518160"/>
        </p:xfrm>
        <a:graphic>
          <a:graphicData uri="http://schemas.openxmlformats.org/drawingml/2006/table">
            <a:tbl>
              <a:tblPr/>
              <a:tblGrid>
                <a:gridCol w="65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2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0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24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24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031" name="Text Box 335"/>
          <p:cNvSpPr txBox="1">
            <a:spLocks noChangeArrowheads="1"/>
          </p:cNvSpPr>
          <p:nvPr/>
        </p:nvSpPr>
        <p:spPr bwMode="auto">
          <a:xfrm>
            <a:off x="1835150" y="404813"/>
            <a:ext cx="6121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/>
              <a:t>Кроссворд</a:t>
            </a:r>
          </a:p>
        </p:txBody>
      </p:sp>
      <p:sp>
        <p:nvSpPr>
          <p:cNvPr id="30033" name="Text Box 337"/>
          <p:cNvSpPr txBox="1">
            <a:spLocks noChangeArrowheads="1"/>
          </p:cNvSpPr>
          <p:nvPr/>
        </p:nvSpPr>
        <p:spPr bwMode="auto">
          <a:xfrm>
            <a:off x="4067175" y="270827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1.</a:t>
            </a:r>
          </a:p>
        </p:txBody>
      </p:sp>
      <p:sp>
        <p:nvSpPr>
          <p:cNvPr id="30034" name="Text Box 338"/>
          <p:cNvSpPr txBox="1">
            <a:spLocks noChangeArrowheads="1"/>
          </p:cNvSpPr>
          <p:nvPr/>
        </p:nvSpPr>
        <p:spPr bwMode="auto">
          <a:xfrm>
            <a:off x="4716463" y="328453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2.</a:t>
            </a:r>
          </a:p>
        </p:txBody>
      </p:sp>
      <p:sp>
        <p:nvSpPr>
          <p:cNvPr id="30035" name="Text Box 339"/>
          <p:cNvSpPr txBox="1">
            <a:spLocks noChangeArrowheads="1"/>
          </p:cNvSpPr>
          <p:nvPr/>
        </p:nvSpPr>
        <p:spPr bwMode="auto">
          <a:xfrm>
            <a:off x="4787900" y="3789363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3.</a:t>
            </a:r>
          </a:p>
        </p:txBody>
      </p:sp>
      <p:sp>
        <p:nvSpPr>
          <p:cNvPr id="30036" name="Text Box 340"/>
          <p:cNvSpPr txBox="1">
            <a:spLocks noChangeArrowheads="1"/>
          </p:cNvSpPr>
          <p:nvPr/>
        </p:nvSpPr>
        <p:spPr bwMode="auto">
          <a:xfrm>
            <a:off x="4067175" y="4365625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4.</a:t>
            </a:r>
          </a:p>
        </p:txBody>
      </p:sp>
      <p:sp>
        <p:nvSpPr>
          <p:cNvPr id="30037" name="Text Box 341"/>
          <p:cNvSpPr txBox="1">
            <a:spLocks noChangeArrowheads="1"/>
          </p:cNvSpPr>
          <p:nvPr/>
        </p:nvSpPr>
        <p:spPr bwMode="auto">
          <a:xfrm>
            <a:off x="250825" y="4868863"/>
            <a:ext cx="576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5.</a:t>
            </a:r>
          </a:p>
        </p:txBody>
      </p:sp>
      <p:sp>
        <p:nvSpPr>
          <p:cNvPr id="30039" name="Text Box 343"/>
          <p:cNvSpPr txBox="1">
            <a:spLocks noChangeArrowheads="1"/>
          </p:cNvSpPr>
          <p:nvPr/>
        </p:nvSpPr>
        <p:spPr bwMode="auto">
          <a:xfrm>
            <a:off x="0" y="981075"/>
            <a:ext cx="5148263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dirty="0"/>
              <a:t>Духовой инструмент?7 букв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dirty="0"/>
              <a:t>Как переводиться фамилия Баха? 5 букв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dirty="0"/>
              <a:t>Имя композитора </a:t>
            </a:r>
            <a:r>
              <a:rPr lang="ru-RU" dirty="0" err="1"/>
              <a:t>Перселла</a:t>
            </a:r>
            <a:r>
              <a:rPr lang="ru-RU" dirty="0"/>
              <a:t>? 5 букв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dirty="0"/>
              <a:t>Великий </a:t>
            </a:r>
            <a:r>
              <a:rPr lang="ru-RU"/>
              <a:t>немецкий композитор </a:t>
            </a:r>
            <a:r>
              <a:rPr lang="en-US" dirty="0"/>
              <a:t>XVIII </a:t>
            </a:r>
            <a:r>
              <a:rPr lang="ru-RU" dirty="0"/>
              <a:t>века? 3 буквы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dirty="0"/>
              <a:t>Кому принадлежат слова 8 букв</a:t>
            </a:r>
          </a:p>
          <a:p>
            <a:pPr marL="342900" indent="-342900">
              <a:spcBef>
                <a:spcPct val="50000"/>
              </a:spcBef>
            </a:pPr>
            <a:r>
              <a:rPr lang="ru-RU" dirty="0"/>
              <a:t> «Не ручей, а море ему имя?»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0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0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31" grpId="0"/>
      <p:bldP spid="30033" grpId="0"/>
      <p:bldP spid="30034" grpId="0"/>
      <p:bldP spid="30035" grpId="0"/>
      <p:bldP spid="30036" grpId="0"/>
      <p:bldP spid="30037" grpId="0"/>
      <p:bldP spid="300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ru-RU" sz="2000" dirty="0"/>
          </a:p>
          <a:p>
            <a:pPr marL="0" indent="0">
              <a:buFont typeface="Arial" charset="0"/>
              <a:buNone/>
            </a:pPr>
            <a:r>
              <a:rPr lang="ru-RU" sz="2000" dirty="0"/>
              <a:t>Тема: «Орган. Из прошлого в будущее»</a:t>
            </a:r>
          </a:p>
          <a:p>
            <a:pPr marL="0" indent="0">
              <a:buFont typeface="Arial" charset="0"/>
              <a:buNone/>
            </a:pPr>
            <a:r>
              <a:rPr lang="ru-RU" sz="2000" dirty="0"/>
              <a:t>Учитель: </a:t>
            </a:r>
            <a:r>
              <a:rPr lang="ru-RU" sz="2000" dirty="0" err="1"/>
              <a:t>Шайхатарова</a:t>
            </a:r>
            <a:r>
              <a:rPr lang="ru-RU" sz="2000" dirty="0"/>
              <a:t> Лилия </a:t>
            </a:r>
            <a:r>
              <a:rPr lang="ru-RU" sz="2000" dirty="0" err="1"/>
              <a:t>Тимировна</a:t>
            </a:r>
            <a:endParaRPr lang="ru-RU" sz="2000" dirty="0"/>
          </a:p>
          <a:p>
            <a:pPr marL="0" indent="0">
              <a:buFont typeface="Arial" charset="0"/>
              <a:buNone/>
            </a:pPr>
            <a:r>
              <a:rPr lang="ru-RU" sz="2000" err="1"/>
              <a:t>Г</a:t>
            </a:r>
            <a:r>
              <a:rPr lang="ru-RU" sz="2000"/>
              <a:t>. Уфа </a:t>
            </a:r>
            <a:r>
              <a:rPr lang="ru-RU" sz="2000" dirty="0"/>
              <a:t>МАОУ Школа №97 им. Ахмерова Г.А.</a:t>
            </a:r>
          </a:p>
          <a:p>
            <a:pPr marL="0" indent="0" algn="ctr">
              <a:buFont typeface="Arial" charset="0"/>
              <a:buNone/>
            </a:pPr>
            <a:endParaRPr lang="ru-RU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EA5EA-9BE6-709C-30CC-2CB3F8136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52492-A993-E72A-48D7-E5A9A7712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http://images.yandex.ru/yandsearch?text=</a:t>
            </a:r>
            <a:endParaRPr lang="ru-RU" dirty="0"/>
          </a:p>
          <a:p>
            <a:r>
              <a:rPr lang="en-US" dirty="0"/>
              <a:t>http://zanimatika.narod.ru/Nachalka9.htm</a:t>
            </a:r>
            <a:endParaRPr lang="ru-RU" dirty="0"/>
          </a:p>
          <a:p>
            <a:r>
              <a:rPr lang="en-US" dirty="0"/>
              <a:t>http://images.yandex.ru/yandsearch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093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2374900" cy="3168650"/>
          </a:xfrm>
        </p:spPr>
      </p:pic>
      <p:pic>
        <p:nvPicPr>
          <p:cNvPr id="1638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0"/>
            <a:ext cx="30575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4629150"/>
            <a:ext cx="32035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323850" y="260350"/>
            <a:ext cx="18716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Кафедральный собор Зальцбург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3276600" y="3573463"/>
            <a:ext cx="223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Домский собор Рига</a:t>
            </a:r>
          </a:p>
        </p:txBody>
      </p:sp>
      <p:sp>
        <p:nvSpPr>
          <p:cNvPr id="16392" name="TextBox 10"/>
          <p:cNvSpPr txBox="1">
            <a:spLocks noChangeArrowheads="1"/>
          </p:cNvSpPr>
          <p:nvPr/>
        </p:nvSpPr>
        <p:spPr bwMode="auto">
          <a:xfrm>
            <a:off x="6588125" y="6211888"/>
            <a:ext cx="233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Кафедральный собор Калининград </a:t>
            </a:r>
          </a:p>
        </p:txBody>
      </p:sp>
      <p:pic>
        <p:nvPicPr>
          <p:cNvPr id="16393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68638"/>
            <a:ext cx="28321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13"/>
          <p:cNvSpPr txBox="1">
            <a:spLocks noChangeArrowheads="1"/>
          </p:cNvSpPr>
          <p:nvPr/>
        </p:nvSpPr>
        <p:spPr bwMode="auto">
          <a:xfrm>
            <a:off x="250825" y="6237288"/>
            <a:ext cx="2232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Кельнский собор</a:t>
            </a:r>
          </a:p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           Вена</a:t>
            </a:r>
          </a:p>
        </p:txBody>
      </p:sp>
      <p:pic>
        <p:nvPicPr>
          <p:cNvPr id="16395" name="Рисунок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4414838"/>
            <a:ext cx="3455987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Box 15"/>
          <p:cNvSpPr txBox="1">
            <a:spLocks noChangeArrowheads="1"/>
          </p:cNvSpPr>
          <p:nvPr/>
        </p:nvSpPr>
        <p:spPr bwMode="auto">
          <a:xfrm>
            <a:off x="2987675" y="4508500"/>
            <a:ext cx="24844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Церковь святой богородицы</a:t>
            </a:r>
            <a:endParaRPr lang="ru-RU"/>
          </a:p>
          <a:p>
            <a:pPr algn="ctr"/>
            <a:r>
              <a:rPr lang="ru-RU">
                <a:latin typeface="Calibri" pitchFamily="34" charset="0"/>
              </a:rPr>
              <a:t>Мюнхен</a:t>
            </a:r>
          </a:p>
        </p:txBody>
      </p:sp>
      <p:pic>
        <p:nvPicPr>
          <p:cNvPr id="16398" name="Рисунок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6788" y="0"/>
            <a:ext cx="3097212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9" name="TextBox 19"/>
          <p:cNvSpPr txBox="1">
            <a:spLocks noChangeArrowheads="1"/>
          </p:cNvSpPr>
          <p:nvPr/>
        </p:nvSpPr>
        <p:spPr bwMode="auto">
          <a:xfrm>
            <a:off x="6443663" y="3357563"/>
            <a:ext cx="244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Calibri" pitchFamily="34" charset="0"/>
              </a:rPr>
              <a:t>Собор святого семейства.Испания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1" grpId="0"/>
      <p:bldP spid="16392" grpId="0"/>
      <p:bldP spid="16394" grpId="0"/>
      <p:bldP spid="16396" grpId="0"/>
      <p:bldP spid="163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0713" y="0"/>
            <a:ext cx="3443287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2514600"/>
            <a:ext cx="37147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852738"/>
            <a:ext cx="27876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23850" y="333375"/>
            <a:ext cx="2257425" cy="2576513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95288" y="6021388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Нотр-Дам Оттава</a:t>
            </a:r>
          </a:p>
        </p:txBody>
      </p:sp>
      <p:pic>
        <p:nvPicPr>
          <p:cNvPr id="17412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0"/>
            <a:ext cx="25114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3276600" y="3644900"/>
            <a:ext cx="3097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Мюнхен</a:t>
            </a:r>
          </a:p>
        </p:txBody>
      </p:sp>
      <p:pic>
        <p:nvPicPr>
          <p:cNvPr id="17416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4292600"/>
            <a:ext cx="3230563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0" y="0"/>
            <a:ext cx="6985000" cy="1143000"/>
          </a:xfrm>
        </p:spPr>
        <p:txBody>
          <a:bodyPr/>
          <a:lstStyle/>
          <a:p>
            <a:r>
              <a:rPr lang="ru-RU" altLang="ru-RU"/>
              <a:t>          Зародыши органа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3800" y="4724400"/>
            <a:ext cx="3948113" cy="152558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altLang="ru-RU" sz="1800"/>
              <a:t>Зародышами органа являются</a:t>
            </a:r>
            <a:r>
              <a:rPr lang="ru-RU" altLang="ru-RU" sz="1800">
                <a:latin typeface="Arial" charset="0"/>
              </a:rPr>
              <a:t>:</a:t>
            </a:r>
          </a:p>
          <a:p>
            <a:pPr marL="0" indent="0" algn="ctr">
              <a:buFont typeface="Arial" charset="0"/>
              <a:buNone/>
            </a:pPr>
            <a:r>
              <a:rPr lang="ru-RU" altLang="ru-RU" sz="1800"/>
              <a:t>флейта Пана, китайская шэне и вавилонская волынка.</a:t>
            </a:r>
          </a:p>
        </p:txBody>
      </p:sp>
      <p:pic>
        <p:nvPicPr>
          <p:cNvPr id="18435" name="Picture 4" descr="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90825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150px-Tapete-She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924175"/>
            <a:ext cx="301466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3cb2a39be98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908050"/>
            <a:ext cx="37719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1843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Хвалите Бога на органе, и все грехи простятся вам!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9459" name="Picture 4" descr="The_Ghent_Altarpiece_-_Angels_Playing_Music_-_detail_angel_playing_organ_1426-14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33513"/>
            <a:ext cx="7345362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945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3850" y="0"/>
            <a:ext cx="2817813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0"/>
            <a:ext cx="2700338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1"/>
          <p:cNvSpPr>
            <a:spLocks noChangeArrowheads="1"/>
          </p:cNvSpPr>
          <p:nvPr/>
        </p:nvSpPr>
        <p:spPr bwMode="auto">
          <a:xfrm>
            <a:off x="1619250" y="6118225"/>
            <a:ext cx="5715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>
                <a:solidFill>
                  <a:schemeClr val="bg1"/>
                </a:solidFill>
                <a:latin typeface="Calibri" pitchFamily="34" charset="0"/>
              </a:rPr>
              <a:t>Органная музыка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Рисунок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4427538"/>
            <a:ext cx="2447925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347913" cy="3343275"/>
          </a:xfrm>
        </p:spPr>
      </p:pic>
      <p:pic>
        <p:nvPicPr>
          <p:cNvPr id="2150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0"/>
            <a:ext cx="2022475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5292725" y="1989138"/>
            <a:ext cx="1655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Джироламо Фрескобальди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0" y="2997200"/>
            <a:ext cx="233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Иоган</a:t>
            </a:r>
            <a:r>
              <a:rPr lang="ru-RU">
                <a:latin typeface="Calibri" pitchFamily="34" charset="0"/>
              </a:rPr>
              <a:t>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Себастьян</a:t>
            </a:r>
            <a:r>
              <a:rPr lang="ru-RU">
                <a:latin typeface="Calibri" pitchFamily="34" charset="0"/>
              </a:rPr>
              <a:t>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Бах</a:t>
            </a:r>
          </a:p>
        </p:txBody>
      </p:sp>
      <p:pic>
        <p:nvPicPr>
          <p:cNvPr id="21510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0388" y="0"/>
            <a:ext cx="2233612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6877050" y="2420938"/>
            <a:ext cx="212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Иоганнес</a:t>
            </a:r>
            <a:r>
              <a:rPr lang="ru-RU">
                <a:latin typeface="Calibri" pitchFamily="34" charset="0"/>
              </a:rPr>
              <a:t>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Брамс</a:t>
            </a:r>
          </a:p>
        </p:txBody>
      </p:sp>
      <p:pic>
        <p:nvPicPr>
          <p:cNvPr id="21512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3163" y="2781300"/>
            <a:ext cx="289083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10"/>
          <p:cNvSpPr txBox="1">
            <a:spLocks noChangeArrowheads="1"/>
          </p:cNvSpPr>
          <p:nvPr/>
        </p:nvSpPr>
        <p:spPr bwMode="auto">
          <a:xfrm>
            <a:off x="6210300" y="2852738"/>
            <a:ext cx="2933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Генри</a:t>
            </a:r>
            <a:r>
              <a:rPr lang="ru-RU">
                <a:latin typeface="Calibri" pitchFamily="34" charset="0"/>
              </a:rPr>
              <a:t> 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Перселл</a:t>
            </a:r>
          </a:p>
        </p:txBody>
      </p:sp>
      <p:pic>
        <p:nvPicPr>
          <p:cNvPr id="21518" name="Рисунок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975" y="0"/>
            <a:ext cx="20542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TextBox 16"/>
          <p:cNvSpPr txBox="1">
            <a:spLocks noChangeArrowheads="1"/>
          </p:cNvSpPr>
          <p:nvPr/>
        </p:nvSpPr>
        <p:spPr bwMode="auto">
          <a:xfrm>
            <a:off x="2916238" y="1844675"/>
            <a:ext cx="17827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Феликс Мендельсон-Бартольди</a:t>
            </a:r>
          </a:p>
        </p:txBody>
      </p:sp>
      <p:pic>
        <p:nvPicPr>
          <p:cNvPr id="21524" name="Рисунок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0625" y="4292600"/>
            <a:ext cx="16033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5" name="TextBox 23"/>
          <p:cNvSpPr txBox="1">
            <a:spLocks noChangeArrowheads="1"/>
          </p:cNvSpPr>
          <p:nvPr/>
        </p:nvSpPr>
        <p:spPr bwMode="auto">
          <a:xfrm>
            <a:off x="7524750" y="649128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Рихард </a:t>
            </a:r>
            <a:r>
              <a:rPr lang="ru-RU">
                <a:solidFill>
                  <a:srgbClr val="FF0000"/>
                </a:solidFill>
              </a:rPr>
              <a:t>В</a:t>
            </a:r>
            <a:r>
              <a:rPr lang="ru-RU">
                <a:solidFill>
                  <a:srgbClr val="FF0000"/>
                </a:solidFill>
                <a:latin typeface="Calibri" pitchFamily="34" charset="0"/>
              </a:rPr>
              <a:t>альтин</a:t>
            </a:r>
          </a:p>
        </p:txBody>
      </p:sp>
      <p:pic>
        <p:nvPicPr>
          <p:cNvPr id="21516" name="Рисунок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838" y="2636838"/>
            <a:ext cx="20875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TextBox 14"/>
          <p:cNvSpPr txBox="1">
            <a:spLocks noChangeArrowheads="1"/>
          </p:cNvSpPr>
          <p:nvPr/>
        </p:nvSpPr>
        <p:spPr bwMode="auto">
          <a:xfrm>
            <a:off x="3779838" y="4149725"/>
            <a:ext cx="1657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Жан франческо де Майя</a:t>
            </a:r>
          </a:p>
        </p:txBody>
      </p:sp>
      <p:pic>
        <p:nvPicPr>
          <p:cNvPr id="21520" name="Рисунок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92725" y="4324350"/>
            <a:ext cx="20955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TextBox 19"/>
          <p:cNvSpPr txBox="1">
            <a:spLocks noChangeArrowheads="1"/>
          </p:cNvSpPr>
          <p:nvPr/>
        </p:nvSpPr>
        <p:spPr bwMode="auto">
          <a:xfrm>
            <a:off x="5292725" y="6216650"/>
            <a:ext cx="1265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Джовани Легренци</a:t>
            </a:r>
          </a:p>
        </p:txBody>
      </p:sp>
      <p:grpSp>
        <p:nvGrpSpPr>
          <p:cNvPr id="21527" name="Group 23"/>
          <p:cNvGrpSpPr>
            <a:grpSpLocks/>
          </p:cNvGrpSpPr>
          <p:nvPr/>
        </p:nvGrpSpPr>
        <p:grpSpPr bwMode="auto">
          <a:xfrm>
            <a:off x="0" y="3629025"/>
            <a:ext cx="2608263" cy="3228975"/>
            <a:chOff x="0" y="2299"/>
            <a:chExt cx="1643" cy="2034"/>
          </a:xfrm>
        </p:grpSpPr>
        <p:pic>
          <p:nvPicPr>
            <p:cNvPr id="21514" name="Рисунок 1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2299"/>
              <a:ext cx="1643" cy="2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5" name="TextBox 12"/>
            <p:cNvSpPr txBox="1">
              <a:spLocks noChangeArrowheads="1"/>
            </p:cNvSpPr>
            <p:nvPr/>
          </p:nvSpPr>
          <p:spPr bwMode="auto">
            <a:xfrm>
              <a:off x="0" y="3929"/>
              <a:ext cx="12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>
                  <a:solidFill>
                    <a:srgbClr val="FF0000"/>
                  </a:solidFill>
                  <a:latin typeface="Calibri" pitchFamily="34" charset="0"/>
                </a:rPr>
                <a:t>Георг фридрих Гендель</a:t>
              </a:r>
            </a:p>
          </p:txBody>
        </p:sp>
      </p:grpSp>
      <p:sp>
        <p:nvSpPr>
          <p:cNvPr id="21523" name="TextBox 21"/>
          <p:cNvSpPr txBox="1">
            <a:spLocks noChangeArrowheads="1"/>
          </p:cNvSpPr>
          <p:nvPr/>
        </p:nvSpPr>
        <p:spPr bwMode="auto">
          <a:xfrm>
            <a:off x="2195513" y="6491288"/>
            <a:ext cx="2725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Сигизмунд фон Нейком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21508" grpId="0"/>
      <p:bldP spid="21509" grpId="0"/>
      <p:bldP spid="21511" grpId="0"/>
      <p:bldP spid="21513" grpId="0"/>
      <p:bldP spid="21519" grpId="0"/>
      <p:bldP spid="21525" grpId="0"/>
      <p:bldP spid="21517" grpId="0"/>
      <p:bldP spid="21521" grpId="0"/>
      <p:bldP spid="215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2997200"/>
            <a:ext cx="293211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 txBox="1">
            <a:spLocks/>
          </p:cNvSpPr>
          <p:nvPr/>
        </p:nvSpPr>
        <p:spPr bwMode="auto">
          <a:xfrm>
            <a:off x="5389563" y="11430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br>
              <a:rPr lang="ru-RU" sz="3600">
                <a:latin typeface="Calibri" pitchFamily="34" charset="0"/>
              </a:rPr>
            </a:br>
            <a:endParaRPr lang="ru-RU" sz="3600">
              <a:latin typeface="Calibri" pitchFamily="34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4859338" y="260350"/>
            <a:ext cx="3860800" cy="2160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ru-RU" sz="3700" dirty="0">
              <a:latin typeface="Calibri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ru-RU" sz="2700" dirty="0">
              <a:latin typeface="Calibri" pitchFamily="34" charset="0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656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D:\1орган\Bwv1001-adagio-handwriting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397625" y="2060575"/>
            <a:ext cx="2746375" cy="4268788"/>
          </a:xfrm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179512" y="4941168"/>
            <a:ext cx="5040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«</a:t>
            </a:r>
            <a:r>
              <a:rPr lang="ru-RU" sz="2000" dirty="0">
                <a:latin typeface="Calibri" pitchFamily="34" charset="0"/>
              </a:rPr>
              <a:t>Не ручей, а море ему имя!»</a:t>
            </a:r>
          </a:p>
          <a:p>
            <a:endParaRPr lang="ru-RU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 dirty="0">
                <a:latin typeface="Calibri" pitchFamily="34" charset="0"/>
              </a:rPr>
              <a:t>                                      </a:t>
            </a:r>
            <a:r>
              <a:rPr lang="ru-RU" dirty="0" err="1">
                <a:latin typeface="Calibri" pitchFamily="34" charset="0"/>
              </a:rPr>
              <a:t>Л.Бетховен</a:t>
            </a:r>
            <a:r>
              <a:rPr lang="ru-RU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5" grpId="0"/>
      <p:bldP spid="225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9225" y="0"/>
            <a:ext cx="5184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144463" y="404813"/>
            <a:ext cx="38512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Для такого гения , как Бах, самым родным</a:t>
            </a:r>
          </a:p>
          <a:p>
            <a:r>
              <a:rPr lang="ru-RU" sz="2400">
                <a:latin typeface="Calibri" pitchFamily="34" charset="0"/>
              </a:rPr>
              <a:t> инструментом был орган, этот океан гармоний, </a:t>
            </a:r>
          </a:p>
          <a:p>
            <a:r>
              <a:rPr lang="ru-RU" sz="2400">
                <a:latin typeface="Calibri" pitchFamily="34" charset="0"/>
              </a:rPr>
              <a:t>бесконечно могучий и  величественный даже в бесстрастном спокойствии своем» </a:t>
            </a:r>
          </a:p>
          <a:p>
            <a:pPr algn="r"/>
            <a:r>
              <a:rPr lang="ru-RU" sz="2400">
                <a:latin typeface="Calibri" pitchFamily="34" charset="0"/>
              </a:rPr>
              <a:t>А. Серов</a:t>
            </a:r>
          </a:p>
        </p:txBody>
      </p:sp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68263" y="4203700"/>
            <a:ext cx="39608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Под орган душа тоскует,</a:t>
            </a:r>
          </a:p>
          <a:p>
            <a:r>
              <a:rPr lang="ru-RU" sz="2400">
                <a:latin typeface="Calibri" pitchFamily="34" charset="0"/>
              </a:rPr>
              <a:t> плачет и  поет,</a:t>
            </a:r>
          </a:p>
          <a:p>
            <a:r>
              <a:rPr lang="ru-RU" sz="2400">
                <a:latin typeface="Calibri" pitchFamily="34" charset="0"/>
              </a:rPr>
              <a:t>Торжествует, негодует,</a:t>
            </a:r>
          </a:p>
          <a:p>
            <a:r>
              <a:rPr lang="ru-RU" sz="2400">
                <a:latin typeface="Calibri" pitchFamily="34" charset="0"/>
              </a:rPr>
              <a:t> горестно зовет… </a:t>
            </a:r>
          </a:p>
          <a:p>
            <a:r>
              <a:rPr lang="ru-RU" sz="2400">
                <a:latin typeface="Calibri" pitchFamily="34" charset="0"/>
              </a:rPr>
              <a:t>                                  И. Бунин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379</Words>
  <Application>Microsoft Office PowerPoint</Application>
  <PresentationFormat>Экран (4:3)</PresentationFormat>
  <Paragraphs>105</Paragraphs>
  <Slides>18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Орган. Из прошлого в будущее  </vt:lpstr>
      <vt:lpstr>Презентация PowerPoint</vt:lpstr>
      <vt:lpstr>Презентация PowerPoint</vt:lpstr>
      <vt:lpstr>          Зародыши органа</vt:lpstr>
      <vt:lpstr>Хвалите Бога на органе, и все грехи простятся вам!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Закулисье </vt:lpstr>
      <vt:lpstr>Это интересно!</vt:lpstr>
      <vt:lpstr>Орган, созданный самой природой в пещере Лурей в Вирджинии. Мелодия исполняется огромными сталактитами, что звучит по всей пещере!</vt:lpstr>
      <vt:lpstr>                      Атлантик-Сити. Бордволк-Холл 1932г.              1.Самый большой орган в мире.            2.Самый большой инструмент. 3.самый большой орган.</vt:lpstr>
      <vt:lpstr>       Владислав    Муртазин  </vt:lpstr>
      <vt:lpstr>Презентация PowerPoint</vt:lpstr>
      <vt:lpstr>Презентация PowerPoint</vt:lpstr>
      <vt:lpstr>Источники: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Орган-из вечности в будущее</dc:title>
  <dc:creator>Лала</dc:creator>
  <cp:lastModifiedBy>Пользователь</cp:lastModifiedBy>
  <cp:revision>32</cp:revision>
  <dcterms:created xsi:type="dcterms:W3CDTF">2014-01-19T10:33:10Z</dcterms:created>
  <dcterms:modified xsi:type="dcterms:W3CDTF">2023-12-10T14:43:06Z</dcterms:modified>
</cp:coreProperties>
</file>