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sldIdLst>
    <p:sldId id="283" r:id="rId2"/>
    <p:sldId id="261" r:id="rId3"/>
    <p:sldId id="291" r:id="rId4"/>
    <p:sldId id="262" r:id="rId5"/>
    <p:sldId id="268" r:id="rId6"/>
    <p:sldId id="267" r:id="rId7"/>
    <p:sldId id="289" r:id="rId8"/>
    <p:sldId id="265" r:id="rId9"/>
    <p:sldId id="287" r:id="rId10"/>
    <p:sldId id="266" r:id="rId11"/>
    <p:sldId id="269" r:id="rId12"/>
    <p:sldId id="259" r:id="rId13"/>
    <p:sldId id="293" r:id="rId14"/>
    <p:sldId id="260" r:id="rId15"/>
    <p:sldId id="270" r:id="rId16"/>
    <p:sldId id="286" r:id="rId17"/>
    <p:sldId id="258" r:id="rId18"/>
    <p:sldId id="288" r:id="rId19"/>
    <p:sldId id="292" r:id="rId20"/>
    <p:sldId id="271" r:id="rId21"/>
    <p:sldId id="272" r:id="rId22"/>
    <p:sldId id="275" r:id="rId23"/>
    <p:sldId id="273" r:id="rId24"/>
    <p:sldId id="274" r:id="rId25"/>
    <p:sldId id="276" r:id="rId26"/>
    <p:sldId id="277" r:id="rId27"/>
    <p:sldId id="278" r:id="rId28"/>
    <p:sldId id="279" r:id="rId29"/>
    <p:sldId id="280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507287" cy="1120144"/>
          </a:xfrm>
        </p:spPr>
        <p:txBody>
          <a:bodyPr/>
          <a:lstStyle/>
          <a:p>
            <a:r>
              <a:rPr lang="ru-RU" sz="3200" b="1" dirty="0"/>
              <a:t>Портрет – состояние души, </a:t>
            </a:r>
            <a:br>
              <a:rPr lang="ru-RU" sz="3200" b="1" dirty="0"/>
            </a:br>
            <a:r>
              <a:rPr lang="ru-RU" sz="3200" b="1" dirty="0"/>
              <a:t>постижение внутреннего мира человека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516216" y="4509120"/>
            <a:ext cx="2170584" cy="15167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115212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Изобразительное</a:t>
            </a:r>
            <a:r>
              <a:rPr lang="en-US" sz="3600" dirty="0" smtClean="0"/>
              <a:t> </a:t>
            </a:r>
            <a:r>
              <a:rPr lang="ru-RU" sz="3600" dirty="0" smtClean="0"/>
              <a:t> </a:t>
            </a:r>
            <a:r>
              <a:rPr lang="ru-RU" sz="3600" dirty="0"/>
              <a:t>искусство </a:t>
            </a:r>
            <a:r>
              <a:rPr lang="en-US" sz="3600" dirty="0"/>
              <a:t>  </a:t>
            </a:r>
            <a:r>
              <a:rPr lang="ru-RU" sz="3600" dirty="0"/>
              <a:t>романтизма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32067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67" y="2844331"/>
            <a:ext cx="30607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64" y="2473299"/>
            <a:ext cx="3151187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5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559130" cy="548730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86173"/>
            <a:ext cx="3528392" cy="5139978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51520" y="5805264"/>
            <a:ext cx="4040188" cy="96691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Баснописец </a:t>
            </a:r>
            <a:r>
              <a:rPr lang="ru-RU" sz="2400" dirty="0" err="1" smtClean="0"/>
              <a:t>И.А.Крылов</a:t>
            </a:r>
            <a:r>
              <a:rPr lang="ru-RU" sz="2400" dirty="0" smtClean="0"/>
              <a:t>, 1839</a:t>
            </a:r>
            <a:endParaRPr lang="ru-RU" sz="24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>
          <a:xfrm>
            <a:off x="5076056" y="5958444"/>
            <a:ext cx="3681735" cy="864096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Портрет писателя </a:t>
            </a:r>
            <a:r>
              <a:rPr lang="ru-RU" sz="2400" dirty="0" err="1" smtClean="0"/>
              <a:t>Н.В.Кукольника</a:t>
            </a:r>
            <a:r>
              <a:rPr lang="ru-RU" sz="2400" dirty="0" smtClean="0"/>
              <a:t>, 1836</a:t>
            </a:r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H="1">
            <a:off x="4644008" y="116632"/>
            <a:ext cx="4248472" cy="72008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Усложненный психологизм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86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99"/>
            <a:ext cx="4320480" cy="543243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552958" cy="4511694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5373216"/>
            <a:ext cx="4040188" cy="1326951"/>
          </a:xfrm>
        </p:spPr>
        <p:txBody>
          <a:bodyPr>
            <a:normAutofit/>
          </a:bodyPr>
          <a:lstStyle/>
          <a:p>
            <a:r>
              <a:rPr lang="ru-RU" dirty="0" smtClean="0"/>
              <a:t>«Портрет певицы Петровой»1841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>
          <a:xfrm>
            <a:off x="4788024" y="6093296"/>
            <a:ext cx="4041775" cy="534863"/>
          </a:xfrm>
        </p:spPr>
        <p:txBody>
          <a:bodyPr/>
          <a:lstStyle/>
          <a:p>
            <a:r>
              <a:rPr lang="ru-RU" dirty="0" smtClean="0"/>
              <a:t>«Гадание </a:t>
            </a:r>
            <a:r>
              <a:rPr lang="ru-RU" dirty="0"/>
              <a:t>С</a:t>
            </a:r>
            <a:r>
              <a:rPr lang="ru-RU" dirty="0" smtClean="0"/>
              <a:t>ветланы» 1836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4330824" cy="845056"/>
          </a:xfrm>
        </p:spPr>
        <p:txBody>
          <a:bodyPr>
            <a:normAutofit/>
          </a:bodyPr>
          <a:lstStyle/>
          <a:p>
            <a:r>
              <a:rPr lang="ru-RU" sz="2400" dirty="0"/>
              <a:t>Усложненный психологизм</a:t>
            </a:r>
          </a:p>
        </p:txBody>
      </p:sp>
    </p:spTree>
    <p:extLst>
      <p:ext uri="{BB962C8B-B14F-4D97-AF65-F5344CB8AC3E}">
        <p14:creationId xmlns:p14="http://schemas.microsoft.com/office/powerpoint/2010/main" val="1812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283969" y="1700808"/>
            <a:ext cx="4680519" cy="5040560"/>
          </a:xfrm>
        </p:spPr>
        <p:txBody>
          <a:bodyPr>
            <a:noAutofit/>
          </a:bodyPr>
          <a:lstStyle/>
          <a:p>
            <a:r>
              <a:rPr lang="ru-RU" sz="2800" dirty="0" smtClean="0"/>
              <a:t>«Мир – это маскарад: лицо и одежда, голос – все подделка, каждый хочет казаться не таким, каков он есть на самом деле; каждый обманывается, и никто не узнает себя</a:t>
            </a:r>
            <a:r>
              <a:rPr lang="ru-RU" sz="2800" dirty="0" smtClean="0"/>
              <a:t>».</a:t>
            </a:r>
          </a:p>
          <a:p>
            <a:endParaRPr lang="ru-RU" sz="2800" dirty="0" smtClean="0"/>
          </a:p>
          <a:p>
            <a:r>
              <a:rPr lang="ru-RU" sz="2400" i="1" dirty="0" smtClean="0"/>
              <a:t>«Он </a:t>
            </a:r>
            <a:r>
              <a:rPr lang="ru-RU" sz="2400" i="1" dirty="0"/>
              <a:t>слишком знаменит, чтобы ему вредить, и слишком стар, чтобы его </a:t>
            </a:r>
            <a:r>
              <a:rPr lang="ru-RU" sz="2400" i="1" dirty="0" smtClean="0"/>
              <a:t>бояться».</a:t>
            </a:r>
            <a:endParaRPr lang="ru-RU" sz="2400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547664" y="3139940"/>
            <a:ext cx="1008112" cy="704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>
          <a:xfrm>
            <a:off x="2555776" y="188640"/>
            <a:ext cx="3240360" cy="1080120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-25437"/>
            <a:ext cx="8784976" cy="12961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Франциско  Гойя (1746 – 1828</a:t>
            </a:r>
            <a:r>
              <a:rPr lang="ru-RU" sz="2800" dirty="0"/>
              <a:t>) </a:t>
            </a:r>
            <a:r>
              <a:rPr lang="ru-RU" sz="2800" dirty="0" smtClean="0"/>
              <a:t>-                </a:t>
            </a:r>
            <a:r>
              <a:rPr lang="ru-RU" sz="2400" dirty="0"/>
              <a:t>великий испанский </a:t>
            </a:r>
            <a:r>
              <a:rPr lang="ru-RU" sz="2400" dirty="0" smtClean="0"/>
              <a:t>художник и гравер, </a:t>
            </a:r>
            <a:r>
              <a:rPr lang="ru-RU" sz="2400" dirty="0"/>
              <a:t>член Академии и придворный </a:t>
            </a:r>
            <a:r>
              <a:rPr lang="ru-RU" sz="2400" dirty="0" smtClean="0"/>
              <a:t>живописец</a:t>
            </a:r>
            <a:endParaRPr lang="ru-RU" sz="2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927160" cy="5284252"/>
          </a:xfrm>
        </p:spPr>
      </p:pic>
    </p:spTree>
    <p:extLst>
      <p:ext uri="{BB962C8B-B14F-4D97-AF65-F5344CB8AC3E}">
        <p14:creationId xmlns:p14="http://schemas.microsoft.com/office/powerpoint/2010/main" val="26385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8" y="2946122"/>
            <a:ext cx="1577280" cy="250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8"/>
          <p:cNvSpPr>
            <a:spLocks noGrp="1"/>
          </p:cNvSpPr>
          <p:nvPr>
            <p:ph sz="quarter" idx="14"/>
          </p:nvPr>
        </p:nvSpPr>
        <p:spPr>
          <a:xfrm>
            <a:off x="4663440" y="1628800"/>
            <a:ext cx="2140808" cy="2952328"/>
          </a:xfrm>
        </p:spPr>
        <p:txBody>
          <a:bodyPr>
            <a:normAutofit/>
          </a:bodyPr>
          <a:lstStyle/>
          <a:p>
            <a:r>
              <a:rPr lang="ru-RU" sz="2400" dirty="0"/>
              <a:t> 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34738" y="2642055"/>
            <a:ext cx="2218331" cy="4176464"/>
          </a:xfrm>
        </p:spPr>
        <p:txBody>
          <a:bodyPr>
            <a:normAutofit/>
          </a:bodyPr>
          <a:lstStyle/>
          <a:p>
            <a:r>
              <a:rPr lang="ru-RU" sz="2400" dirty="0"/>
              <a:t>Портрет  графа </a:t>
            </a:r>
            <a:r>
              <a:rPr lang="ru-RU" sz="2400" dirty="0" err="1" smtClean="0"/>
              <a:t>Флоридаб</a:t>
            </a:r>
            <a:r>
              <a:rPr lang="ru-RU" sz="2400" dirty="0" smtClean="0"/>
              <a:t> -ланка</a:t>
            </a:r>
          </a:p>
          <a:p>
            <a:endParaRPr lang="ru-RU" dirty="0"/>
          </a:p>
          <a:p>
            <a:r>
              <a:rPr lang="ru-RU" sz="2400" dirty="0"/>
              <a:t>Портрет маркизы </a:t>
            </a:r>
            <a:r>
              <a:rPr lang="ru-RU" sz="2400" dirty="0" smtClean="0"/>
              <a:t> Анны </a:t>
            </a:r>
            <a:r>
              <a:rPr lang="ru-RU" sz="2400" dirty="0" err="1"/>
              <a:t>Понтехос</a:t>
            </a:r>
            <a:endParaRPr lang="ru-RU" sz="2400" dirty="0"/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5"/>
          </p:nvPr>
        </p:nvSpPr>
        <p:spPr>
          <a:xfrm>
            <a:off x="6012160" y="5949280"/>
            <a:ext cx="2727216" cy="704088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ортрет </a:t>
            </a:r>
            <a:r>
              <a:rPr lang="ru-RU" dirty="0"/>
              <a:t>маркизы Анны </a:t>
            </a:r>
            <a:r>
              <a:rPr lang="ru-RU" dirty="0" err="1"/>
              <a:t>Понтехос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224136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Эволюция жанра Портрета</a:t>
            </a:r>
            <a:r>
              <a:rPr lang="ru-RU" sz="2400" dirty="0" smtClean="0"/>
              <a:t>: парадные, ироничные, портреты-сопротивления невзгодам,  портреты-неприязни 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15008" y="3789040"/>
            <a:ext cx="1724744" cy="1296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" y="1419177"/>
            <a:ext cx="3145757" cy="548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72" y="1506620"/>
            <a:ext cx="3761068" cy="53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4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sz="quarter" idx="14"/>
          </p:nvPr>
        </p:nvSpPr>
        <p:spPr>
          <a:xfrm>
            <a:off x="4860032" y="2204864"/>
            <a:ext cx="3682752" cy="43970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Портрет - идеал </a:t>
            </a:r>
            <a:r>
              <a:rPr lang="ru-RU" sz="2800" dirty="0"/>
              <a:t>эпохи </a:t>
            </a:r>
            <a:r>
              <a:rPr lang="ru-RU" sz="2800" dirty="0" smtClean="0"/>
              <a:t>романтизма: облик молодой </a:t>
            </a:r>
            <a:r>
              <a:rPr lang="ru-RU" sz="2800" dirty="0"/>
              <a:t>женщины с огненным </a:t>
            </a:r>
            <a:r>
              <a:rPr lang="ru-RU" sz="2800" dirty="0" smtClean="0"/>
              <a:t>взором, полном энергии и </a:t>
            </a:r>
            <a:r>
              <a:rPr lang="ru-RU" sz="2800" dirty="0"/>
              <a:t>уверенности в своих </a:t>
            </a:r>
            <a:r>
              <a:rPr lang="ru-RU" sz="2800" dirty="0" smtClean="0"/>
              <a:t>силах.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76672"/>
            <a:ext cx="4023360" cy="70408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Портрет доньи </a:t>
            </a:r>
            <a:r>
              <a:rPr lang="ru-RU" sz="2400" dirty="0" err="1"/>
              <a:t>Исабели</a:t>
            </a:r>
            <a:r>
              <a:rPr lang="ru-RU" sz="2400" dirty="0"/>
              <a:t> </a:t>
            </a:r>
            <a:r>
              <a:rPr lang="ru-RU" sz="2400" dirty="0" err="1"/>
              <a:t>Ковос</a:t>
            </a:r>
            <a:r>
              <a:rPr lang="ru-RU" sz="2400" dirty="0"/>
              <a:t> де </a:t>
            </a:r>
            <a:r>
              <a:rPr lang="ru-RU" sz="2400" dirty="0" err="1"/>
              <a:t>Парсель</a:t>
            </a:r>
            <a:endParaRPr lang="ru-RU" sz="2400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5"/>
          </p:nvPr>
        </p:nvSpPr>
        <p:spPr>
          <a:xfrm>
            <a:off x="1043608" y="5589240"/>
            <a:ext cx="1944216" cy="704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116632"/>
            <a:ext cx="4104456" cy="11521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Портрет - сопротивления </a:t>
            </a:r>
            <a:r>
              <a:rPr lang="ru-RU" sz="2000" dirty="0"/>
              <a:t>невзгодам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0488"/>
            <a:ext cx="3672408" cy="5517794"/>
          </a:xfrm>
        </p:spPr>
      </p:pic>
    </p:spTree>
    <p:extLst>
      <p:ext uri="{BB962C8B-B14F-4D97-AF65-F5344CB8AC3E}">
        <p14:creationId xmlns:p14="http://schemas.microsoft.com/office/powerpoint/2010/main" val="30942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/>
          <a:stretch/>
        </p:blipFill>
        <p:spPr>
          <a:xfrm>
            <a:off x="548742" y="1369750"/>
            <a:ext cx="8149018" cy="548825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178229"/>
            <a:ext cx="4536504" cy="97728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«Семья </a:t>
            </a:r>
            <a:r>
              <a:rPr lang="ru-RU" sz="2400" b="1" dirty="0"/>
              <a:t>короля Карла IV» </a:t>
            </a:r>
            <a:endParaRPr lang="ru-RU" sz="24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16632"/>
            <a:ext cx="3826768" cy="123079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портреты-неприязни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самодовольные оцепеневшие фигуры полны взаимной неприязни. 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47428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нушительный размер картины –  высота  </a:t>
            </a:r>
            <a:r>
              <a:rPr lang="ru-RU" b="1" dirty="0"/>
              <a:t>2,80 </a:t>
            </a:r>
            <a:r>
              <a:rPr lang="ru-RU" b="1" dirty="0" smtClean="0"/>
              <a:t>м,  длина - 3,67 </a:t>
            </a:r>
            <a:r>
              <a:rPr lang="ru-RU" b="1" dirty="0"/>
              <a:t>м </a:t>
            </a:r>
          </a:p>
        </p:txBody>
      </p:sp>
    </p:spTree>
    <p:extLst>
      <p:ext uri="{BB962C8B-B14F-4D97-AF65-F5344CB8AC3E}">
        <p14:creationId xmlns:p14="http://schemas.microsoft.com/office/powerpoint/2010/main" val="59099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63688" y="2924944"/>
            <a:ext cx="1584176" cy="12961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>
          <a:xfrm>
            <a:off x="2123728" y="5661248"/>
            <a:ext cx="1008112" cy="648072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24136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Эжен</a:t>
            </a:r>
            <a:r>
              <a:rPr lang="ru-RU" sz="3600" dirty="0" smtClean="0"/>
              <a:t>  Делакруа (1798 – 1863</a:t>
            </a:r>
            <a:r>
              <a:rPr lang="ru-RU" sz="3600" dirty="0"/>
              <a:t>)- </a:t>
            </a:r>
            <a:r>
              <a:rPr lang="ru-RU" sz="2800" dirty="0"/>
              <a:t>французский живописец и </a:t>
            </a:r>
            <a:r>
              <a:rPr lang="ru-RU" sz="2800" dirty="0" smtClean="0"/>
              <a:t>график</a:t>
            </a:r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644008" y="1700808"/>
            <a:ext cx="4320480" cy="5157192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 smtClean="0"/>
              <a:t>О картинах художника  </a:t>
            </a:r>
            <a:r>
              <a:rPr lang="ru-RU" sz="2600" dirty="0"/>
              <a:t>говорили: «романтизм превзошел самого себя</a:t>
            </a:r>
            <a:r>
              <a:rPr lang="ru-RU" sz="2600" dirty="0" smtClean="0"/>
              <a:t>».</a:t>
            </a:r>
          </a:p>
          <a:p>
            <a:r>
              <a:rPr lang="ru-RU" sz="2600" dirty="0" smtClean="0"/>
              <a:t>Его картины проникнуты гуманизмом, </a:t>
            </a:r>
            <a:r>
              <a:rPr lang="ru-RU" sz="2600" dirty="0"/>
              <a:t>духом активного действия и борьбы.</a:t>
            </a:r>
            <a:endParaRPr lang="ru-RU" sz="2600" dirty="0" smtClean="0"/>
          </a:p>
          <a:p>
            <a:endParaRPr lang="ru-RU" sz="2600" dirty="0"/>
          </a:p>
          <a:p>
            <a:r>
              <a:rPr lang="ru-RU" sz="2600" dirty="0"/>
              <a:t>«Самый большой триумф художника — если он заставляет мыслить и чувствовать тех, кто на это способен.»</a:t>
            </a:r>
          </a:p>
          <a:p>
            <a:r>
              <a:rPr lang="ru-RU" sz="2600" dirty="0"/>
              <a:t>―</a:t>
            </a:r>
            <a:r>
              <a:rPr lang="ru-RU" sz="2600" dirty="0" err="1"/>
              <a:t>Эжен</a:t>
            </a:r>
            <a:r>
              <a:rPr lang="ru-RU" sz="2600" dirty="0"/>
              <a:t> </a:t>
            </a:r>
            <a:r>
              <a:rPr lang="ru-RU" sz="2600" dirty="0" smtClean="0"/>
              <a:t>Делакруа</a:t>
            </a:r>
            <a:endParaRPr lang="ru-RU" sz="22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051638" cy="5301208"/>
          </a:xfrm>
        </p:spPr>
      </p:pic>
    </p:spTree>
    <p:extLst>
      <p:ext uri="{BB962C8B-B14F-4D97-AF65-F5344CB8AC3E}">
        <p14:creationId xmlns:p14="http://schemas.microsoft.com/office/powerpoint/2010/main" val="12472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" y="28567"/>
            <a:ext cx="5122075" cy="6829433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5508104" y="1772816"/>
            <a:ext cx="3440361" cy="4602163"/>
          </a:xfrm>
        </p:spPr>
        <p:txBody>
          <a:bodyPr>
            <a:noAutofit/>
          </a:bodyPr>
          <a:lstStyle/>
          <a:p>
            <a:r>
              <a:rPr lang="ru-RU" sz="2400" dirty="0" smtClean="0"/>
              <a:t>« … нечто  своеобразно  и таинственно завуалированное …ускользающее  в облике Шопена …</a:t>
            </a:r>
            <a:r>
              <a:rPr lang="ru-RU" sz="2400" dirty="0" err="1" smtClean="0"/>
              <a:t>духовнная</a:t>
            </a:r>
            <a:r>
              <a:rPr lang="ru-RU" sz="2400" dirty="0" smtClean="0"/>
              <a:t> замкнутость  его фантастически изящного  и обольстительного искусства».</a:t>
            </a:r>
          </a:p>
          <a:p>
            <a:r>
              <a:rPr lang="ru-RU" sz="2400" dirty="0" smtClean="0"/>
              <a:t>                            Т. Манн</a:t>
            </a:r>
            <a:endParaRPr lang="ru-RU" sz="24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220072" y="116632"/>
            <a:ext cx="3800401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Портрет </a:t>
            </a:r>
            <a:br>
              <a:rPr lang="ru-RU" sz="2800" dirty="0" smtClean="0"/>
            </a:br>
            <a:r>
              <a:rPr lang="ru-RU" sz="2800" dirty="0" smtClean="0"/>
              <a:t> Фредерика   Шопена</a:t>
            </a:r>
            <a:endParaRPr lang="ru-RU" sz="2800" dirty="0"/>
          </a:p>
        </p:txBody>
      </p:sp>
      <p:pic>
        <p:nvPicPr>
          <p:cNvPr id="2" name="Шопне Этюд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572000" y="1628800"/>
            <a:ext cx="4427984" cy="504056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sz="3000" dirty="0"/>
              <a:t>«Нужно сильно чувствовать, чтобы заставить чувствовать других.»</a:t>
            </a:r>
          </a:p>
          <a:p>
            <a:r>
              <a:rPr lang="ru-RU" sz="3000" dirty="0" smtClean="0"/>
              <a:t>- </a:t>
            </a:r>
            <a:r>
              <a:rPr lang="ru-RU" sz="3000" dirty="0" err="1" smtClean="0"/>
              <a:t>Никколо</a:t>
            </a:r>
            <a:r>
              <a:rPr lang="ru-RU" sz="3000" dirty="0" smtClean="0"/>
              <a:t> </a:t>
            </a:r>
            <a:r>
              <a:rPr lang="ru-RU" sz="3000" dirty="0"/>
              <a:t>Паганини.</a:t>
            </a:r>
          </a:p>
          <a:p>
            <a:endParaRPr lang="ru-RU" sz="3000" dirty="0" smtClean="0"/>
          </a:p>
          <a:p>
            <a:r>
              <a:rPr lang="ru-RU" sz="3000" dirty="0" smtClean="0"/>
              <a:t>Гениальность </a:t>
            </a:r>
            <a:r>
              <a:rPr lang="ru-RU" sz="3000" dirty="0"/>
              <a:t>и </a:t>
            </a:r>
            <a:r>
              <a:rPr lang="ru-RU" sz="3000" dirty="0" smtClean="0"/>
              <a:t>одиночество,                     темные краски  позволяют </a:t>
            </a:r>
            <a:r>
              <a:rPr lang="ru-RU" sz="3000" dirty="0" smtClean="0"/>
              <a:t>услышать </a:t>
            </a:r>
            <a:r>
              <a:rPr lang="ru-RU" sz="3000" dirty="0"/>
              <a:t>игру на </a:t>
            </a:r>
            <a:r>
              <a:rPr lang="ru-RU" sz="3000" dirty="0" smtClean="0"/>
              <a:t>скрипке</a:t>
            </a:r>
            <a:r>
              <a:rPr lang="ru-RU" sz="3000" dirty="0"/>
              <a:t>.</a:t>
            </a:r>
            <a:endParaRPr lang="ru-RU" sz="3000" dirty="0" smtClean="0"/>
          </a:p>
          <a:p>
            <a:endParaRPr lang="ru-RU" sz="3000" dirty="0" smtClean="0"/>
          </a:p>
          <a:p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1970544" cy="5486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213211"/>
            <a:ext cx="4330824" cy="10333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Портрет  Паганини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52" b="2027"/>
          <a:stretch/>
        </p:blipFill>
        <p:spPr bwMode="auto">
          <a:xfrm>
            <a:off x="0" y="49164"/>
            <a:ext cx="4337255" cy="678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_Paganini_-_Kapris_24_dlya_skripki_solo_lya_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7655" y="6224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2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Конечно</a:t>
            </a:r>
            <a:r>
              <a:rPr lang="ru-RU" dirty="0"/>
              <a:t>, в первую очередь зритель видит в центре картины короля и королеву. Сам король позировал очень охотно. Он держался прямо, выпятив грудь и живот, на которых светлела бело-голубая лента ордена Карлоса, Рядом с королем - она, стареющая, некрасивая, разряженная королева Мария-Луиза. Возможно, многое в этой нарисованной женщине многим не понравится, но ей самой она нравится, она одобряет эту женщину! А рядом с ней стоят ее дети. С нежностью она держит за руку хорошенького маленького инфанта. С любовью обнимает славненькую маленькую инфанту. У нее живые дети, очень жизнеспособные, красивые, здоровые, умные, и возможно, многие из них займут европейские престолы.</a:t>
            </a:r>
            <a:endParaRPr lang="ru-RU" dirty="0" smtClean="0"/>
          </a:p>
          <a:p>
            <a:r>
              <a:rPr lang="ru-RU" b="1" u="sng" dirty="0"/>
              <a:t>Все во власти господствующей напряженности и взаимной неприязни. Портрет переливается волшебным сиянием красок, он кажется сложенным из драгоценных камней. Из этого царственного великолепия выступают оцепенелые фигуры, но особенно обнаженно и остро написаны лица — ничтожные, оплывшие, самодовольные.</a:t>
            </a:r>
            <a:r>
              <a:rPr lang="ru-RU" dirty="0"/>
              <a:t> </a:t>
            </a:r>
            <a:r>
              <a:rPr lang="ru-RU" dirty="0" smtClean="0"/>
              <a:t>Гойе </a:t>
            </a:r>
            <a:r>
              <a:rPr lang="ru-RU" dirty="0"/>
              <a:t>хорошо заплатили за портрет и присвоили звание первого придворного живописца.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064979" cy="5024698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99992" y="1844824"/>
            <a:ext cx="4232449" cy="482453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 русский                художник-портретист</a:t>
            </a:r>
            <a:r>
              <a:rPr lang="ru-RU" sz="2800" dirty="0"/>
              <a:t>, исторический живописец, </a:t>
            </a:r>
            <a:r>
              <a:rPr lang="ru-RU" sz="2800" dirty="0" smtClean="0"/>
              <a:t>график.</a:t>
            </a:r>
          </a:p>
          <a:p>
            <a:pPr marL="457200" indent="-457200">
              <a:buFontTx/>
              <a:buChar char="-"/>
            </a:pPr>
            <a:endParaRPr lang="ru-RU" sz="2800" dirty="0" smtClean="0"/>
          </a:p>
          <a:p>
            <a:r>
              <a:rPr lang="ru-RU" sz="2800" u="sng" dirty="0" smtClean="0"/>
              <a:t>Его портреты </a:t>
            </a:r>
            <a:r>
              <a:rPr lang="ru-RU" sz="2800" dirty="0" smtClean="0"/>
              <a:t>– это энциклопедия </a:t>
            </a:r>
            <a:r>
              <a:rPr lang="ru-RU" sz="2800" dirty="0"/>
              <a:t>русского </a:t>
            </a:r>
            <a:r>
              <a:rPr lang="ru-RU" sz="2800" dirty="0" smtClean="0"/>
              <a:t>общества                              с  индивидуальной характеристикой  и  </a:t>
            </a:r>
            <a:r>
              <a:rPr lang="ru-RU" sz="2800" dirty="0"/>
              <a:t>проникновенной </a:t>
            </a:r>
            <a:r>
              <a:rPr lang="ru-RU" sz="2800" dirty="0" smtClean="0"/>
              <a:t>человечностью</a:t>
            </a:r>
            <a:r>
              <a:rPr lang="ru-RU" sz="2800" dirty="0"/>
              <a:t>.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03232" cy="11620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Кипренский</a:t>
            </a:r>
            <a:r>
              <a:rPr lang="en-US" sz="3200" dirty="0" smtClean="0"/>
              <a:t> </a:t>
            </a:r>
            <a:r>
              <a:rPr lang="ru-RU" sz="3200" dirty="0" smtClean="0"/>
              <a:t> Орест</a:t>
            </a:r>
            <a:r>
              <a:rPr lang="en-US" sz="3200" dirty="0" smtClean="0"/>
              <a:t> </a:t>
            </a:r>
            <a:r>
              <a:rPr lang="ru-RU" sz="3200" dirty="0" smtClean="0"/>
              <a:t> Адамович</a:t>
            </a:r>
            <a:br>
              <a:rPr lang="ru-RU" sz="3200" dirty="0" smtClean="0"/>
            </a:br>
            <a:r>
              <a:rPr lang="ru-RU" sz="3200" dirty="0" smtClean="0"/>
              <a:t> (1782 – 1836) -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925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863671" cy="361122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3066661"/>
            <a:ext cx="4022725" cy="2709053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Пейзажны</a:t>
            </a:r>
            <a:r>
              <a:rPr lang="ru-RU" dirty="0" smtClean="0"/>
              <a:t> романтизма:</a:t>
            </a:r>
            <a:br>
              <a:rPr lang="ru-RU" dirty="0" smtClean="0"/>
            </a:br>
            <a:r>
              <a:rPr lang="ru-RU" dirty="0" smtClean="0"/>
              <a:t> В борьбе со стихией.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8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8" y="2329180"/>
            <a:ext cx="3956304" cy="268224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0" y="1196753"/>
            <a:ext cx="2339751" cy="4680520"/>
          </a:xfrm>
        </p:spPr>
        <p:txBody>
          <a:bodyPr>
            <a:noAutofit/>
          </a:bodyPr>
          <a:lstStyle/>
          <a:p>
            <a:r>
              <a:rPr lang="ru-RU" sz="2800" dirty="0" smtClean="0"/>
              <a:t>Люди и море ведут между собой диалог -    безумие, отчаяние </a:t>
            </a:r>
          </a:p>
          <a:p>
            <a:r>
              <a:rPr lang="ru-RU" sz="2800" dirty="0" smtClean="0"/>
              <a:t> и робкая  надежда на чудо; </a:t>
            </a:r>
          </a:p>
          <a:p>
            <a:r>
              <a:rPr lang="ru-RU" sz="2800" dirty="0" smtClean="0"/>
              <a:t>мольба  на спасение. </a:t>
            </a:r>
            <a:endParaRPr lang="ru-RU" sz="28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11620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Теодор </a:t>
            </a:r>
            <a:r>
              <a:rPr lang="ru-RU" sz="4000" dirty="0" err="1"/>
              <a:t>Ж</a:t>
            </a:r>
            <a:r>
              <a:rPr lang="ru-RU" sz="4000" dirty="0" err="1" smtClean="0"/>
              <a:t>ерико</a:t>
            </a:r>
            <a:r>
              <a:rPr lang="ru-RU" sz="4000" dirty="0" smtClean="0"/>
              <a:t> (1791 – 1824) «Плот Медуза»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448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59" y="2020888"/>
            <a:ext cx="5433482" cy="4075112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7812360" y="5877272"/>
            <a:ext cx="50868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8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46" y="1663341"/>
            <a:ext cx="4677453" cy="344619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927772"/>
            <a:ext cx="4022725" cy="298683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589240"/>
            <a:ext cx="4040188" cy="750887"/>
          </a:xfrm>
        </p:spPr>
        <p:txBody>
          <a:bodyPr/>
          <a:lstStyle/>
          <a:p>
            <a:r>
              <a:rPr lang="ru-RU" dirty="0" smtClean="0"/>
              <a:t>«Рыбаки в море»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>
          <a:xfrm>
            <a:off x="4572000" y="5661248"/>
            <a:ext cx="4041775" cy="750887"/>
          </a:xfrm>
        </p:spPr>
        <p:txBody>
          <a:bodyPr/>
          <a:lstStyle/>
          <a:p>
            <a:pPr algn="ctr"/>
            <a:r>
              <a:rPr lang="ru-RU" dirty="0" smtClean="0"/>
              <a:t>«Метель»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361040" cy="1416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Уильям Тернер </a:t>
            </a:r>
            <a:r>
              <a:rPr lang="ru-RU" sz="3600" dirty="0" smtClean="0"/>
              <a:t>(1775 – 1851) </a:t>
            </a:r>
            <a:br>
              <a:rPr lang="ru-RU" sz="3600" dirty="0" smtClean="0"/>
            </a:br>
            <a:r>
              <a:rPr lang="ru-RU" sz="2800" dirty="0" smtClean="0"/>
              <a:t>«Пейзажи – катастрофы»    и  «Пейзажи – очарования»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155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70" y="1914525"/>
            <a:ext cx="4694259" cy="351155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7931224" cy="6206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«Последний рейс корабля «Отважный»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137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681744" cy="315286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3102971"/>
            <a:ext cx="4022725" cy="2636432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5229200"/>
            <a:ext cx="4040188" cy="750887"/>
          </a:xfrm>
        </p:spPr>
        <p:txBody>
          <a:bodyPr/>
          <a:lstStyle/>
          <a:p>
            <a:r>
              <a:rPr lang="ru-RU" dirty="0" smtClean="0"/>
              <a:t>«Буря в Евпатории»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>
          <a:xfrm>
            <a:off x="4860032" y="5805264"/>
            <a:ext cx="4041775" cy="750887"/>
          </a:xfrm>
        </p:spPr>
        <p:txBody>
          <a:bodyPr>
            <a:normAutofit/>
          </a:bodyPr>
          <a:lstStyle/>
          <a:p>
            <a:r>
              <a:rPr lang="ru-RU" dirty="0" smtClean="0"/>
              <a:t>«Рыбаки на берегу моря»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3050"/>
            <a:ext cx="8686800" cy="14997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Айвазовский </a:t>
            </a:r>
            <a:br>
              <a:rPr lang="ru-RU" sz="3600" dirty="0" smtClean="0"/>
            </a:br>
            <a:r>
              <a:rPr lang="ru-RU" sz="3600" dirty="0" smtClean="0"/>
              <a:t>Иван Константинович (1817 – 1900) </a:t>
            </a:r>
            <a:br>
              <a:rPr lang="ru-RU" sz="3600" dirty="0" smtClean="0"/>
            </a:br>
            <a:r>
              <a:rPr lang="ru-RU" dirty="0" smtClean="0"/>
              <a:t> </a:t>
            </a:r>
            <a:r>
              <a:rPr lang="ru-RU" sz="3100" dirty="0" smtClean="0"/>
              <a:t>«Моря пламенный поэт» создал 3000 картин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5501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67" y="1914525"/>
            <a:ext cx="4682066" cy="351155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-1" y="2348880"/>
            <a:ext cx="2123729" cy="3777283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Смогут ли устоять люди? Выйдут ли они победителями из смертельной схватки с разбушевавшейся стихией?</a:t>
            </a:r>
            <a:endParaRPr lang="ru-RU" sz="20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0760"/>
            <a:ext cx="6923112" cy="779686"/>
          </a:xfrm>
        </p:spPr>
        <p:txBody>
          <a:bodyPr/>
          <a:lstStyle/>
          <a:p>
            <a:pPr algn="ctr"/>
            <a:r>
              <a:rPr lang="ru-RU" dirty="0" smtClean="0"/>
              <a:t>«Девятый вал»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2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80" y="1914525"/>
            <a:ext cx="4577439" cy="351155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3275856" cy="4602163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800" dirty="0" smtClean="0"/>
              <a:t>1808 год – </a:t>
            </a:r>
          </a:p>
          <a:p>
            <a:r>
              <a:rPr lang="ru-RU" sz="2800" dirty="0" smtClean="0"/>
              <a:t>народное </a:t>
            </a:r>
          </a:p>
          <a:p>
            <a:r>
              <a:rPr lang="ru-RU" sz="2800" dirty="0" smtClean="0"/>
              <a:t>восстание </a:t>
            </a:r>
          </a:p>
          <a:p>
            <a:r>
              <a:rPr lang="ru-RU" sz="2800" dirty="0" smtClean="0"/>
              <a:t>в ответ на наполеоновские репрессии  в Мадриде:</a:t>
            </a:r>
          </a:p>
          <a:p>
            <a:r>
              <a:rPr lang="ru-RU" sz="2800" dirty="0" smtClean="0"/>
              <a:t> «Я видел это! Нельзя стерпеть»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700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Современность глазами романтиков.</a:t>
            </a:r>
            <a:br>
              <a:rPr lang="ru-RU" sz="2800" dirty="0" smtClean="0"/>
            </a:br>
            <a:r>
              <a:rPr lang="ru-RU" sz="3200" dirty="0"/>
              <a:t>Франциско </a:t>
            </a:r>
            <a:r>
              <a:rPr lang="ru-RU" sz="3200" dirty="0" smtClean="0"/>
              <a:t>Гойя  «Расстрел повстанцев» (1814)  </a:t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834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55900"/>
            <a:ext cx="2438400" cy="182880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5" y="2132856"/>
            <a:ext cx="2952327" cy="3993307"/>
          </a:xfrm>
        </p:spPr>
        <p:txBody>
          <a:bodyPr>
            <a:noAutofit/>
          </a:bodyPr>
          <a:lstStyle/>
          <a:p>
            <a:r>
              <a:rPr lang="ru-RU" sz="2800" dirty="0" smtClean="0"/>
              <a:t>Июльская революция </a:t>
            </a:r>
          </a:p>
          <a:p>
            <a:r>
              <a:rPr lang="ru-RU" sz="2800" dirty="0" smtClean="0"/>
              <a:t>1830 года </a:t>
            </a:r>
          </a:p>
          <a:p>
            <a:r>
              <a:rPr lang="ru-RU" sz="2800" dirty="0" smtClean="0"/>
              <a:t>«…Если я не сражался за Родину, то пусть, по крайней мере , буду писать ради нее»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26876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/>
              <a:t>Эжен</a:t>
            </a:r>
            <a:r>
              <a:rPr lang="ru-RU" sz="3200" dirty="0" smtClean="0"/>
              <a:t> Делакруа </a:t>
            </a:r>
            <a:r>
              <a:rPr lang="ru-RU" sz="2800" dirty="0" smtClean="0"/>
              <a:t>«Свобода , ведущая народ» (1831 год)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067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67" y="1914525"/>
            <a:ext cx="4682066" cy="351155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5" y="1844824"/>
            <a:ext cx="2232247" cy="428133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«Я совершенно оглушен тем, что увидел… Они ближе к природу на тысячу ладов… Потому есть красота во всем , что они делают. А мы вызываем жалость. Красота мстит нам за нашу ученость».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8568952" cy="707678"/>
          </a:xfrm>
        </p:spPr>
        <p:txBody>
          <a:bodyPr>
            <a:normAutofit fontScale="90000"/>
          </a:bodyPr>
          <a:lstStyle/>
          <a:p>
            <a:r>
              <a:rPr lang="ru-RU" sz="3100" dirty="0" err="1" smtClean="0"/>
              <a:t>Эжен</a:t>
            </a:r>
            <a:r>
              <a:rPr lang="ru-RU" sz="3100" dirty="0" smtClean="0"/>
              <a:t>  Делакруа «Алжирские женщины»</a:t>
            </a:r>
            <a:r>
              <a:rPr lang="ru-RU" sz="2800" dirty="0" smtClean="0"/>
              <a:t> (1883 год)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8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" y="116632"/>
            <a:ext cx="4589115" cy="6398741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860032" y="1556792"/>
            <a:ext cx="3960440" cy="5184576"/>
          </a:xfrm>
        </p:spPr>
        <p:txBody>
          <a:bodyPr>
            <a:normAutofit fontScale="55000" lnSpcReduction="20000"/>
          </a:bodyPr>
          <a:lstStyle/>
          <a:p>
            <a:r>
              <a:rPr lang="ru-RU" sz="4400" b="1" dirty="0" smtClean="0"/>
              <a:t>Этот  </a:t>
            </a:r>
            <a:r>
              <a:rPr lang="ru-RU" sz="4400" b="1" u="sng" dirty="0"/>
              <a:t>портрет-картина, </a:t>
            </a:r>
            <a:r>
              <a:rPr lang="ru-RU" sz="4400" b="1" dirty="0" smtClean="0"/>
              <a:t>лучшее </a:t>
            </a:r>
            <a:r>
              <a:rPr lang="ru-RU" sz="4400" b="1" dirty="0"/>
              <a:t>творение Кипренского, </a:t>
            </a:r>
            <a:r>
              <a:rPr lang="ru-RU" sz="4400" b="1" dirty="0" smtClean="0"/>
              <a:t>за </a:t>
            </a:r>
            <a:r>
              <a:rPr lang="ru-RU" sz="4400" b="1" dirty="0"/>
              <a:t>которое он получил звание академика. </a:t>
            </a:r>
            <a:endParaRPr lang="ru-RU" sz="4400" b="1" dirty="0" smtClean="0"/>
          </a:p>
          <a:p>
            <a:endParaRPr lang="ru-RU" sz="4400" b="1" dirty="0" smtClean="0"/>
          </a:p>
          <a:p>
            <a:endParaRPr lang="ru-RU" sz="4400" b="1" dirty="0"/>
          </a:p>
          <a:p>
            <a:r>
              <a:rPr lang="ru-RU" sz="4400" b="1" dirty="0"/>
              <a:t>Р</a:t>
            </a:r>
            <a:r>
              <a:rPr lang="ru-RU" sz="4400" b="1" dirty="0" smtClean="0"/>
              <a:t>омантическая взволнованность и  </a:t>
            </a:r>
            <a:r>
              <a:rPr lang="ru-RU" sz="4400" b="1" dirty="0"/>
              <a:t>страстность </a:t>
            </a:r>
            <a:r>
              <a:rPr lang="ru-RU" sz="4400" b="1" dirty="0" smtClean="0"/>
              <a:t>характера создают  образ  </a:t>
            </a:r>
            <a:r>
              <a:rPr lang="ru-RU" sz="4400" b="1" dirty="0"/>
              <a:t>всего молодого поколения русского воинства, </a:t>
            </a:r>
            <a:r>
              <a:rPr lang="ru-RU" sz="4400" b="1" dirty="0" smtClean="0"/>
              <a:t>стремящегося  </a:t>
            </a:r>
            <a:r>
              <a:rPr lang="ru-RU" sz="4400" b="1" dirty="0"/>
              <a:t>к подвигу во славу </a:t>
            </a:r>
            <a:r>
              <a:rPr lang="ru-RU" sz="4400" b="1" dirty="0" smtClean="0"/>
              <a:t>родины.</a:t>
            </a:r>
            <a:r>
              <a:rPr lang="ru-RU" sz="3200" b="1" dirty="0" smtClean="0"/>
              <a:t> </a:t>
            </a:r>
            <a:endParaRPr lang="ru-RU" sz="3200" b="1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716016" y="260648"/>
            <a:ext cx="4114800" cy="100811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Портрет  гусара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Е.В. </a:t>
            </a:r>
            <a:r>
              <a:rPr lang="ru-RU" sz="2800" dirty="0" smtClean="0"/>
              <a:t>Давыдова (1809)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8639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79512" y="476672"/>
            <a:ext cx="4748336" cy="5793507"/>
          </a:xfrm>
        </p:spPr>
        <p:txBody>
          <a:bodyPr>
            <a:normAutofit/>
          </a:bodyPr>
          <a:lstStyle/>
          <a:p>
            <a:r>
              <a:rPr lang="ru-RU" dirty="0" smtClean="0"/>
              <a:t>1. «Портрет Шопена»</a:t>
            </a:r>
          </a:p>
          <a:p>
            <a:r>
              <a:rPr lang="ru-RU" dirty="0" smtClean="0"/>
              <a:t>2. «Плот «Медуза»</a:t>
            </a:r>
          </a:p>
          <a:p>
            <a:r>
              <a:rPr lang="ru-RU" dirty="0" smtClean="0"/>
              <a:t>3. «Гадание Светланы»</a:t>
            </a:r>
          </a:p>
          <a:p>
            <a:r>
              <a:rPr lang="ru-RU" dirty="0" smtClean="0"/>
              <a:t>4. «Девятый вал»</a:t>
            </a:r>
          </a:p>
          <a:p>
            <a:r>
              <a:rPr lang="ru-RU" dirty="0" smtClean="0"/>
              <a:t>5. «Свобода, ведущая народ»</a:t>
            </a:r>
          </a:p>
          <a:p>
            <a:r>
              <a:rPr lang="ru-RU" dirty="0" smtClean="0"/>
              <a:t>6. «Портрет семьи короля»</a:t>
            </a:r>
          </a:p>
          <a:p>
            <a:r>
              <a:rPr lang="ru-RU" dirty="0" smtClean="0"/>
              <a:t>7. «Последний рейс корабля «Отважный»</a:t>
            </a:r>
          </a:p>
          <a:p>
            <a:r>
              <a:rPr lang="ru-RU" dirty="0" smtClean="0"/>
              <a:t>8. «Расстрел повстанцев»</a:t>
            </a:r>
          </a:p>
          <a:p>
            <a:r>
              <a:rPr lang="ru-RU" dirty="0" smtClean="0"/>
              <a:t>9. «Портрет Пушкина»</a:t>
            </a:r>
          </a:p>
          <a:p>
            <a:r>
              <a:rPr lang="ru-RU" dirty="0" smtClean="0"/>
              <a:t>10. «Алжирские женщины»</a:t>
            </a:r>
          </a:p>
          <a:p>
            <a:r>
              <a:rPr lang="ru-RU" dirty="0" smtClean="0"/>
              <a:t>11. «Портрет Жуковского»</a:t>
            </a:r>
          </a:p>
          <a:p>
            <a:r>
              <a:rPr lang="ru-RU" dirty="0" smtClean="0"/>
              <a:t>12. «Буря в Евпатории»</a:t>
            </a:r>
          </a:p>
          <a:p>
            <a:r>
              <a:rPr lang="ru-RU" dirty="0" smtClean="0"/>
              <a:t>13. «Портрет Давыдова»</a:t>
            </a:r>
          </a:p>
          <a:p>
            <a:r>
              <a:rPr lang="ru-RU" dirty="0" smtClean="0"/>
              <a:t>14. «Метель»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sz="quarter" idx="14"/>
          </p:nvPr>
        </p:nvSpPr>
        <p:spPr>
          <a:xfrm>
            <a:off x="4716016" y="260648"/>
            <a:ext cx="4176464" cy="625626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000" b="1" dirty="0" smtClean="0"/>
              <a:t>ИЗО</a:t>
            </a:r>
          </a:p>
          <a:p>
            <a:pPr marL="137160" indent="0">
              <a:buNone/>
            </a:pPr>
            <a:r>
              <a:rPr lang="ru-RU" sz="4000" b="1" dirty="0" smtClean="0"/>
              <a:t>РОМАНТИЗМА</a:t>
            </a:r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r>
              <a:rPr lang="ru-RU" dirty="0" smtClean="0"/>
              <a:t>А) </a:t>
            </a:r>
            <a:r>
              <a:rPr lang="ru-RU" dirty="0" err="1" smtClean="0"/>
              <a:t>Эжен</a:t>
            </a:r>
            <a:r>
              <a:rPr lang="ru-RU" dirty="0" smtClean="0"/>
              <a:t> Делакруа</a:t>
            </a:r>
          </a:p>
          <a:p>
            <a:pPr marL="137160" indent="0">
              <a:buNone/>
            </a:pPr>
            <a:r>
              <a:rPr lang="ru-RU" dirty="0" smtClean="0"/>
              <a:t>Б) Кипренский О.А.</a:t>
            </a:r>
          </a:p>
          <a:p>
            <a:pPr marL="137160" indent="0">
              <a:buNone/>
            </a:pPr>
            <a:r>
              <a:rPr lang="ru-RU" dirty="0" smtClean="0"/>
              <a:t>В) Теодор </a:t>
            </a:r>
            <a:r>
              <a:rPr lang="ru-RU" dirty="0" err="1" smtClean="0"/>
              <a:t>Жерико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Г) Брюллов К.П.</a:t>
            </a:r>
          </a:p>
          <a:p>
            <a:pPr marL="137160" indent="0">
              <a:buNone/>
            </a:pPr>
            <a:r>
              <a:rPr lang="ru-RU" dirty="0" smtClean="0"/>
              <a:t>Д) Айвазовский И.К.</a:t>
            </a:r>
          </a:p>
          <a:p>
            <a:pPr marL="137160" indent="0">
              <a:buNone/>
            </a:pPr>
            <a:r>
              <a:rPr lang="ru-RU" dirty="0" smtClean="0"/>
              <a:t>Е) Уильям Тернер</a:t>
            </a:r>
          </a:p>
          <a:p>
            <a:pPr marL="137160" indent="0">
              <a:buNone/>
            </a:pPr>
            <a:r>
              <a:rPr lang="ru-RU" dirty="0" smtClean="0"/>
              <a:t>Ж) Франциско Гойя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44408" y="0"/>
            <a:ext cx="442392" cy="14176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2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43338" cy="525658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50813"/>
            <a:ext cx="4032448" cy="526102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48872" cy="701040"/>
          </a:xfrm>
        </p:spPr>
        <p:txBody>
          <a:bodyPr>
            <a:noAutofit/>
          </a:bodyPr>
          <a:lstStyle/>
          <a:p>
            <a:r>
              <a:rPr lang="ru-RU" sz="2400" dirty="0" smtClean="0"/>
              <a:t>Герои Отечественной войны</a:t>
            </a:r>
            <a:r>
              <a:rPr lang="en-US" sz="2400" dirty="0" smtClean="0"/>
              <a:t> </a:t>
            </a:r>
            <a:r>
              <a:rPr lang="ru-RU" sz="2400" dirty="0" smtClean="0"/>
              <a:t>1812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3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531016" cy="491291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309714" cy="502389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5855371"/>
            <a:ext cx="4040188" cy="10081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Портрет </a:t>
            </a:r>
            <a:r>
              <a:rPr lang="ru-RU" sz="2400" dirty="0" smtClean="0"/>
              <a:t>Жуковского</a:t>
            </a:r>
            <a:endParaRPr lang="ru-RU" sz="24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>
          <a:xfrm>
            <a:off x="5148064" y="5777880"/>
            <a:ext cx="3609727" cy="10801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«Бедная </a:t>
            </a:r>
            <a:r>
              <a:rPr lang="ru-RU" sz="2400" dirty="0"/>
              <a:t>Л</a:t>
            </a:r>
            <a:r>
              <a:rPr lang="ru-RU" sz="2400" dirty="0" smtClean="0"/>
              <a:t>иза»       </a:t>
            </a:r>
            <a:r>
              <a:rPr lang="ru-RU" dirty="0" smtClean="0"/>
              <a:t>на сюжет повести </a:t>
            </a:r>
            <a:r>
              <a:rPr lang="ru-RU" dirty="0" err="1" smtClean="0"/>
              <a:t>О.А.Карамзина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4114800" cy="701040"/>
          </a:xfrm>
        </p:spPr>
        <p:txBody>
          <a:bodyPr/>
          <a:lstStyle/>
          <a:p>
            <a:r>
              <a:rPr lang="ru-RU" dirty="0" smtClean="0"/>
              <a:t>Портреты современников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7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74134"/>
            <a:ext cx="5364088" cy="666723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524000"/>
            <a:ext cx="3528392" cy="5073352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«</a:t>
            </a:r>
            <a:r>
              <a:rPr lang="ru-RU" sz="2800" dirty="0" smtClean="0"/>
              <a:t>Лучший портрет моего сына есть тот, который написан Кипренским</a:t>
            </a:r>
            <a:r>
              <a:rPr lang="ru-RU" sz="2800" dirty="0" smtClean="0"/>
              <a:t>…»</a:t>
            </a:r>
          </a:p>
          <a:p>
            <a:endParaRPr lang="ru-RU" sz="2800" dirty="0" smtClean="0"/>
          </a:p>
          <a:p>
            <a:r>
              <a:rPr lang="ru-RU" sz="2800" i="1" dirty="0" smtClean="0"/>
              <a:t>Гамма </a:t>
            </a:r>
            <a:r>
              <a:rPr lang="ru-RU" sz="2800" i="1" dirty="0"/>
              <a:t>черно-коричневых тонов, </a:t>
            </a:r>
            <a:r>
              <a:rPr lang="ru-RU" sz="2800" i="1" dirty="0" smtClean="0"/>
              <a:t>скрещенные </a:t>
            </a:r>
            <a:r>
              <a:rPr lang="ru-RU" sz="2800" i="1" dirty="0"/>
              <a:t>на груди, придают фигуре </a:t>
            </a:r>
            <a:r>
              <a:rPr lang="ru-RU" sz="2800" i="1" dirty="0" smtClean="0"/>
              <a:t>уверенность и мужество, выявляют </a:t>
            </a:r>
            <a:r>
              <a:rPr lang="ru-RU" sz="2800" i="1" dirty="0"/>
              <a:t>непоколебимость духа </a:t>
            </a:r>
            <a:r>
              <a:rPr lang="ru-RU" sz="2800" i="1" dirty="0" smtClean="0"/>
              <a:t>поэта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7504" y="116632"/>
            <a:ext cx="3672407" cy="12241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3200" dirty="0" smtClean="0"/>
              <a:t>Портрет </a:t>
            </a:r>
            <a:br>
              <a:rPr lang="ru-RU" sz="3200" dirty="0" smtClean="0"/>
            </a:br>
            <a:r>
              <a:rPr lang="ru-RU" sz="3200" dirty="0" err="1" smtClean="0"/>
              <a:t>а.с</a:t>
            </a:r>
            <a:r>
              <a:rPr lang="ru-RU" sz="3200" dirty="0" smtClean="0"/>
              <a:t>. </a:t>
            </a:r>
            <a:r>
              <a:rPr lang="ru-RU" sz="3200" dirty="0" err="1" smtClean="0"/>
              <a:t>пушкина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614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88640"/>
            <a:ext cx="4392488" cy="666936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/>
              <a:t>Любимец моды легкокрылой,</a:t>
            </a:r>
          </a:p>
          <a:p>
            <a:r>
              <a:rPr lang="ru-RU" sz="2800" dirty="0"/>
              <a:t>Хоть не британец, не француз,</a:t>
            </a:r>
          </a:p>
          <a:p>
            <a:r>
              <a:rPr lang="ru-RU" sz="2800" dirty="0"/>
              <a:t>Ты вновь создал, волшебник милый,</a:t>
            </a:r>
          </a:p>
          <a:p>
            <a:r>
              <a:rPr lang="ru-RU" sz="2800" dirty="0"/>
              <a:t>Меня, питомца чистых муз, —</a:t>
            </a:r>
          </a:p>
          <a:p>
            <a:r>
              <a:rPr lang="ru-RU" sz="2800" dirty="0"/>
              <a:t>И я </a:t>
            </a:r>
            <a:r>
              <a:rPr lang="ru-RU" sz="2800" dirty="0" err="1"/>
              <a:t>смеюся</a:t>
            </a:r>
            <a:r>
              <a:rPr lang="ru-RU" sz="2800" dirty="0"/>
              <a:t> над могилой,</a:t>
            </a:r>
          </a:p>
          <a:p>
            <a:r>
              <a:rPr lang="ru-RU" sz="2800" dirty="0" err="1"/>
              <a:t>Ушед</a:t>
            </a:r>
            <a:r>
              <a:rPr lang="ru-RU" sz="2800" dirty="0"/>
              <a:t> навек от смертных уз.</a:t>
            </a:r>
          </a:p>
          <a:p>
            <a:r>
              <a:rPr lang="ru-RU" sz="2800" dirty="0"/>
              <a:t> </a:t>
            </a:r>
          </a:p>
          <a:p>
            <a:r>
              <a:rPr lang="ru-RU" sz="2800" dirty="0"/>
              <a:t>Себя как в зеркале я вижу,</a:t>
            </a:r>
          </a:p>
          <a:p>
            <a:r>
              <a:rPr lang="ru-RU" sz="2800" dirty="0"/>
              <a:t>Но это зеркало мне льстит.</a:t>
            </a:r>
          </a:p>
          <a:p>
            <a:r>
              <a:rPr lang="ru-RU" sz="2800" dirty="0"/>
              <a:t>Оно гласит, что не унижу</a:t>
            </a:r>
          </a:p>
          <a:p>
            <a:r>
              <a:rPr lang="ru-RU" sz="2800" dirty="0"/>
              <a:t>Пристрастья важных аонид.</a:t>
            </a:r>
          </a:p>
          <a:p>
            <a:r>
              <a:rPr lang="ru-RU" sz="2800" dirty="0"/>
              <a:t>Так Риму, Дрездену, Парижу</a:t>
            </a:r>
          </a:p>
          <a:p>
            <a:r>
              <a:rPr lang="ru-RU" sz="2800" dirty="0"/>
              <a:t>Известен впредь мой будет вид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r>
              <a:rPr lang="ru-RU" sz="2800" dirty="0" smtClean="0"/>
              <a:t>Посвящено </a:t>
            </a:r>
            <a:r>
              <a:rPr lang="ru-RU" sz="2800" dirty="0" err="1" smtClean="0"/>
              <a:t>О.Кипренскому</a:t>
            </a:r>
            <a:r>
              <a:rPr lang="ru-RU" sz="2800" dirty="0"/>
              <a:t>,</a:t>
            </a:r>
            <a:r>
              <a:rPr lang="ru-RU" sz="2800" dirty="0" smtClean="0"/>
              <a:t> </a:t>
            </a:r>
            <a:r>
              <a:rPr lang="ru-RU" sz="2800" dirty="0" err="1" smtClean="0"/>
              <a:t>А.С.Пушкин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716016" y="1916832"/>
            <a:ext cx="3672408" cy="12241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3200" dirty="0" smtClean="0"/>
              <a:t>Портрет </a:t>
            </a:r>
            <a:br>
              <a:rPr lang="ru-RU" sz="3200" dirty="0" smtClean="0"/>
            </a:br>
            <a:r>
              <a:rPr lang="ru-RU" sz="3200" dirty="0" err="1" smtClean="0"/>
              <a:t>а.с</a:t>
            </a:r>
            <a:r>
              <a:rPr lang="ru-RU" sz="3200" dirty="0" smtClean="0"/>
              <a:t>. </a:t>
            </a:r>
            <a:r>
              <a:rPr lang="ru-RU" sz="3200" dirty="0" err="1" smtClean="0"/>
              <a:t>пушкина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40" y="476672"/>
            <a:ext cx="4750560" cy="5904655"/>
          </a:xfrm>
        </p:spPr>
      </p:pic>
    </p:spTree>
    <p:extLst>
      <p:ext uri="{BB962C8B-B14F-4D97-AF65-F5344CB8AC3E}">
        <p14:creationId xmlns:p14="http://schemas.microsoft.com/office/powerpoint/2010/main" val="38789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7716"/>
            <a:ext cx="4717526" cy="5516311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148064" y="1988840"/>
            <a:ext cx="3888432" cy="4314131"/>
          </a:xfrm>
        </p:spPr>
        <p:txBody>
          <a:bodyPr>
            <a:noAutofit/>
          </a:bodyPr>
          <a:lstStyle/>
          <a:p>
            <a:r>
              <a:rPr lang="ru-RU" sz="2800" dirty="0" smtClean="0"/>
              <a:t>Брюллов </a:t>
            </a:r>
            <a:r>
              <a:rPr lang="ru-RU" sz="2800" dirty="0"/>
              <a:t>совершил в своём творчестве </a:t>
            </a:r>
            <a:r>
              <a:rPr lang="ru-RU" sz="2800" dirty="0" smtClean="0"/>
              <a:t>эволюцию </a:t>
            </a:r>
            <a:r>
              <a:rPr lang="ru-RU" sz="2800" dirty="0"/>
              <a:t>— от радостного приятия жизни ранних произведений </a:t>
            </a:r>
            <a:r>
              <a:rPr lang="ru-RU" sz="2800" dirty="0" smtClean="0"/>
              <a:t>до </a:t>
            </a:r>
            <a:r>
              <a:rPr lang="ru-RU" sz="2800" dirty="0"/>
              <a:t>усложнённого психологизма </a:t>
            </a:r>
            <a:r>
              <a:rPr lang="ru-RU" sz="2800" dirty="0" smtClean="0"/>
              <a:t>поздних.</a:t>
            </a:r>
          </a:p>
          <a:p>
            <a:endParaRPr lang="ru-RU" sz="2800" dirty="0" smtClean="0"/>
          </a:p>
          <a:p>
            <a:r>
              <a:rPr lang="ru-RU" sz="2800" dirty="0" smtClean="0"/>
              <a:t> «</a:t>
            </a:r>
            <a:r>
              <a:rPr lang="ru-RU" sz="2800" dirty="0"/>
              <a:t>Автопортрет</a:t>
            </a:r>
            <a:r>
              <a:rPr lang="ru-RU" sz="2800" dirty="0" smtClean="0"/>
              <a:t>»  1848 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252520" cy="11620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Брюллов Карл Павлович  (1799 – 1852) – </a:t>
            </a:r>
            <a:r>
              <a:rPr lang="ru-RU" sz="2000" dirty="0" smtClean="0"/>
              <a:t>русский  художник,  мастер  парадного  и  камерного портрета.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25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788024" y="1914525"/>
            <a:ext cx="2870076" cy="35109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2092" y="5724416"/>
            <a:ext cx="4563924" cy="9806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«Всадница» 1832</a:t>
            </a:r>
          </a:p>
          <a:p>
            <a:r>
              <a:rPr lang="ru-RU" sz="2400" b="1" dirty="0" smtClean="0"/>
              <a:t>«Итальянский полдень» 1827 </a:t>
            </a:r>
            <a:endParaRPr lang="ru-RU" sz="24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16016" y="116632"/>
            <a:ext cx="4114800" cy="9890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Радостное  </a:t>
            </a:r>
            <a:r>
              <a:rPr lang="ru-RU" sz="2800" dirty="0"/>
              <a:t>приятия </a:t>
            </a:r>
            <a:r>
              <a:rPr lang="ru-RU" sz="2800" dirty="0" smtClean="0"/>
              <a:t> жизни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2" y="116632"/>
            <a:ext cx="4355976" cy="564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5291"/>
            <a:ext cx="4203608" cy="500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3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1413</TotalTime>
  <Words>1018</Words>
  <Application>Microsoft Office PowerPoint</Application>
  <PresentationFormat>Экран (4:3)</PresentationFormat>
  <Paragraphs>138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BlackTie</vt:lpstr>
      <vt:lpstr> Изобразительное  искусство   романтизма. </vt:lpstr>
      <vt:lpstr>Кипренский  Орест  Адамович  (1782 – 1836) -</vt:lpstr>
      <vt:lpstr>Портрет  гусара  Е.В. Давыдова (1809)</vt:lpstr>
      <vt:lpstr>Герои Отечественной войны 1812 года</vt:lpstr>
      <vt:lpstr>Портреты современников</vt:lpstr>
      <vt:lpstr> Портрет  а.с. пушкина</vt:lpstr>
      <vt:lpstr> Портрет  а.с. пушкина</vt:lpstr>
      <vt:lpstr>Брюллов Карл Павлович  (1799 – 1852) – русский  художник,  мастер  парадного  и  камерного портрета.</vt:lpstr>
      <vt:lpstr>Радостное  приятия  жизни</vt:lpstr>
      <vt:lpstr>Усложненный психологизм</vt:lpstr>
      <vt:lpstr>Усложненный психологизм</vt:lpstr>
      <vt:lpstr>Франциско  Гойя (1746 – 1828) -                великий испанский художник и гравер, член Академии и придворный живописец</vt:lpstr>
      <vt:lpstr>Эволюция жанра Портрета: парадные, ироничные, портреты-сопротивления невзгодам,  портреты-неприязни </vt:lpstr>
      <vt:lpstr>Портрет - сопротивления невзгодам</vt:lpstr>
      <vt:lpstr>  портреты-неприязни самодовольные оцепеневшие фигуры полны взаимной неприязни.  </vt:lpstr>
      <vt:lpstr>Эжен  Делакруа (1798 – 1863)- французский живописец и график</vt:lpstr>
      <vt:lpstr>Портрет   Фредерика   Шопена</vt:lpstr>
      <vt:lpstr>Портрет  Паганини</vt:lpstr>
      <vt:lpstr>Презентация PowerPoint</vt:lpstr>
      <vt:lpstr>Пейзажны романтизма:  В борьбе со стихией.</vt:lpstr>
      <vt:lpstr>Теодор Жерико (1791 – 1824) «Плот Медуза»</vt:lpstr>
      <vt:lpstr>Презентация PowerPoint</vt:lpstr>
      <vt:lpstr>Уильям Тернер (1775 – 1851)  «Пейзажи – катастрофы»    и  «Пейзажи – очарования»</vt:lpstr>
      <vt:lpstr>«Последний рейс корабля «Отважный»</vt:lpstr>
      <vt:lpstr>Айвазовский  Иван Константинович (1817 – 1900)   «Моря пламенный поэт» создал 3000 картин</vt:lpstr>
      <vt:lpstr>«Девятый вал»</vt:lpstr>
      <vt:lpstr>Современность глазами романтиков. Франциско Гойя  «Расстрел повстанцев» (1814)   </vt:lpstr>
      <vt:lpstr>Эжен Делакруа «Свобода , ведущая народ» (1831 год)</vt:lpstr>
      <vt:lpstr>Эжен  Делакруа «Алжирские женщины» (1883 год)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романтической эпохи: портретная живопись.</dc:title>
  <dc:creator>Charles Dickens</dc:creator>
  <cp:lastModifiedBy>Андрей</cp:lastModifiedBy>
  <cp:revision>86</cp:revision>
  <dcterms:created xsi:type="dcterms:W3CDTF">2012-09-16T09:03:38Z</dcterms:created>
  <dcterms:modified xsi:type="dcterms:W3CDTF">2017-09-25T12:28:53Z</dcterms:modified>
</cp:coreProperties>
</file>