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77" r:id="rId3"/>
    <p:sldId id="279" r:id="rId4"/>
    <p:sldId id="281" r:id="rId5"/>
    <p:sldId id="284" r:id="rId6"/>
    <p:sldId id="286" r:id="rId7"/>
    <p:sldId id="288" r:id="rId8"/>
    <p:sldId id="289" r:id="rId9"/>
    <p:sldId id="290" r:id="rId10"/>
    <p:sldId id="291"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3774" autoAdjust="0"/>
  </p:normalViewPr>
  <p:slideViewPr>
    <p:cSldViewPr>
      <p:cViewPr varScale="1">
        <p:scale>
          <a:sx n="65" d="100"/>
          <a:sy n="65" d="100"/>
        </p:scale>
        <p:origin x="-14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C8D014-416F-4CA9-B023-D050FAF53CC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ru-RU"/>
        </a:p>
      </dgm:t>
    </dgm:pt>
    <dgm:pt modelId="{3113FEFC-3F97-4316-9219-84CEBF4F9D3E}">
      <dgm:prSet phldrT="[Текст]" custT="1">
        <dgm:style>
          <a:lnRef idx="2">
            <a:schemeClr val="accent2"/>
          </a:lnRef>
          <a:fillRef idx="1">
            <a:schemeClr val="lt1"/>
          </a:fillRef>
          <a:effectRef idx="0">
            <a:schemeClr val="accent2"/>
          </a:effectRef>
          <a:fontRef idx="minor">
            <a:schemeClr val="dk1"/>
          </a:fontRef>
        </dgm:style>
      </dgm:prSet>
      <dgm:spPr/>
      <dgm:t>
        <a:bodyPr/>
        <a:lstStyle/>
        <a:p>
          <a:pPr algn="l"/>
          <a:r>
            <a:rPr lang="kk-KZ" sz="2800" b="1" dirty="0" smtClean="0">
              <a:solidFill>
                <a:srgbClr val="FF0000"/>
              </a:solidFill>
            </a:rPr>
            <a:t>Сәттіліктер</a:t>
          </a:r>
          <a:endParaRPr lang="ru-RU" sz="2800" b="1" dirty="0">
            <a:solidFill>
              <a:srgbClr val="FF0000"/>
            </a:solidFill>
          </a:endParaRPr>
        </a:p>
      </dgm:t>
    </dgm:pt>
    <dgm:pt modelId="{B4DA5E8E-7DF2-4659-AEBC-C7FAF5582996}" type="parTrans" cxnId="{FAE764AC-3AF9-4EB0-97EA-D6C5DF9659D7}">
      <dgm:prSet/>
      <dgm:spPr/>
      <dgm:t>
        <a:bodyPr/>
        <a:lstStyle/>
        <a:p>
          <a:endParaRPr lang="ru-RU"/>
        </a:p>
      </dgm:t>
    </dgm:pt>
    <dgm:pt modelId="{0C276678-9801-4C80-A1F2-E13A73B5F86E}" type="sibTrans" cxnId="{FAE764AC-3AF9-4EB0-97EA-D6C5DF9659D7}">
      <dgm:prSet/>
      <dgm:spPr/>
      <dgm:t>
        <a:bodyPr/>
        <a:lstStyle/>
        <a:p>
          <a:endParaRPr lang="ru-RU"/>
        </a:p>
      </dgm:t>
    </dgm:pt>
    <dgm:pt modelId="{DC2E611D-085E-406D-BA88-53516920C9C2}">
      <dgm:prSet phldrT="[Текст]" custT="1">
        <dgm:style>
          <a:lnRef idx="2">
            <a:schemeClr val="accent2"/>
          </a:lnRef>
          <a:fillRef idx="1">
            <a:schemeClr val="lt1"/>
          </a:fillRef>
          <a:effectRef idx="0">
            <a:schemeClr val="accent2"/>
          </a:effectRef>
          <a:fontRef idx="minor">
            <a:schemeClr val="dk1"/>
          </a:fontRef>
        </dgm:style>
      </dgm:prSet>
      <dgm:spPr/>
      <dgm:t>
        <a:bodyPr/>
        <a:lstStyle/>
        <a:p>
          <a:r>
            <a:rPr lang="kk-KZ" sz="2800" b="1" dirty="0" smtClean="0">
              <a:solidFill>
                <a:srgbClr val="FF0000"/>
              </a:solidFill>
            </a:rPr>
            <a:t>Болашақта </a:t>
          </a:r>
          <a:endParaRPr lang="ru-RU" sz="2800" b="1" dirty="0">
            <a:solidFill>
              <a:srgbClr val="FF0000"/>
            </a:solidFill>
          </a:endParaRPr>
        </a:p>
      </dgm:t>
    </dgm:pt>
    <dgm:pt modelId="{2CD4F2B9-43DC-4C1E-B40F-B77EDDF10BDB}" type="parTrans" cxnId="{DD4A8337-FB77-4BF5-8572-3E540D09CE35}">
      <dgm:prSet/>
      <dgm:spPr/>
      <dgm:t>
        <a:bodyPr/>
        <a:lstStyle/>
        <a:p>
          <a:endParaRPr lang="ru-RU"/>
        </a:p>
      </dgm:t>
    </dgm:pt>
    <dgm:pt modelId="{D0C96D40-47C7-42DC-9284-9E24212CEB89}" type="sibTrans" cxnId="{DD4A8337-FB77-4BF5-8572-3E540D09CE35}">
      <dgm:prSet/>
      <dgm:spPr/>
      <dgm:t>
        <a:bodyPr/>
        <a:lstStyle/>
        <a:p>
          <a:endParaRPr lang="ru-RU"/>
        </a:p>
      </dgm:t>
    </dgm:pt>
    <dgm:pt modelId="{591E3598-4CB5-4EA9-891C-4EC9797E3069}">
      <dgm:prSet phldrT="[Текст]" custT="1"/>
      <dgm:spPr/>
      <dgm:t>
        <a:bodyPr/>
        <a:lstStyle/>
        <a:p>
          <a:pPr marL="285750" indent="0" defTabSz="1377950">
            <a:lnSpc>
              <a:spcPct val="90000"/>
            </a:lnSpc>
            <a:spcBef>
              <a:spcPct val="0"/>
            </a:spcBef>
            <a:spcAft>
              <a:spcPct val="15000"/>
            </a:spcAft>
            <a:buNone/>
          </a:pPr>
          <a:r>
            <a:rPr lang="kk-KZ" sz="1600" dirty="0" smtClean="0"/>
            <a:t>Курста алған теориялық және практикалық  білімімді келешекте сабағымда қолданатын боламын.  ҚМЖ-ны құрған кезде оқу бағдарламасы мен оқу жоспарында көрсетілген мақсаттарды негізге алу керектігін, сабақтың мақсатын нақты тұжырымдау, шынайы мақсаттар қою, әдістемелік  ресурстарды мұқият зерделеу  керектігін әріптестеріме үйретемін. Өзгеріске ұмтылатын жаңашыл мұғалімдерді дайындауға көмектесемін.  </a:t>
          </a:r>
          <a:endParaRPr lang="ru-RU" sz="1600" dirty="0"/>
        </a:p>
      </dgm:t>
    </dgm:pt>
    <dgm:pt modelId="{13A1EACE-997C-4AD1-A2B4-65EE03B9AA7B}" type="parTrans" cxnId="{1DAF55C2-A63F-4FA1-9EB5-BEA7F17066CF}">
      <dgm:prSet/>
      <dgm:spPr/>
      <dgm:t>
        <a:bodyPr/>
        <a:lstStyle/>
        <a:p>
          <a:endParaRPr lang="ru-RU"/>
        </a:p>
      </dgm:t>
    </dgm:pt>
    <dgm:pt modelId="{E15E5922-83F4-4665-BCE7-D13C98B582E1}" type="sibTrans" cxnId="{1DAF55C2-A63F-4FA1-9EB5-BEA7F17066CF}">
      <dgm:prSet/>
      <dgm:spPr/>
      <dgm:t>
        <a:bodyPr/>
        <a:lstStyle/>
        <a:p>
          <a:endParaRPr lang="ru-RU"/>
        </a:p>
      </dgm:t>
    </dgm:pt>
    <dgm:pt modelId="{611DFF76-4A93-4F21-BDAA-F531F2F9B7D3}">
      <dgm:prSet phldrT="[Текст]"/>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ru-RU" sz="900" dirty="0" smtClean="0"/>
        </a:p>
        <a:p>
          <a:pPr marL="285750" indent="0" defTabSz="1377950">
            <a:lnSpc>
              <a:spcPct val="90000"/>
            </a:lnSpc>
            <a:spcBef>
              <a:spcPct val="0"/>
            </a:spcBef>
            <a:spcAft>
              <a:spcPct val="15000"/>
            </a:spcAft>
            <a:buNone/>
          </a:pPr>
          <a:endParaRPr lang="ru-RU" sz="900" dirty="0"/>
        </a:p>
      </dgm:t>
    </dgm:pt>
    <dgm:pt modelId="{08569CBD-0EB0-4CAD-BAAC-33A4A2846572}" type="parTrans" cxnId="{6646E722-C731-45C6-B303-45DE0C17D6F2}">
      <dgm:prSet/>
      <dgm:spPr/>
      <dgm:t>
        <a:bodyPr/>
        <a:lstStyle/>
        <a:p>
          <a:endParaRPr lang="ru-RU"/>
        </a:p>
      </dgm:t>
    </dgm:pt>
    <dgm:pt modelId="{FA4CEFC2-D71C-4003-B36C-A5F1BBF51B57}" type="sibTrans" cxnId="{6646E722-C731-45C6-B303-45DE0C17D6F2}">
      <dgm:prSet/>
      <dgm:spPr/>
      <dgm:t>
        <a:bodyPr/>
        <a:lstStyle/>
        <a:p>
          <a:endParaRPr lang="ru-RU"/>
        </a:p>
      </dgm:t>
    </dgm:pt>
    <dgm:pt modelId="{D9455DCB-638A-423D-96D9-8F9B947D6AAF}">
      <dgm:prSet phldrT="[Текст]" custT="1"/>
      <dgm:spPr/>
      <dgm:t>
        <a:bodyPr/>
        <a:lstStyle/>
        <a:p>
          <a:pPr algn="just"/>
          <a:r>
            <a:rPr lang="kk-KZ" sz="1600" b="0" dirty="0" smtClean="0">
              <a:solidFill>
                <a:schemeClr val="tx1"/>
              </a:solidFill>
              <a:latin typeface="+mn-lt"/>
            </a:rPr>
            <a:t>Курсты оқу барысында </a:t>
          </a:r>
          <a:r>
            <a:rPr lang="kk-KZ" sz="1400" dirty="0" smtClean="0">
              <a:solidFill>
                <a:prstClr val="black"/>
              </a:solidFill>
              <a:latin typeface="+mn-lt"/>
              <a:cs typeface="Times New Roman" panose="02020603050405020304" pitchFamily="18" charset="0"/>
            </a:rPr>
            <a:t>ҰМЖ, ОМЖ, ҚМЖ-ның  құрылымын сақтай отырып, жоспарлауды үйрендім. Сабақ жоспарын жасағанда  </a:t>
          </a:r>
          <a:r>
            <a:rPr lang="en-US" sz="1400" dirty="0" smtClean="0">
              <a:solidFill>
                <a:prstClr val="black"/>
              </a:solidFill>
              <a:latin typeface="+mn-lt"/>
              <a:cs typeface="Times New Roman" panose="02020603050405020304" pitchFamily="18" charset="0"/>
            </a:rPr>
            <a:t>SMART</a:t>
          </a:r>
          <a:r>
            <a:rPr lang="kk-KZ" sz="1400" dirty="0" smtClean="0">
              <a:solidFill>
                <a:prstClr val="black"/>
              </a:solidFill>
              <a:latin typeface="+mn-lt"/>
              <a:cs typeface="Times New Roman" panose="02020603050405020304" pitchFamily="18" charset="0"/>
            </a:rPr>
            <a:t> мақсаттарға  жоспарлау  және спиральді оқыту қағидаттарын басшылыққа алу керектігін ұғындым. </a:t>
          </a:r>
          <a:r>
            <a:rPr lang="kk-KZ" sz="1400" baseline="0" dirty="0" smtClean="0">
              <a:latin typeface="+mn-lt"/>
              <a:cs typeface="Times New Roman" pitchFamily="18" charset="0"/>
            </a:rPr>
            <a:t>Түрлі мақсаттарға қол жеткізу үшін оқушылардың тілдік дағдыларын қалыптастыру керек екенін білдім. Жеке, жұптық, топтық жұмыс арқылы қ</a:t>
          </a:r>
          <a:r>
            <a:rPr lang="kk-KZ" sz="1400" dirty="0" smtClean="0">
              <a:latin typeface="+mn-lt"/>
              <a:cs typeface="Times New Roman" pitchFamily="18" charset="0"/>
            </a:rPr>
            <a:t>алыптастырушы </a:t>
          </a:r>
          <a:r>
            <a:rPr lang="kk-KZ" sz="1400" baseline="0" dirty="0" smtClean="0">
              <a:latin typeface="+mn-lt"/>
              <a:cs typeface="Times New Roman" pitchFamily="18" charset="0"/>
            </a:rPr>
            <a:t>бағалауды үйрендім. Критериалды бағалау кезінде  оқушылардың үлгерімі белгіленген критерийлердің көмегімен нақты өлшенетінін  түсіндім.</a:t>
          </a:r>
          <a:endParaRPr lang="ru-RU" sz="1800" b="1" dirty="0">
            <a:solidFill>
              <a:srgbClr val="C00000"/>
            </a:solidFill>
            <a:latin typeface="+mn-lt"/>
          </a:endParaRPr>
        </a:p>
      </dgm:t>
    </dgm:pt>
    <dgm:pt modelId="{9E9C447D-C004-4A5B-BC59-00789CEC81D6}" type="parTrans" cxnId="{8B848016-CEB4-4956-95FF-4408F081429E}">
      <dgm:prSet/>
      <dgm:spPr/>
      <dgm:t>
        <a:bodyPr/>
        <a:lstStyle/>
        <a:p>
          <a:endParaRPr lang="ru-RU"/>
        </a:p>
      </dgm:t>
    </dgm:pt>
    <dgm:pt modelId="{F0BEBA43-2D40-4FE3-9F81-71909DAE8189}" type="sibTrans" cxnId="{8B848016-CEB4-4956-95FF-4408F081429E}">
      <dgm:prSet/>
      <dgm:spPr/>
      <dgm:t>
        <a:bodyPr/>
        <a:lstStyle/>
        <a:p>
          <a:endParaRPr lang="ru-RU"/>
        </a:p>
      </dgm:t>
    </dgm:pt>
    <dgm:pt modelId="{74E85EB8-6787-4198-B830-A616B0F18BA6}" type="pres">
      <dgm:prSet presAssocID="{A4C8D014-416F-4CA9-B023-D050FAF53CC8}" presName="Name0" presStyleCnt="0">
        <dgm:presLayoutVars>
          <dgm:dir/>
          <dgm:animLvl val="lvl"/>
          <dgm:resizeHandles/>
        </dgm:presLayoutVars>
      </dgm:prSet>
      <dgm:spPr/>
      <dgm:t>
        <a:bodyPr/>
        <a:lstStyle/>
        <a:p>
          <a:endParaRPr lang="ru-RU"/>
        </a:p>
      </dgm:t>
    </dgm:pt>
    <dgm:pt modelId="{445A91BF-93B1-467E-A454-E1A843730337}" type="pres">
      <dgm:prSet presAssocID="{3113FEFC-3F97-4316-9219-84CEBF4F9D3E}" presName="linNode" presStyleCnt="0"/>
      <dgm:spPr/>
    </dgm:pt>
    <dgm:pt modelId="{2A7E2215-8481-4CDB-89CE-4A5D7041929F}" type="pres">
      <dgm:prSet presAssocID="{3113FEFC-3F97-4316-9219-84CEBF4F9D3E}" presName="parentShp" presStyleLbl="node1" presStyleIdx="0" presStyleCnt="2" custScaleX="68024" custScaleY="167130" custLinFactNeighborX="-1153" custLinFactNeighborY="10979">
        <dgm:presLayoutVars>
          <dgm:bulletEnabled val="1"/>
        </dgm:presLayoutVars>
      </dgm:prSet>
      <dgm:spPr/>
      <dgm:t>
        <a:bodyPr/>
        <a:lstStyle/>
        <a:p>
          <a:endParaRPr lang="ru-RU"/>
        </a:p>
      </dgm:t>
    </dgm:pt>
    <dgm:pt modelId="{B1DC4033-7570-4E76-A31B-8967A4E3F65B}" type="pres">
      <dgm:prSet presAssocID="{3113FEFC-3F97-4316-9219-84CEBF4F9D3E}" presName="childShp" presStyleLbl="bgAccFollowNode1" presStyleIdx="0" presStyleCnt="2" custScaleX="119175" custScaleY="194135" custLinFactNeighborX="1729" custLinFactNeighborY="11655">
        <dgm:presLayoutVars>
          <dgm:bulletEnabled val="1"/>
        </dgm:presLayoutVars>
      </dgm:prSet>
      <dgm:spPr/>
      <dgm:t>
        <a:bodyPr/>
        <a:lstStyle/>
        <a:p>
          <a:endParaRPr lang="ru-RU"/>
        </a:p>
      </dgm:t>
    </dgm:pt>
    <dgm:pt modelId="{991BE732-5B43-4DB0-92FF-5D1D122A2BB5}" type="pres">
      <dgm:prSet presAssocID="{0C276678-9801-4C80-A1F2-E13A73B5F86E}" presName="spacing" presStyleCnt="0"/>
      <dgm:spPr/>
    </dgm:pt>
    <dgm:pt modelId="{14CDFA79-66C0-462C-B638-5D4A90C49018}" type="pres">
      <dgm:prSet presAssocID="{DC2E611D-085E-406D-BA88-53516920C9C2}" presName="linNode" presStyleCnt="0"/>
      <dgm:spPr/>
    </dgm:pt>
    <dgm:pt modelId="{B5A7E77B-750B-4903-9573-10C5FE5D0C48}" type="pres">
      <dgm:prSet presAssocID="{DC2E611D-085E-406D-BA88-53516920C9C2}" presName="parentShp" presStyleLbl="node1" presStyleIdx="1" presStyleCnt="2" custScaleX="68265" custScaleY="194324" custLinFactNeighborX="-4279" custLinFactNeighborY="5484">
        <dgm:presLayoutVars>
          <dgm:bulletEnabled val="1"/>
        </dgm:presLayoutVars>
      </dgm:prSet>
      <dgm:spPr/>
      <dgm:t>
        <a:bodyPr/>
        <a:lstStyle/>
        <a:p>
          <a:endParaRPr lang="ru-RU"/>
        </a:p>
      </dgm:t>
    </dgm:pt>
    <dgm:pt modelId="{50D6D7D1-E60B-42E8-B992-0E722ED8C7E4}" type="pres">
      <dgm:prSet presAssocID="{DC2E611D-085E-406D-BA88-53516920C9C2}" presName="childShp" presStyleLbl="bgAccFollowNode1" presStyleIdx="1" presStyleCnt="2" custScaleX="116305" custScaleY="254331" custLinFactNeighborX="310" custLinFactNeighborY="13338">
        <dgm:presLayoutVars>
          <dgm:bulletEnabled val="1"/>
        </dgm:presLayoutVars>
      </dgm:prSet>
      <dgm:spPr/>
      <dgm:t>
        <a:bodyPr/>
        <a:lstStyle/>
        <a:p>
          <a:endParaRPr lang="ru-RU"/>
        </a:p>
      </dgm:t>
    </dgm:pt>
  </dgm:ptLst>
  <dgm:cxnLst>
    <dgm:cxn modelId="{42869E7A-3BB7-419E-9BE3-24C471608ABC}" type="presOf" srcId="{A4C8D014-416F-4CA9-B023-D050FAF53CC8}" destId="{74E85EB8-6787-4198-B830-A616B0F18BA6}" srcOrd="0" destOrd="0" presId="urn:microsoft.com/office/officeart/2005/8/layout/vList6"/>
    <dgm:cxn modelId="{6646E722-C731-45C6-B303-45DE0C17D6F2}" srcId="{DC2E611D-085E-406D-BA88-53516920C9C2}" destId="{611DFF76-4A93-4F21-BDAA-F531F2F9B7D3}" srcOrd="1" destOrd="0" parTransId="{08569CBD-0EB0-4CAD-BAAC-33A4A2846572}" sibTransId="{FA4CEFC2-D71C-4003-B36C-A5F1BBF51B57}"/>
    <dgm:cxn modelId="{4AEAFE05-86B3-4AC3-8261-E1CFA76A3C92}" type="presOf" srcId="{3113FEFC-3F97-4316-9219-84CEBF4F9D3E}" destId="{2A7E2215-8481-4CDB-89CE-4A5D7041929F}" srcOrd="0" destOrd="0" presId="urn:microsoft.com/office/officeart/2005/8/layout/vList6"/>
    <dgm:cxn modelId="{FAE764AC-3AF9-4EB0-97EA-D6C5DF9659D7}" srcId="{A4C8D014-416F-4CA9-B023-D050FAF53CC8}" destId="{3113FEFC-3F97-4316-9219-84CEBF4F9D3E}" srcOrd="0" destOrd="0" parTransId="{B4DA5E8E-7DF2-4659-AEBC-C7FAF5582996}" sibTransId="{0C276678-9801-4C80-A1F2-E13A73B5F86E}"/>
    <dgm:cxn modelId="{8B848016-CEB4-4956-95FF-4408F081429E}" srcId="{3113FEFC-3F97-4316-9219-84CEBF4F9D3E}" destId="{D9455DCB-638A-423D-96D9-8F9B947D6AAF}" srcOrd="0" destOrd="0" parTransId="{9E9C447D-C004-4A5B-BC59-00789CEC81D6}" sibTransId="{F0BEBA43-2D40-4FE3-9F81-71909DAE8189}"/>
    <dgm:cxn modelId="{D97E2FB4-02DD-462E-9BE2-4733FF54E4A7}" type="presOf" srcId="{591E3598-4CB5-4EA9-891C-4EC9797E3069}" destId="{50D6D7D1-E60B-42E8-B992-0E722ED8C7E4}" srcOrd="0" destOrd="0" presId="urn:microsoft.com/office/officeart/2005/8/layout/vList6"/>
    <dgm:cxn modelId="{295CD78E-2A18-4C38-A1A6-73CF30218211}" type="presOf" srcId="{611DFF76-4A93-4F21-BDAA-F531F2F9B7D3}" destId="{50D6D7D1-E60B-42E8-B992-0E722ED8C7E4}" srcOrd="0" destOrd="1" presId="urn:microsoft.com/office/officeart/2005/8/layout/vList6"/>
    <dgm:cxn modelId="{B521E0A9-61B9-4BC9-83DF-8204044498DD}" type="presOf" srcId="{D9455DCB-638A-423D-96D9-8F9B947D6AAF}" destId="{B1DC4033-7570-4E76-A31B-8967A4E3F65B}" srcOrd="0" destOrd="0" presId="urn:microsoft.com/office/officeart/2005/8/layout/vList6"/>
    <dgm:cxn modelId="{DD4A8337-FB77-4BF5-8572-3E540D09CE35}" srcId="{A4C8D014-416F-4CA9-B023-D050FAF53CC8}" destId="{DC2E611D-085E-406D-BA88-53516920C9C2}" srcOrd="1" destOrd="0" parTransId="{2CD4F2B9-43DC-4C1E-B40F-B77EDDF10BDB}" sibTransId="{D0C96D40-47C7-42DC-9284-9E24212CEB89}"/>
    <dgm:cxn modelId="{1DAF55C2-A63F-4FA1-9EB5-BEA7F17066CF}" srcId="{DC2E611D-085E-406D-BA88-53516920C9C2}" destId="{591E3598-4CB5-4EA9-891C-4EC9797E3069}" srcOrd="0" destOrd="0" parTransId="{13A1EACE-997C-4AD1-A2B4-65EE03B9AA7B}" sibTransId="{E15E5922-83F4-4665-BCE7-D13C98B582E1}"/>
    <dgm:cxn modelId="{899AE74A-38FD-4474-B85A-6CEDE4F45C5E}" type="presOf" srcId="{DC2E611D-085E-406D-BA88-53516920C9C2}" destId="{B5A7E77B-750B-4903-9573-10C5FE5D0C48}" srcOrd="0" destOrd="0" presId="urn:microsoft.com/office/officeart/2005/8/layout/vList6"/>
    <dgm:cxn modelId="{0547C1D3-76C1-470A-ABC3-16ABFD2CE6A7}" type="presParOf" srcId="{74E85EB8-6787-4198-B830-A616B0F18BA6}" destId="{445A91BF-93B1-467E-A454-E1A843730337}" srcOrd="0" destOrd="0" presId="urn:microsoft.com/office/officeart/2005/8/layout/vList6"/>
    <dgm:cxn modelId="{60FA48DB-CA07-4D37-B0A9-92CB60D8D37E}" type="presParOf" srcId="{445A91BF-93B1-467E-A454-E1A843730337}" destId="{2A7E2215-8481-4CDB-89CE-4A5D7041929F}" srcOrd="0" destOrd="0" presId="urn:microsoft.com/office/officeart/2005/8/layout/vList6"/>
    <dgm:cxn modelId="{E92EE75D-1555-4BD4-A2C6-3B1A90A3D5A1}" type="presParOf" srcId="{445A91BF-93B1-467E-A454-E1A843730337}" destId="{B1DC4033-7570-4E76-A31B-8967A4E3F65B}" srcOrd="1" destOrd="0" presId="urn:microsoft.com/office/officeart/2005/8/layout/vList6"/>
    <dgm:cxn modelId="{B3BF5737-3A53-48D9-A328-4EC850951B77}" type="presParOf" srcId="{74E85EB8-6787-4198-B830-A616B0F18BA6}" destId="{991BE732-5B43-4DB0-92FF-5D1D122A2BB5}" srcOrd="1" destOrd="0" presId="urn:microsoft.com/office/officeart/2005/8/layout/vList6"/>
    <dgm:cxn modelId="{D7258187-F3F5-4821-BB84-38EB9DE99722}" type="presParOf" srcId="{74E85EB8-6787-4198-B830-A616B0F18BA6}" destId="{14CDFA79-66C0-462C-B638-5D4A90C49018}" srcOrd="2" destOrd="0" presId="urn:microsoft.com/office/officeart/2005/8/layout/vList6"/>
    <dgm:cxn modelId="{1CEE01ED-C5B3-42C9-A95B-4F4943067E28}" type="presParOf" srcId="{14CDFA79-66C0-462C-B638-5D4A90C49018}" destId="{B5A7E77B-750B-4903-9573-10C5FE5D0C48}" srcOrd="0" destOrd="0" presId="urn:microsoft.com/office/officeart/2005/8/layout/vList6"/>
    <dgm:cxn modelId="{CCCAE1E8-BCE6-4C7D-B951-742F7C013352}" type="presParOf" srcId="{14CDFA79-66C0-462C-B638-5D4A90C49018}" destId="{50D6D7D1-E60B-42E8-B992-0E722ED8C7E4}" srcOrd="1" destOrd="0" presId="urn:microsoft.com/office/officeart/2005/8/layout/vList6"/>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C4033-7570-4E76-A31B-8967A4E3F65B}">
      <dsp:nvSpPr>
        <dsp:cNvPr id="0" name=""/>
        <dsp:cNvSpPr/>
      </dsp:nvSpPr>
      <dsp:spPr>
        <a:xfrm>
          <a:off x="2611967" y="142879"/>
          <a:ext cx="6532032" cy="235839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a:lnSpc>
              <a:spcPct val="90000"/>
            </a:lnSpc>
            <a:spcBef>
              <a:spcPct val="0"/>
            </a:spcBef>
            <a:spcAft>
              <a:spcPct val="15000"/>
            </a:spcAft>
            <a:buChar char="••"/>
          </a:pPr>
          <a:r>
            <a:rPr lang="kk-KZ" sz="1600" b="0" kern="1200" dirty="0" smtClean="0">
              <a:solidFill>
                <a:schemeClr val="tx1"/>
              </a:solidFill>
              <a:latin typeface="+mn-lt"/>
            </a:rPr>
            <a:t>Курсты оқу барысында </a:t>
          </a:r>
          <a:r>
            <a:rPr lang="kk-KZ" sz="1400" kern="1200" dirty="0" smtClean="0">
              <a:solidFill>
                <a:prstClr val="black"/>
              </a:solidFill>
              <a:latin typeface="+mn-lt"/>
              <a:cs typeface="Times New Roman" panose="02020603050405020304" pitchFamily="18" charset="0"/>
            </a:rPr>
            <a:t>ҰМЖ, ОМЖ, ҚМЖ-ның  құрылымын сақтай отырып, жоспарлауды үйрендім. Сабақ жоспарын жасағанда  </a:t>
          </a:r>
          <a:r>
            <a:rPr lang="en-US" sz="1400" kern="1200" dirty="0" smtClean="0">
              <a:solidFill>
                <a:prstClr val="black"/>
              </a:solidFill>
              <a:latin typeface="+mn-lt"/>
              <a:cs typeface="Times New Roman" panose="02020603050405020304" pitchFamily="18" charset="0"/>
            </a:rPr>
            <a:t>SMART</a:t>
          </a:r>
          <a:r>
            <a:rPr lang="kk-KZ" sz="1400" kern="1200" dirty="0" smtClean="0">
              <a:solidFill>
                <a:prstClr val="black"/>
              </a:solidFill>
              <a:latin typeface="+mn-lt"/>
              <a:cs typeface="Times New Roman" panose="02020603050405020304" pitchFamily="18" charset="0"/>
            </a:rPr>
            <a:t> мақсаттарға  жоспарлау  және спиральді оқыту қағидаттарын басшылыққа алу керектігін ұғындым. </a:t>
          </a:r>
          <a:r>
            <a:rPr lang="kk-KZ" sz="1400" kern="1200" baseline="0" dirty="0" smtClean="0">
              <a:latin typeface="+mn-lt"/>
              <a:cs typeface="Times New Roman" pitchFamily="18" charset="0"/>
            </a:rPr>
            <a:t>Түрлі мақсаттарға қол жеткізу үшін оқушылардың тілдік дағдыларын қалыптастыру керек екенін білдім. Жеке, жұптық, топтық жұмыс арқылы қ</a:t>
          </a:r>
          <a:r>
            <a:rPr lang="kk-KZ" sz="1400" kern="1200" dirty="0" smtClean="0">
              <a:latin typeface="+mn-lt"/>
              <a:cs typeface="Times New Roman" pitchFamily="18" charset="0"/>
            </a:rPr>
            <a:t>алыптастырушы </a:t>
          </a:r>
          <a:r>
            <a:rPr lang="kk-KZ" sz="1400" kern="1200" baseline="0" dirty="0" smtClean="0">
              <a:latin typeface="+mn-lt"/>
              <a:cs typeface="Times New Roman" pitchFamily="18" charset="0"/>
            </a:rPr>
            <a:t>бағалауды үйрендім. Критериалды бағалау кезінде  оқушылардың үлгерімі белгіленген критерийлердің көмегімен нақты өлшенетінін  түсіндім.</a:t>
          </a:r>
          <a:endParaRPr lang="ru-RU" sz="1800" b="1" kern="1200" dirty="0">
            <a:solidFill>
              <a:srgbClr val="C00000"/>
            </a:solidFill>
            <a:latin typeface="+mn-lt"/>
          </a:endParaRPr>
        </a:p>
      </dsp:txBody>
      <dsp:txXfrm>
        <a:off x="2611967" y="437679"/>
        <a:ext cx="5647632" cy="1768799"/>
      </dsp:txXfrm>
    </dsp:sp>
    <dsp:sp modelId="{2A7E2215-8481-4CDB-89CE-4A5D7041929F}">
      <dsp:nvSpPr>
        <dsp:cNvPr id="0" name=""/>
        <dsp:cNvSpPr/>
      </dsp:nvSpPr>
      <dsp:spPr>
        <a:xfrm>
          <a:off x="0" y="298698"/>
          <a:ext cx="2485616" cy="2030336"/>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kk-KZ" sz="2800" b="1" kern="1200" dirty="0" smtClean="0">
              <a:solidFill>
                <a:srgbClr val="FF0000"/>
              </a:solidFill>
            </a:rPr>
            <a:t>Сәттіліктер</a:t>
          </a:r>
          <a:endParaRPr lang="ru-RU" sz="2800" b="1" kern="1200" dirty="0">
            <a:solidFill>
              <a:srgbClr val="FF0000"/>
            </a:solidFill>
          </a:endParaRPr>
        </a:p>
      </dsp:txBody>
      <dsp:txXfrm>
        <a:off x="99113" y="397811"/>
        <a:ext cx="2287390" cy="1832110"/>
      </dsp:txXfrm>
    </dsp:sp>
    <dsp:sp modelId="{50D6D7D1-E60B-42E8-B992-0E722ED8C7E4}">
      <dsp:nvSpPr>
        <dsp:cNvPr id="0" name=""/>
        <dsp:cNvSpPr/>
      </dsp:nvSpPr>
      <dsp:spPr>
        <a:xfrm>
          <a:off x="2643175" y="2482464"/>
          <a:ext cx="6374726" cy="308967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285750" lvl="1" indent="0" algn="l" defTabSz="1377950">
            <a:lnSpc>
              <a:spcPct val="90000"/>
            </a:lnSpc>
            <a:spcBef>
              <a:spcPct val="0"/>
            </a:spcBef>
            <a:spcAft>
              <a:spcPct val="15000"/>
            </a:spcAft>
            <a:buChar char="••"/>
          </a:pPr>
          <a:r>
            <a:rPr lang="kk-KZ" sz="1600" kern="1200" dirty="0" smtClean="0"/>
            <a:t>Курста алған теориялық және практикалық  білімімді келешекте сабағымда қолданатын боламын.  ҚМЖ-ны құрған кезде оқу бағдарламасы мен оқу жоспарында көрсетілген мақсаттарды негізге алу керектігін, сабақтың мақсатын нақты тұжырымдау, шынайы мақсаттар қою, әдістемелік  ресурстарды мұқият зерделеу  керектігін әріптестеріме үйретемін. Өзгеріске ұмтылатын жаңашыл мұғалімдерді дайындауға көмектесемін.  </a:t>
          </a:r>
          <a:endParaRPr lang="ru-RU" sz="1600" kern="1200" dirty="0"/>
        </a:p>
        <a:p>
          <a:pPr marL="0" marR="0" lvl="1" indent="0" algn="l" defTabSz="914400" eaLnBrk="1" fontAlgn="auto" latinLnBrk="0" hangingPunct="1">
            <a:lnSpc>
              <a:spcPct val="100000"/>
            </a:lnSpc>
            <a:spcBef>
              <a:spcPct val="0"/>
            </a:spcBef>
            <a:spcAft>
              <a:spcPts val="0"/>
            </a:spcAft>
            <a:buClrTx/>
            <a:buSzTx/>
            <a:buFontTx/>
            <a:buChar char="••"/>
            <a:tabLst/>
            <a:defRPr/>
          </a:pPr>
          <a:endParaRPr lang="ru-RU" sz="900" kern="1200" dirty="0" smtClean="0"/>
        </a:p>
        <a:p>
          <a:pPr marL="285750" lvl="1" indent="0" algn="l" defTabSz="1377950">
            <a:lnSpc>
              <a:spcPct val="90000"/>
            </a:lnSpc>
            <a:spcBef>
              <a:spcPct val="0"/>
            </a:spcBef>
            <a:spcAft>
              <a:spcPct val="15000"/>
            </a:spcAft>
            <a:buChar char="••"/>
          </a:pPr>
          <a:endParaRPr lang="ru-RU" sz="900" kern="1200" dirty="0"/>
        </a:p>
      </dsp:txBody>
      <dsp:txXfrm>
        <a:off x="2643175" y="2868673"/>
        <a:ext cx="5216098" cy="2317257"/>
      </dsp:txXfrm>
    </dsp:sp>
    <dsp:sp modelId="{B5A7E77B-750B-4903-9573-10C5FE5D0C48}">
      <dsp:nvSpPr>
        <dsp:cNvPr id="0" name=""/>
        <dsp:cNvSpPr/>
      </dsp:nvSpPr>
      <dsp:spPr>
        <a:xfrm>
          <a:off x="0" y="2912284"/>
          <a:ext cx="2494422" cy="2360695"/>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kk-KZ" sz="2800" b="1" kern="1200" dirty="0" smtClean="0">
              <a:solidFill>
                <a:srgbClr val="FF0000"/>
              </a:solidFill>
            </a:rPr>
            <a:t>Болашақта </a:t>
          </a:r>
          <a:endParaRPr lang="ru-RU" sz="2800" b="1" kern="1200" dirty="0">
            <a:solidFill>
              <a:srgbClr val="FF0000"/>
            </a:solidFill>
          </a:endParaRPr>
        </a:p>
      </dsp:txBody>
      <dsp:txXfrm>
        <a:off x="115240" y="3027524"/>
        <a:ext cx="2263942" cy="213021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1039D-6750-4271-B411-E6A896CEC81F}" type="datetimeFigureOut">
              <a:rPr lang="ru-RU" smtClean="0"/>
              <a:pPr/>
              <a:t>05.06.2018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64E3C4-CADD-4E38-9302-1E95DDCF943F}" type="slidenum">
              <a:rPr lang="ru-RU" smtClean="0"/>
              <a:pPr/>
              <a:t>‹#›</a:t>
            </a:fld>
            <a:endParaRPr lang="ru-RU"/>
          </a:p>
        </p:txBody>
      </p:sp>
    </p:spTree>
    <p:extLst>
      <p:ext uri="{BB962C8B-B14F-4D97-AF65-F5344CB8AC3E}">
        <p14:creationId xmlns:p14="http://schemas.microsoft.com/office/powerpoint/2010/main" val="2727714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fld id="{761FF579-466E-4AC9-B1C2-0723E06AF609}" type="datetimeFigureOut">
              <a:rPr lang="ru-RU" smtClean="0"/>
              <a:pPr/>
              <a:t>05.06.2018</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06C28A26-583A-4ADD-B187-505F2682BEB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fld id="{761FF579-466E-4AC9-B1C2-0723E06AF609}" type="datetimeFigureOut">
              <a:rPr lang="ru-RU" smtClean="0"/>
              <a:pPr/>
              <a:t>05.06.2018</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06C28A26-583A-4ADD-B187-505F2682BEB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fld id="{761FF579-466E-4AC9-B1C2-0723E06AF609}" type="datetimeFigureOut">
              <a:rPr lang="ru-RU" smtClean="0"/>
              <a:pPr/>
              <a:t>05.06.2018</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06C28A26-583A-4ADD-B187-505F2682BEB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fld id="{761FF579-466E-4AC9-B1C2-0723E06AF609}" type="datetimeFigureOut">
              <a:rPr lang="ru-RU" smtClean="0"/>
              <a:pPr/>
              <a:t>05.06.2018</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06C28A26-583A-4ADD-B187-505F2682BEB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fld id="{761FF579-466E-4AC9-B1C2-0723E06AF609}" type="datetimeFigureOut">
              <a:rPr lang="ru-RU" smtClean="0"/>
              <a:pPr/>
              <a:t>05.06.2018</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06C28A26-583A-4ADD-B187-505F2682BEB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fld id="{761FF579-466E-4AC9-B1C2-0723E06AF609}" type="datetimeFigureOut">
              <a:rPr lang="ru-RU" smtClean="0"/>
              <a:pPr/>
              <a:t>05.06.2018</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06C28A26-583A-4ADD-B187-505F2682BEB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fld id="{761FF579-466E-4AC9-B1C2-0723E06AF609}" type="datetimeFigureOut">
              <a:rPr lang="ru-RU" smtClean="0"/>
              <a:pPr/>
              <a:t>05.06.2018</a:t>
            </a:fld>
            <a:endParaRPr lang="ru-RU"/>
          </a:p>
        </p:txBody>
      </p:sp>
      <p:sp>
        <p:nvSpPr>
          <p:cNvPr id="8" name="Rectangle 5"/>
          <p:cNvSpPr>
            <a:spLocks noGrp="1" noChangeArrowheads="1"/>
          </p:cNvSpPr>
          <p:nvPr>
            <p:ph type="ftr" sz="quarter" idx="11"/>
          </p:nvPr>
        </p:nvSpPr>
        <p:spPr>
          <a:ln/>
        </p:spPr>
        <p:txBody>
          <a:bodyPr/>
          <a:lstStyle>
            <a:lvl1pPr>
              <a:defRPr/>
            </a:lvl1pPr>
          </a:lstStyle>
          <a:p>
            <a:endParaRPr lang="ru-RU"/>
          </a:p>
        </p:txBody>
      </p:sp>
      <p:sp>
        <p:nvSpPr>
          <p:cNvPr id="9" name="Rectangle 6"/>
          <p:cNvSpPr>
            <a:spLocks noGrp="1" noChangeArrowheads="1"/>
          </p:cNvSpPr>
          <p:nvPr>
            <p:ph type="sldNum" sz="quarter" idx="12"/>
          </p:nvPr>
        </p:nvSpPr>
        <p:spPr>
          <a:ln/>
        </p:spPr>
        <p:txBody>
          <a:bodyPr/>
          <a:lstStyle>
            <a:lvl1pPr>
              <a:defRPr/>
            </a:lvl1pPr>
          </a:lstStyle>
          <a:p>
            <a:fld id="{06C28A26-583A-4ADD-B187-505F2682BEB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fld id="{761FF579-466E-4AC9-B1C2-0723E06AF609}" type="datetimeFigureOut">
              <a:rPr lang="ru-RU" smtClean="0"/>
              <a:pPr/>
              <a:t>05.06.2018</a:t>
            </a:fld>
            <a:endParaRPr lang="ru-RU"/>
          </a:p>
        </p:txBody>
      </p:sp>
      <p:sp>
        <p:nvSpPr>
          <p:cNvPr id="4" name="Rectangle 5"/>
          <p:cNvSpPr>
            <a:spLocks noGrp="1" noChangeArrowheads="1"/>
          </p:cNvSpPr>
          <p:nvPr>
            <p:ph type="ftr" sz="quarter" idx="11"/>
          </p:nvPr>
        </p:nvSpPr>
        <p:spPr>
          <a:ln/>
        </p:spPr>
        <p:txBody>
          <a:bodyPr/>
          <a:lstStyle>
            <a:lvl1pPr>
              <a:defRPr/>
            </a:lvl1pPr>
          </a:lstStyle>
          <a:p>
            <a:endParaRPr lang="ru-RU"/>
          </a:p>
        </p:txBody>
      </p:sp>
      <p:sp>
        <p:nvSpPr>
          <p:cNvPr id="5" name="Rectangle 6"/>
          <p:cNvSpPr>
            <a:spLocks noGrp="1" noChangeArrowheads="1"/>
          </p:cNvSpPr>
          <p:nvPr>
            <p:ph type="sldNum" sz="quarter" idx="12"/>
          </p:nvPr>
        </p:nvSpPr>
        <p:spPr>
          <a:ln/>
        </p:spPr>
        <p:txBody>
          <a:bodyPr/>
          <a:lstStyle>
            <a:lvl1pPr>
              <a:defRPr/>
            </a:lvl1pPr>
          </a:lstStyle>
          <a:p>
            <a:fld id="{06C28A26-583A-4ADD-B187-505F2682BEB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761FF579-466E-4AC9-B1C2-0723E06AF609}" type="datetimeFigureOut">
              <a:rPr lang="ru-RU" smtClean="0"/>
              <a:pPr/>
              <a:t>05.06.2018</a:t>
            </a:fld>
            <a:endParaRPr lang="ru-RU"/>
          </a:p>
        </p:txBody>
      </p:sp>
      <p:sp>
        <p:nvSpPr>
          <p:cNvPr id="3" name="Rectangle 5"/>
          <p:cNvSpPr>
            <a:spLocks noGrp="1" noChangeArrowheads="1"/>
          </p:cNvSpPr>
          <p:nvPr>
            <p:ph type="ftr" sz="quarter" idx="11"/>
          </p:nvPr>
        </p:nvSpPr>
        <p:spPr>
          <a:ln/>
        </p:spPr>
        <p:txBody>
          <a:bodyPr/>
          <a:lstStyle>
            <a:lvl1pPr>
              <a:defRPr/>
            </a:lvl1pPr>
          </a:lstStyle>
          <a:p>
            <a:endParaRPr lang="ru-RU"/>
          </a:p>
        </p:txBody>
      </p:sp>
      <p:sp>
        <p:nvSpPr>
          <p:cNvPr id="4" name="Rectangle 6"/>
          <p:cNvSpPr>
            <a:spLocks noGrp="1" noChangeArrowheads="1"/>
          </p:cNvSpPr>
          <p:nvPr>
            <p:ph type="sldNum" sz="quarter" idx="12"/>
          </p:nvPr>
        </p:nvSpPr>
        <p:spPr>
          <a:ln/>
        </p:spPr>
        <p:txBody>
          <a:bodyPr/>
          <a:lstStyle>
            <a:lvl1pPr>
              <a:defRPr/>
            </a:lvl1pPr>
          </a:lstStyle>
          <a:p>
            <a:fld id="{06C28A26-583A-4ADD-B187-505F2682BEB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761FF579-466E-4AC9-B1C2-0723E06AF609}" type="datetimeFigureOut">
              <a:rPr lang="ru-RU" smtClean="0"/>
              <a:pPr/>
              <a:t>05.06.2018</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06C28A26-583A-4ADD-B187-505F2682BEB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761FF579-466E-4AC9-B1C2-0723E06AF609}" type="datetimeFigureOut">
              <a:rPr lang="ru-RU" smtClean="0"/>
              <a:pPr/>
              <a:t>05.06.2018</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06C28A26-583A-4ADD-B187-505F2682BEB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fld id="{761FF579-466E-4AC9-B1C2-0723E06AF609}" type="datetimeFigureOut">
              <a:rPr lang="ru-RU" smtClean="0"/>
              <a:pPr/>
              <a:t>05.06.2018</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fld id="{06C28A26-583A-4ADD-B187-505F2682BEB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Прямоугольник 4"/>
          <p:cNvSpPr/>
          <p:nvPr/>
        </p:nvSpPr>
        <p:spPr>
          <a:xfrm>
            <a:off x="827584" y="1922640"/>
            <a:ext cx="7416824" cy="6186309"/>
          </a:xfrm>
          <a:prstGeom prst="rect">
            <a:avLst/>
          </a:prstGeom>
        </p:spPr>
        <p:txBody>
          <a:bodyPr wrap="square">
            <a:spAutoFit/>
          </a:bodyPr>
          <a:lstStyle/>
          <a:p>
            <a:pPr algn="r"/>
            <a:r>
              <a:rPr lang="ru-RU" sz="3600" b="1" dirty="0" err="1" smtClean="0">
                <a:latin typeface="Times New Roman" pitchFamily="18" charset="0"/>
                <a:cs typeface="Times New Roman" pitchFamily="18" charset="0"/>
              </a:rPr>
              <a:t>Жаппарова</a:t>
            </a:r>
            <a:r>
              <a:rPr lang="ru-RU" sz="3600" b="1" dirty="0" smtClean="0">
                <a:latin typeface="Times New Roman" pitchFamily="18" charset="0"/>
                <a:cs typeface="Times New Roman" pitchFamily="18" charset="0"/>
              </a:rPr>
              <a:t> </a:t>
            </a:r>
            <a:r>
              <a:rPr lang="ru-RU" sz="3600" b="1" dirty="0" err="1">
                <a:latin typeface="Times New Roman" pitchFamily="18" charset="0"/>
                <a:cs typeface="Times New Roman" pitchFamily="18" charset="0"/>
              </a:rPr>
              <a:t>Ардак</a:t>
            </a:r>
            <a:r>
              <a:rPr lang="ru-RU" sz="3600" b="1" dirty="0">
                <a:latin typeface="Times New Roman" pitchFamily="18" charset="0"/>
                <a:cs typeface="Times New Roman" pitchFamily="18" charset="0"/>
              </a:rPr>
              <a:t> </a:t>
            </a:r>
            <a:r>
              <a:rPr lang="ru-RU" sz="3600" b="1" dirty="0" err="1">
                <a:latin typeface="Times New Roman" pitchFamily="18" charset="0"/>
                <a:cs typeface="Times New Roman" pitchFamily="18" charset="0"/>
              </a:rPr>
              <a:t>Жолдыбаевна</a:t>
            </a:r>
            <a:r>
              <a:rPr lang="ru-RU" sz="3600" b="1" dirty="0">
                <a:latin typeface="Times New Roman" pitchFamily="18" charset="0"/>
                <a:cs typeface="Times New Roman" pitchFamily="18" charset="0"/>
              </a:rPr>
              <a:t>                             </a:t>
            </a:r>
            <a:endParaRPr lang="ru-RU" sz="3600" b="1" dirty="0" smtClean="0">
              <a:latin typeface="Times New Roman" pitchFamily="18" charset="0"/>
              <a:cs typeface="Times New Roman" pitchFamily="18" charset="0"/>
            </a:endParaRPr>
          </a:p>
          <a:p>
            <a:pPr algn="r"/>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                  </a:t>
            </a:r>
            <a:endParaRPr lang="ru-RU" sz="3600" b="1" dirty="0">
              <a:latin typeface="Times New Roman" pitchFamily="18" charset="0"/>
              <a:cs typeface="Times New Roman" pitchFamily="18" charset="0"/>
            </a:endParaRPr>
          </a:p>
          <a:p>
            <a:endParaRPr lang="kk-KZ" sz="3600" b="1" dirty="0" smtClean="0">
              <a:latin typeface="Times New Roman" pitchFamily="18" charset="0"/>
              <a:cs typeface="Times New Roman" pitchFamily="18" charset="0"/>
            </a:endParaRPr>
          </a:p>
          <a:p>
            <a:r>
              <a:rPr lang="kk-KZ" sz="3600" b="1" dirty="0" smtClean="0">
                <a:latin typeface="Times New Roman" pitchFamily="18" charset="0"/>
                <a:cs typeface="Times New Roman" pitchFamily="18" charset="0"/>
              </a:rPr>
              <a:t>Қарағанды қаласы, </a:t>
            </a:r>
          </a:p>
          <a:p>
            <a:r>
              <a:rPr lang="kk-KZ" sz="3600" b="1" dirty="0">
                <a:latin typeface="Times New Roman" pitchFamily="18" charset="0"/>
                <a:cs typeface="Times New Roman" pitchFamily="18" charset="0"/>
              </a:rPr>
              <a:t>«№137 НОМ» </a:t>
            </a:r>
            <a:r>
              <a:rPr lang="kk-KZ" sz="3600" b="1" dirty="0" smtClean="0">
                <a:latin typeface="Times New Roman" pitchFamily="18" charset="0"/>
                <a:cs typeface="Times New Roman" pitchFamily="18" charset="0"/>
              </a:rPr>
              <a:t>КММ</a:t>
            </a:r>
          </a:p>
          <a:p>
            <a:endParaRPr lang="kk-KZ" sz="3600" b="1" dirty="0" smtClean="0">
              <a:latin typeface="Times New Roman" pitchFamily="18" charset="0"/>
              <a:cs typeface="Times New Roman" pitchFamily="18" charset="0"/>
            </a:endParaRPr>
          </a:p>
          <a:p>
            <a:endParaRPr lang="kk-KZ" sz="3600" b="1" dirty="0" smtClean="0">
              <a:latin typeface="Times New Roman" pitchFamily="18" charset="0"/>
              <a:cs typeface="Times New Roman" pitchFamily="18" charset="0"/>
            </a:endParaRPr>
          </a:p>
          <a:p>
            <a:endParaRPr lang="kk-KZ" sz="3600" b="1" dirty="0" smtClean="0">
              <a:latin typeface="Times New Roman" pitchFamily="18" charset="0"/>
              <a:cs typeface="Times New Roman" pitchFamily="18" charset="0"/>
            </a:endParaRPr>
          </a:p>
          <a:p>
            <a:endParaRPr lang="kk-KZ" sz="3600" b="1" dirty="0" smtClean="0">
              <a:latin typeface="Times New Roman" pitchFamily="18" charset="0"/>
              <a:cs typeface="Times New Roman" pitchFamily="18" charset="0"/>
            </a:endParaRPr>
          </a:p>
          <a:p>
            <a:endParaRPr lang="kk-KZ" sz="3600" b="1" dirty="0" smtClean="0">
              <a:latin typeface="Times New Roman" pitchFamily="18" charset="0"/>
              <a:cs typeface="Times New Roman" pitchFamily="18" charset="0"/>
            </a:endParaRPr>
          </a:p>
          <a:p>
            <a:endParaRPr lang="ru-RU" sz="3600" b="1" dirty="0">
              <a:latin typeface="Times New Roman" pitchFamily="18" charset="0"/>
              <a:cs typeface="Times New Roman" pitchFamily="18" charset="0"/>
            </a:endParaRPr>
          </a:p>
        </p:txBody>
      </p:sp>
      <p:sp>
        <p:nvSpPr>
          <p:cNvPr id="12" name="TextBox 11"/>
          <p:cNvSpPr txBox="1"/>
          <p:nvPr/>
        </p:nvSpPr>
        <p:spPr>
          <a:xfrm>
            <a:off x="323528" y="352980"/>
            <a:ext cx="8424936" cy="1200329"/>
          </a:xfrm>
          <a:prstGeom prst="rect">
            <a:avLst/>
          </a:prstGeom>
          <a:noFill/>
        </p:spPr>
        <p:txBody>
          <a:bodyPr wrap="square" rtlCol="0">
            <a:spAutoFit/>
          </a:bodyPr>
          <a:lstStyle/>
          <a:p>
            <a:pPr algn="ctr"/>
            <a:r>
              <a:rPr lang="ru-RU" sz="3600" b="1" dirty="0" err="1" smtClean="0"/>
              <a:t>Дүниетану</a:t>
            </a:r>
            <a:r>
              <a:rPr lang="ru-RU" sz="3600" b="1" dirty="0" smtClean="0"/>
              <a:t> </a:t>
            </a:r>
            <a:r>
              <a:rPr lang="ru-RU" sz="3600" b="1" dirty="0" err="1" smtClean="0"/>
              <a:t>пәні</a:t>
            </a:r>
            <a:endParaRPr lang="ru-RU" sz="3600" b="1" dirty="0" smtClean="0"/>
          </a:p>
          <a:p>
            <a:pPr algn="ctr"/>
            <a:r>
              <a:rPr lang="ru-RU" sz="3600" b="1" dirty="0"/>
              <a:t>1</a:t>
            </a:r>
            <a:r>
              <a:rPr lang="ru-RU" sz="3600" b="1" dirty="0" smtClean="0"/>
              <a:t> </a:t>
            </a:r>
            <a:r>
              <a:rPr lang="ru-RU" sz="3600" b="1" dirty="0" err="1" smtClean="0"/>
              <a:t>сынып</a:t>
            </a:r>
            <a:endParaRPr lang="ru-RU" sz="3600" b="1" dirty="0"/>
          </a:p>
        </p:txBody>
      </p:sp>
      <p:pic>
        <p:nvPicPr>
          <p:cNvPr id="6" name="Picture 2" descr="C:\Users\ww\Documents\загруженное.jpg"/>
          <p:cNvPicPr/>
          <p:nvPr/>
        </p:nvPicPr>
        <p:blipFill>
          <a:blip r:embed="rId2" cstate="print"/>
          <a:srcRect/>
          <a:stretch>
            <a:fillRect/>
          </a:stretch>
        </p:blipFill>
        <p:spPr bwMode="auto">
          <a:xfrm>
            <a:off x="5429256" y="2643182"/>
            <a:ext cx="3357586" cy="372904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Ықшам сабақтың ықпалы: Әріптестермен топтық, ұжымдық жұмыстар кезінде пікірле..."/>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6" name="Прямоугольник с двумя скругленными соседними углами 5"/>
          <p:cNvSpPr/>
          <p:nvPr/>
        </p:nvSpPr>
        <p:spPr>
          <a:xfrm>
            <a:off x="682139" y="836713"/>
            <a:ext cx="7828597" cy="1008111"/>
          </a:xfrm>
          <a:prstGeom prst="round2SameRect">
            <a:avLst/>
          </a:prstGeom>
          <a:scene3d>
            <a:camera prst="orthographicFront"/>
            <a:lightRig rig="threePt" dir="t"/>
          </a:scene3d>
          <a:sp3d>
            <a:bevelT w="114300" h="114300" prst="relaxedInset"/>
            <a:bevelB prst="relaxedInset"/>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sz="2800" b="1" dirty="0" err="1" smtClean="0">
                <a:solidFill>
                  <a:schemeClr val="tx1"/>
                </a:solidFill>
                <a:latin typeface="Times New Roman" pitchFamily="18" charset="0"/>
                <a:cs typeface="Times New Roman" pitchFamily="18" charset="0"/>
              </a:rPr>
              <a:t>Бөлім</a:t>
            </a:r>
            <a:r>
              <a:rPr lang="ru-RU" sz="2800" b="1" dirty="0" smtClean="0">
                <a:solidFill>
                  <a:schemeClr val="tx1"/>
                </a:solidFill>
                <a:latin typeface="Times New Roman" pitchFamily="18" charset="0"/>
                <a:cs typeface="Times New Roman" pitchFamily="18" charset="0"/>
              </a:rPr>
              <a:t>: </a:t>
            </a:r>
            <a:r>
              <a:rPr lang="ru-RU" sz="2800" b="1" dirty="0">
                <a:solidFill>
                  <a:schemeClr val="tx1"/>
                </a:solidFill>
                <a:latin typeface="Times New Roman" pitchFamily="18" charset="0"/>
                <a:cs typeface="Times New Roman" pitchFamily="18" charset="0"/>
              </a:rPr>
              <a:t>1.1 </a:t>
            </a:r>
            <a:r>
              <a:rPr lang="ru-RU" sz="2800" dirty="0">
                <a:solidFill>
                  <a:schemeClr val="tx1"/>
                </a:solidFill>
                <a:latin typeface="Times New Roman" pitchFamily="18" charset="0"/>
                <a:cs typeface="Times New Roman" pitchFamily="18" charset="0"/>
              </a:rPr>
              <a:t>Мен </a:t>
            </a:r>
            <a:r>
              <a:rPr lang="ru-RU" sz="2800" dirty="0" err="1">
                <a:solidFill>
                  <a:schemeClr val="tx1"/>
                </a:solidFill>
                <a:latin typeface="Times New Roman" pitchFamily="18" charset="0"/>
                <a:cs typeface="Times New Roman" pitchFamily="18" charset="0"/>
              </a:rPr>
              <a:t>және</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менің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отбасым</a:t>
            </a:r>
            <a:r>
              <a:rPr lang="ru-RU" sz="2800" dirty="0">
                <a:solidFill>
                  <a:schemeClr val="tx1"/>
                </a:solidFill>
                <a:latin typeface="Times New Roman" pitchFamily="18" charset="0"/>
                <a:cs typeface="Times New Roman" pitchFamily="18" charset="0"/>
              </a:rPr>
              <a:t> </a:t>
            </a:r>
            <a:r>
              <a:rPr lang="ru-RU" sz="2800" b="1" dirty="0" smtClean="0">
                <a:solidFill>
                  <a:schemeClr val="tx1"/>
                </a:solidFill>
                <a:latin typeface="Times New Roman" pitchFamily="18" charset="0"/>
                <a:cs typeface="Times New Roman" pitchFamily="18" charset="0"/>
              </a:rPr>
              <a:t> </a:t>
            </a:r>
            <a:endParaRPr lang="ru-RU" sz="2800" dirty="0">
              <a:solidFill>
                <a:schemeClr val="tx1"/>
              </a:solidFill>
              <a:latin typeface="Times New Roman" pitchFamily="18" charset="0"/>
              <a:cs typeface="Times New Roman" pitchFamily="18" charset="0"/>
            </a:endParaRPr>
          </a:p>
        </p:txBody>
      </p:sp>
      <p:sp>
        <p:nvSpPr>
          <p:cNvPr id="10" name="Прямоугольник с двумя скругленными соседними углами 9"/>
          <p:cNvSpPr/>
          <p:nvPr/>
        </p:nvSpPr>
        <p:spPr>
          <a:xfrm>
            <a:off x="661864" y="4293097"/>
            <a:ext cx="7848872" cy="1224136"/>
          </a:xfrm>
          <a:prstGeom prst="round2SameRect">
            <a:avLst/>
          </a:prstGeom>
          <a:scene3d>
            <a:camera prst="orthographicFront"/>
            <a:lightRig rig="threePt" dir="t"/>
          </a:scene3d>
          <a:sp3d>
            <a:bevelT w="120650" prst="relaxedInset"/>
            <a:bevelB w="107950" prst="relaxedInset"/>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15000"/>
              </a:lnSpc>
              <a:spcBef>
                <a:spcPts val="1200"/>
              </a:spcBef>
              <a:spcAft>
                <a:spcPts val="0"/>
              </a:spcAft>
            </a:pPr>
            <a:r>
              <a:rPr lang="ru-RU" sz="2800" b="1" dirty="0" err="1" smtClean="0">
                <a:solidFill>
                  <a:schemeClr val="tx1"/>
                </a:solidFill>
                <a:ea typeface="Times New Roman"/>
              </a:rPr>
              <a:t>Сабақтың</a:t>
            </a:r>
            <a:r>
              <a:rPr lang="ru-RU" sz="2800" b="1" dirty="0" smtClean="0">
                <a:solidFill>
                  <a:schemeClr val="tx1"/>
                </a:solidFill>
                <a:ea typeface="Times New Roman"/>
              </a:rPr>
              <a:t> </a:t>
            </a:r>
            <a:r>
              <a:rPr lang="ru-RU" sz="2800" b="1" dirty="0" err="1" smtClean="0">
                <a:solidFill>
                  <a:schemeClr val="tx1"/>
                </a:solidFill>
                <a:ea typeface="Times New Roman"/>
              </a:rPr>
              <a:t>тақырыбы</a:t>
            </a:r>
            <a:r>
              <a:rPr lang="ru-RU" sz="2800" b="1" dirty="0" smtClean="0">
                <a:solidFill>
                  <a:schemeClr val="tx1"/>
                </a:solidFill>
                <a:ea typeface="Times New Roman"/>
              </a:rPr>
              <a:t>: </a:t>
            </a:r>
            <a:r>
              <a:rPr lang="ru-RU" sz="2800" dirty="0" err="1" smtClean="0">
                <a:solidFill>
                  <a:schemeClr val="tx1"/>
                </a:solidFill>
                <a:ea typeface="Times New Roman"/>
              </a:rPr>
              <a:t>Күн</a:t>
            </a:r>
            <a:r>
              <a:rPr lang="ru-RU" sz="2800" dirty="0" smtClean="0">
                <a:solidFill>
                  <a:schemeClr val="tx1"/>
                </a:solidFill>
                <a:ea typeface="Times New Roman"/>
              </a:rPr>
              <a:t> </a:t>
            </a:r>
            <a:r>
              <a:rPr lang="ru-RU" sz="2800" dirty="0" err="1" smtClean="0">
                <a:solidFill>
                  <a:schemeClr val="tx1"/>
                </a:solidFill>
                <a:ea typeface="Times New Roman"/>
              </a:rPr>
              <a:t>тәртібі</a:t>
            </a:r>
            <a:endParaRPr lang="ru-RU" sz="2800" dirty="0">
              <a:solidFill>
                <a:schemeClr val="tx1"/>
              </a:solidFill>
              <a:latin typeface="Arial"/>
              <a:ea typeface="Times New Roman"/>
            </a:endParaRPr>
          </a:p>
        </p:txBody>
      </p:sp>
      <p:sp>
        <p:nvSpPr>
          <p:cNvPr id="8" name="Прямоугольник с двумя скругленными соседними углами 7"/>
          <p:cNvSpPr/>
          <p:nvPr/>
        </p:nvSpPr>
        <p:spPr>
          <a:xfrm>
            <a:off x="661864" y="2276872"/>
            <a:ext cx="7848872" cy="1686616"/>
          </a:xfrm>
          <a:prstGeom prst="round2SameRect">
            <a:avLst/>
          </a:prstGeom>
          <a:scene3d>
            <a:camera prst="orthographicFront"/>
            <a:lightRig rig="threePt" dir="t"/>
          </a:scene3d>
          <a:sp3d>
            <a:bevelT w="114300" h="114300" prst="relaxedInset"/>
            <a:bevelB prst="relaxedInset"/>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sz="2800" b="1" dirty="0" smtClean="0">
              <a:solidFill>
                <a:schemeClr val="tx1"/>
              </a:solidFill>
              <a:latin typeface="Times New Roman" pitchFamily="18" charset="0"/>
              <a:cs typeface="Times New Roman" pitchFamily="18" charset="0"/>
            </a:endParaRPr>
          </a:p>
          <a:p>
            <a:pPr algn="ctr"/>
            <a:r>
              <a:rPr lang="ru-RU" sz="2800" b="1" dirty="0" err="1" smtClean="0">
                <a:solidFill>
                  <a:schemeClr val="tx1"/>
                </a:solidFill>
                <a:latin typeface="Times New Roman" pitchFamily="18" charset="0"/>
                <a:cs typeface="Times New Roman" pitchFamily="18" charset="0"/>
              </a:rPr>
              <a:t>Бөлімше</a:t>
            </a:r>
            <a:r>
              <a:rPr lang="ru-RU" sz="2800" b="1" dirty="0" smtClean="0">
                <a:solidFill>
                  <a:schemeClr val="tx1"/>
                </a:solidFill>
                <a:latin typeface="Times New Roman" pitchFamily="18" charset="0"/>
                <a:cs typeface="Times New Roman" pitchFamily="18" charset="0"/>
              </a:rPr>
              <a:t>: </a:t>
            </a:r>
            <a:r>
              <a:rPr lang="kk-KZ" sz="2800" dirty="0" smtClean="0">
                <a:solidFill>
                  <a:schemeClr val="tx1"/>
                </a:solidFill>
              </a:rPr>
              <a:t>2.4</a:t>
            </a:r>
            <a:r>
              <a:rPr lang="kk-KZ" sz="2800" dirty="0" smtClean="0"/>
              <a:t> </a:t>
            </a:r>
            <a:r>
              <a:rPr lang="kk-KZ" sz="2800" dirty="0">
                <a:solidFill>
                  <a:schemeClr val="tx1"/>
                </a:solidFill>
              </a:rPr>
              <a:t>күн тәртібін сақтаудың маңызын түсіндіру және күн тәртібін құрастыру</a:t>
            </a:r>
            <a:r>
              <a:rPr lang="ru-RU" sz="2800" b="1" dirty="0">
                <a:solidFill>
                  <a:schemeClr val="tx1"/>
                </a:solidFill>
                <a:latin typeface="Times New Roman" pitchFamily="18" charset="0"/>
                <a:cs typeface="Times New Roman" pitchFamily="18" charset="0"/>
              </a:rPr>
              <a:t> </a:t>
            </a:r>
            <a:endParaRPr lang="ru-RU" sz="2800" dirty="0">
              <a:solidFill>
                <a:schemeClr val="tx1"/>
              </a:solidFill>
              <a:latin typeface="Times New Roman" pitchFamily="18" charset="0"/>
              <a:cs typeface="Times New Roman" pitchFamily="18" charset="0"/>
            </a:endParaRPr>
          </a:p>
          <a:p>
            <a:pPr algn="ctr"/>
            <a:r>
              <a:rPr lang="ru-RU" sz="2800" b="1" dirty="0" smtClean="0">
                <a:solidFill>
                  <a:schemeClr val="tx1"/>
                </a:solidFill>
                <a:latin typeface="Times New Roman" pitchFamily="18" charset="0"/>
                <a:cs typeface="Times New Roman" pitchFamily="18" charset="0"/>
              </a:rPr>
              <a:t>:</a:t>
            </a:r>
            <a:r>
              <a:rPr lang="kk-KZ" sz="2800" dirty="0" smtClean="0"/>
              <a:t> </a:t>
            </a:r>
            <a:r>
              <a:rPr lang="kk-KZ" sz="2800" dirty="0"/>
              <a:t>2.4</a:t>
            </a:r>
            <a:r>
              <a:rPr lang="ru-RU" sz="2800" b="1" dirty="0" smtClean="0">
                <a:solidFill>
                  <a:schemeClr val="tx1"/>
                </a:solidFill>
                <a:latin typeface="Times New Roman" pitchFamily="18" charset="0"/>
                <a:cs typeface="Times New Roman" pitchFamily="18" charset="0"/>
              </a:rPr>
              <a:t> </a:t>
            </a:r>
            <a:endParaRPr lang="ru-RU"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86009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 name="Овал 9"/>
          <p:cNvSpPr/>
          <p:nvPr/>
        </p:nvSpPr>
        <p:spPr>
          <a:xfrm>
            <a:off x="3516924" y="2564904"/>
            <a:ext cx="2716823" cy="2088232"/>
          </a:xfrm>
          <a:prstGeom prst="ellipse">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b="1" u="sng" dirty="0" smtClean="0">
                <a:solidFill>
                  <a:srgbClr val="00B0F0"/>
                </a:solidFill>
                <a:latin typeface="Times New Roman" panose="02020603050405020304" pitchFamily="18" charset="0"/>
                <a:cs typeface="Times New Roman" panose="02020603050405020304" pitchFamily="18" charset="0"/>
              </a:rPr>
              <a:t>Көпшілігі:</a:t>
            </a:r>
          </a:p>
          <a:p>
            <a:r>
              <a:rPr lang="kk-KZ" sz="2000" dirty="0" smtClean="0">
                <a:latin typeface="Times New Roman" pitchFamily="18" charset="0"/>
                <a:cs typeface="Times New Roman" pitchFamily="18" charset="0"/>
              </a:rPr>
              <a:t>күн тәртібінің ретін ажыратады. </a:t>
            </a:r>
            <a:endParaRPr lang="ru-RU" sz="2000" dirty="0">
              <a:latin typeface="Times New Roman" pitchFamily="18" charset="0"/>
              <a:cs typeface="Times New Roman" pitchFamily="18" charset="0"/>
            </a:endParaRPr>
          </a:p>
        </p:txBody>
      </p:sp>
      <p:sp>
        <p:nvSpPr>
          <p:cNvPr id="3" name="Скругленный прямоугольник 2"/>
          <p:cNvSpPr/>
          <p:nvPr/>
        </p:nvSpPr>
        <p:spPr>
          <a:xfrm>
            <a:off x="1183823" y="0"/>
            <a:ext cx="7074794" cy="1124744"/>
          </a:xfrm>
          <a:prstGeom prst="roundRect">
            <a:avLst/>
          </a:prstGeom>
          <a:solidFill>
            <a:srgbClr val="B9FBA9"/>
          </a:solidFill>
          <a:ln w="38100">
            <a:solidFill>
              <a:srgbClr val="FF7C80"/>
            </a:solidFill>
          </a:ln>
        </p:spPr>
        <p:style>
          <a:lnRef idx="2">
            <a:schemeClr val="accent2"/>
          </a:lnRef>
          <a:fillRef idx="1">
            <a:schemeClr val="lt1"/>
          </a:fillRef>
          <a:effectRef idx="0">
            <a:schemeClr val="accent2"/>
          </a:effectRef>
          <a:fontRef idx="minor">
            <a:schemeClr val="dk1"/>
          </a:fontRef>
        </p:style>
        <p:txBody>
          <a:bodyPr rtlCol="0" anchor="ctr"/>
          <a:lstStyle/>
          <a:p>
            <a:endParaRPr lang="kk-KZ" b="1" i="1"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Оқу </a:t>
            </a:r>
            <a:r>
              <a:rPr lang="kk-KZ" b="1" dirty="0">
                <a:latin typeface="Times New Roman" pitchFamily="18" charset="0"/>
                <a:cs typeface="Times New Roman" pitchFamily="18" charset="0"/>
              </a:rPr>
              <a:t>мақсаты:  </a:t>
            </a:r>
            <a:endParaRPr lang="kk-KZ" b="1" dirty="0" smtClean="0">
              <a:latin typeface="Times New Roman" pitchFamily="18" charset="0"/>
              <a:cs typeface="Times New Roman" pitchFamily="18" charset="0"/>
            </a:endParaRPr>
          </a:p>
          <a:p>
            <a:r>
              <a:rPr lang="kk-KZ" dirty="0" smtClean="0">
                <a:latin typeface="Times New Roman" pitchFamily="18" charset="0"/>
                <a:ea typeface="Verdana" pitchFamily="34" charset="0"/>
                <a:cs typeface="Times New Roman" pitchFamily="18" charset="0"/>
              </a:rPr>
              <a:t>1.1.2.4 күн тәртібін сақтаудың маңызын түсіндіру және күн тәртібін құрастыру.</a:t>
            </a:r>
            <a:r>
              <a:rPr lang="kk-KZ" dirty="0" smtClean="0"/>
              <a:t/>
            </a:r>
            <a:br>
              <a:rPr lang="kk-KZ" dirty="0" smtClean="0"/>
            </a:br>
            <a:endParaRPr lang="kk-KZ" b="1" dirty="0" smtClean="0">
              <a:solidFill>
                <a:schemeClr val="accent4">
                  <a:lumMod val="10000"/>
                </a:schemeClr>
              </a:solidFill>
              <a:latin typeface="Times New Roman" panose="02020603050405020304" pitchFamily="18" charset="0"/>
              <a:cs typeface="Times New Roman" panose="02020603050405020304" pitchFamily="18" charset="0"/>
            </a:endParaRPr>
          </a:p>
          <a:p>
            <a:pPr algn="ctr"/>
            <a:endParaRPr lang="ru-RU" dirty="0"/>
          </a:p>
        </p:txBody>
      </p:sp>
      <p:sp>
        <p:nvSpPr>
          <p:cNvPr id="11" name="Овал 10"/>
          <p:cNvSpPr/>
          <p:nvPr/>
        </p:nvSpPr>
        <p:spPr>
          <a:xfrm>
            <a:off x="6304084" y="2564904"/>
            <a:ext cx="2628901" cy="2088232"/>
          </a:xfrm>
          <a:prstGeom prst="ellipse">
            <a:avLst/>
          </a:prstGeom>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b="1" u="sng" dirty="0" smtClean="0">
                <a:solidFill>
                  <a:srgbClr val="00B0F0"/>
                </a:solidFill>
                <a:latin typeface="Times New Roman" panose="02020603050405020304" pitchFamily="18" charset="0"/>
                <a:cs typeface="Times New Roman" panose="02020603050405020304" pitchFamily="18" charset="0"/>
              </a:rPr>
              <a:t>Кейбір:</a:t>
            </a:r>
          </a:p>
          <a:p>
            <a:pPr algn="ctr"/>
            <a:r>
              <a:rPr lang="kk-KZ" sz="2000" dirty="0" smtClean="0">
                <a:latin typeface="Times New Roman" pitchFamily="18" charset="0"/>
                <a:cs typeface="Times New Roman" pitchFamily="18" charset="0"/>
              </a:rPr>
              <a:t>демалыс күнінің жеке жоспарын  құрады.</a:t>
            </a:r>
            <a:endParaRPr lang="ru-RU" sz="2000" dirty="0">
              <a:latin typeface="Times New Roman" pitchFamily="18" charset="0"/>
              <a:cs typeface="Times New Roman" pitchFamily="18" charset="0"/>
            </a:endParaRPr>
          </a:p>
        </p:txBody>
      </p:sp>
      <p:sp>
        <p:nvSpPr>
          <p:cNvPr id="7" name="Скругленный прямоугольник 6"/>
          <p:cNvSpPr/>
          <p:nvPr/>
        </p:nvSpPr>
        <p:spPr>
          <a:xfrm>
            <a:off x="1214414" y="5000636"/>
            <a:ext cx="7102928" cy="1857364"/>
          </a:xfrm>
          <a:prstGeom prst="roundRect">
            <a:avLst/>
          </a:prstGeom>
          <a:solidFill>
            <a:srgbClr val="FFCCFF"/>
          </a:solidFill>
          <a:ln w="38100">
            <a:solidFill>
              <a:srgbClr val="FF7C80"/>
            </a:solidFill>
          </a:ln>
        </p:spPr>
        <p:style>
          <a:lnRef idx="2">
            <a:schemeClr val="accent2"/>
          </a:lnRef>
          <a:fillRef idx="1">
            <a:schemeClr val="lt1"/>
          </a:fillRef>
          <a:effectRef idx="0">
            <a:schemeClr val="accent2"/>
          </a:effectRef>
          <a:fontRef idx="minor">
            <a:schemeClr val="dk1"/>
          </a:fontRef>
        </p:style>
        <p:txBody>
          <a:bodyPr rtlCol="0" anchor="ctr"/>
          <a:lstStyle/>
          <a:p>
            <a:r>
              <a:rPr lang="kk-KZ" b="1" i="1" dirty="0">
                <a:latin typeface="Times New Roman" pitchFamily="18" charset="0"/>
                <a:cs typeface="Times New Roman" pitchFamily="18" charset="0"/>
              </a:rPr>
              <a:t>Бағалау </a:t>
            </a:r>
            <a:r>
              <a:rPr lang="kk-KZ" b="1" i="1" dirty="0" smtClean="0">
                <a:latin typeface="Times New Roman" pitchFamily="18" charset="0"/>
                <a:cs typeface="Times New Roman" pitchFamily="18" charset="0"/>
              </a:rPr>
              <a:t>критерийі</a:t>
            </a:r>
            <a:endParaRPr lang="ru-RU" b="1" dirty="0">
              <a:latin typeface="Times New Roman" panose="02020603050405020304" pitchFamily="18" charset="0"/>
              <a:cs typeface="Times New Roman" panose="02020603050405020304" pitchFamily="18" charset="0"/>
            </a:endParaRPr>
          </a:p>
          <a:p>
            <a:pPr lvl="0"/>
            <a:r>
              <a:rPr lang="kk-KZ" dirty="0" smtClean="0"/>
              <a:t>Күн тәртібі балаларға ғана қажет</a:t>
            </a:r>
            <a:endParaRPr lang="ru-RU" dirty="0" smtClean="0"/>
          </a:p>
          <a:p>
            <a:pPr lvl="0"/>
            <a:r>
              <a:rPr lang="kk-KZ" dirty="0" smtClean="0"/>
              <a:t>Мен күн тәртібін сақтаймын.</a:t>
            </a:r>
            <a:endParaRPr lang="ru-RU" dirty="0" smtClean="0"/>
          </a:p>
          <a:p>
            <a:pPr lvl="0"/>
            <a:r>
              <a:rPr lang="kk-KZ" dirty="0" smtClean="0"/>
              <a:t>Демалыс күні күн тәртібін сақтау қажет емес.</a:t>
            </a:r>
            <a:endParaRPr lang="ru-RU" dirty="0" smtClean="0"/>
          </a:p>
          <a:p>
            <a:pPr lvl="0"/>
            <a:r>
              <a:rPr lang="kk-KZ" dirty="0" smtClean="0"/>
              <a:t>Сағат онға дейін ұйықтау керек.</a:t>
            </a:r>
            <a:endParaRPr lang="ru-RU" dirty="0" smtClean="0"/>
          </a:p>
          <a:p>
            <a:r>
              <a:rPr lang="kk-KZ" dirty="0" smtClean="0"/>
              <a:t>Демалыс күні - бұл ойнайтын және көңіл көтеретін күн</a:t>
            </a:r>
            <a:endParaRPr lang="ru-RU" b="1"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ru-RU" b="1" dirty="0">
              <a:latin typeface="Times New Roman" panose="02020603050405020304" pitchFamily="18" charset="0"/>
              <a:cs typeface="Times New Roman" panose="02020603050405020304" pitchFamily="18" charset="0"/>
            </a:endParaRPr>
          </a:p>
        </p:txBody>
      </p:sp>
      <p:sp>
        <p:nvSpPr>
          <p:cNvPr id="9" name="Овал 8"/>
          <p:cNvSpPr/>
          <p:nvPr/>
        </p:nvSpPr>
        <p:spPr>
          <a:xfrm>
            <a:off x="395653" y="2564904"/>
            <a:ext cx="3050931" cy="2210617"/>
          </a:xfrm>
          <a:prstGeom prst="ellipse">
            <a:avLst/>
          </a:prstGeom>
          <a:ln w="38100">
            <a:solidFill>
              <a:srgbClr val="FF7C80"/>
            </a:solidFill>
          </a:ln>
        </p:spPr>
        <p:style>
          <a:lnRef idx="2">
            <a:schemeClr val="accent2"/>
          </a:lnRef>
          <a:fillRef idx="1">
            <a:schemeClr val="lt1"/>
          </a:fillRef>
          <a:effectRef idx="0">
            <a:schemeClr val="accent2"/>
          </a:effectRef>
          <a:fontRef idx="minor">
            <a:schemeClr val="dk1"/>
          </a:fontRef>
        </p:style>
        <p:txBody>
          <a:bodyPr rtlCol="0" anchor="ctr"/>
          <a:lstStyle/>
          <a:p>
            <a:pPr algn="ctr">
              <a:spcAft>
                <a:spcPts val="0"/>
              </a:spcAft>
            </a:pPr>
            <a:r>
              <a:rPr lang="kk-KZ" sz="2000" b="1" dirty="0" smtClean="0">
                <a:latin typeface="Times New Roman" panose="02020603050405020304" pitchFamily="18" charset="0"/>
                <a:cs typeface="Times New Roman" panose="02020603050405020304" pitchFamily="18" charset="0"/>
              </a:rPr>
              <a:t> </a:t>
            </a:r>
            <a:r>
              <a:rPr lang="kk-KZ" sz="2000" b="1" u="sng" dirty="0" smtClean="0">
                <a:solidFill>
                  <a:srgbClr val="00B0F0"/>
                </a:solidFill>
                <a:latin typeface="Times New Roman" panose="02020603050405020304" pitchFamily="18" charset="0"/>
                <a:cs typeface="Times New Roman" panose="02020603050405020304" pitchFamily="18" charset="0"/>
              </a:rPr>
              <a:t>Барлығы:</a:t>
            </a:r>
          </a:p>
          <a:p>
            <a:pPr marL="285750" indent="-285750">
              <a:buFont typeface="Wingdings" panose="05000000000000000000" pitchFamily="2" charset="2"/>
              <a:buChar char="Ø"/>
            </a:pPr>
            <a:r>
              <a:rPr lang="kk-KZ" sz="2000" dirty="0" smtClean="0">
                <a:latin typeface="Times New Roman" pitchFamily="18" charset="0"/>
                <a:cs typeface="Times New Roman" pitchFamily="18" charset="0"/>
              </a:rPr>
              <a:t>күн тәртібін құрады  және  күн тәртібін сақтау маңызын түсінеді. </a:t>
            </a:r>
            <a:endParaRPr lang="ru-RU" sz="2000" dirty="0" smtClean="0">
              <a:latin typeface="Times New Roman" pitchFamily="18" charset="0"/>
              <a:cs typeface="Times New Roman" pitchFamily="18" charset="0"/>
            </a:endParaRPr>
          </a:p>
          <a:p>
            <a:pPr algn="ctr"/>
            <a:endParaRPr lang="ru-RU" dirty="0"/>
          </a:p>
        </p:txBody>
      </p:sp>
      <p:sp>
        <p:nvSpPr>
          <p:cNvPr id="12" name="Стрелка вправо 11"/>
          <p:cNvSpPr/>
          <p:nvPr/>
        </p:nvSpPr>
        <p:spPr>
          <a:xfrm rot="5400000">
            <a:off x="1699812" y="1644508"/>
            <a:ext cx="529032" cy="1018902"/>
          </a:xfrm>
          <a:prstGeom prst="rightArrow">
            <a:avLst/>
          </a:prstGeom>
          <a:ln w="38100">
            <a:solidFill>
              <a:srgbClr val="FF7C80"/>
            </a:solidFill>
          </a:ln>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kk-KZ" b="1" dirty="0" smtClean="0"/>
              <a:t>А</a:t>
            </a:r>
            <a:endParaRPr lang="ru-RU" b="1" dirty="0"/>
          </a:p>
        </p:txBody>
      </p:sp>
      <p:sp>
        <p:nvSpPr>
          <p:cNvPr id="13" name="Стрелка вправо 12"/>
          <p:cNvSpPr/>
          <p:nvPr/>
        </p:nvSpPr>
        <p:spPr>
          <a:xfrm rot="5400000">
            <a:off x="4617522" y="1716773"/>
            <a:ext cx="515970" cy="917259"/>
          </a:xfrm>
          <a:prstGeom prst="rightArrow">
            <a:avLst>
              <a:gd name="adj1" fmla="val 50000"/>
              <a:gd name="adj2" fmla="val 44147"/>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kk-KZ" b="1" dirty="0" smtClean="0"/>
              <a:t>Б</a:t>
            </a:r>
            <a:endParaRPr lang="ru-RU" b="1" dirty="0"/>
          </a:p>
        </p:txBody>
      </p:sp>
      <p:sp>
        <p:nvSpPr>
          <p:cNvPr id="14" name="Стрелка вправо 13"/>
          <p:cNvSpPr/>
          <p:nvPr/>
        </p:nvSpPr>
        <p:spPr>
          <a:xfrm rot="5400000">
            <a:off x="7286503" y="1655943"/>
            <a:ext cx="483323" cy="950322"/>
          </a:xfrm>
          <a:prstGeom prst="rightArrow">
            <a:avLst/>
          </a:prstGeom>
          <a:ln w="38100">
            <a:solidFill>
              <a:srgbClr val="0070C0"/>
            </a:solidFill>
          </a:ln>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kk-KZ" b="1" dirty="0" smtClean="0"/>
              <a:t>С</a:t>
            </a:r>
            <a:endParaRPr lang="ru-RU" b="1" dirty="0"/>
          </a:p>
        </p:txBody>
      </p:sp>
      <p:sp>
        <p:nvSpPr>
          <p:cNvPr id="15" name="TextBox 14"/>
          <p:cNvSpPr txBox="1"/>
          <p:nvPr/>
        </p:nvSpPr>
        <p:spPr>
          <a:xfrm>
            <a:off x="7406641" y="3215205"/>
            <a:ext cx="184731" cy="369332"/>
          </a:xfrm>
          <a:prstGeom prst="rect">
            <a:avLst/>
          </a:prstGeom>
          <a:noFill/>
        </p:spPr>
        <p:txBody>
          <a:bodyPr wrap="none" rtlCol="0">
            <a:spAutoFit/>
          </a:bodyPr>
          <a:lstStyle/>
          <a:p>
            <a:endParaRPr lang="ru-RU" dirty="0"/>
          </a:p>
        </p:txBody>
      </p:sp>
      <p:sp>
        <p:nvSpPr>
          <p:cNvPr id="6" name="Прямоугольник 5"/>
          <p:cNvSpPr/>
          <p:nvPr/>
        </p:nvSpPr>
        <p:spPr>
          <a:xfrm>
            <a:off x="1143003" y="1340768"/>
            <a:ext cx="7317429" cy="5486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600" b="1" dirty="0" smtClean="0">
                <a:solidFill>
                  <a:schemeClr val="accent2">
                    <a:lumMod val="50000"/>
                  </a:schemeClr>
                </a:solidFill>
                <a:latin typeface="Times New Roman" panose="02020603050405020304" pitchFamily="18" charset="0"/>
                <a:cs typeface="Times New Roman" panose="02020603050405020304" pitchFamily="18" charset="0"/>
              </a:rPr>
              <a:t>САБАҚ    </a:t>
            </a:r>
            <a:r>
              <a:rPr lang="ru-RU" sz="1600" b="1" dirty="0">
                <a:solidFill>
                  <a:schemeClr val="accent2">
                    <a:lumMod val="50000"/>
                  </a:schemeClr>
                </a:solidFill>
                <a:latin typeface="Times New Roman" panose="02020603050405020304" pitchFamily="18" charset="0"/>
                <a:cs typeface="Times New Roman" panose="02020603050405020304" pitchFamily="18" charset="0"/>
              </a:rPr>
              <a:t>МАҚСАТЫ </a:t>
            </a:r>
          </a:p>
        </p:txBody>
      </p:sp>
    </p:spTree>
    <p:extLst>
      <p:ext uri="{BB962C8B-B14F-4D97-AF65-F5344CB8AC3E}">
        <p14:creationId xmlns:p14="http://schemas.microsoft.com/office/powerpoint/2010/main" val="312560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9" name="TextBox 8"/>
          <p:cNvSpPr txBox="1"/>
          <p:nvPr/>
        </p:nvSpPr>
        <p:spPr>
          <a:xfrm>
            <a:off x="214282" y="6072206"/>
            <a:ext cx="8715436" cy="984885"/>
          </a:xfrm>
          <a:prstGeom prst="rect">
            <a:avLst/>
          </a:prstGeom>
          <a:noFill/>
        </p:spPr>
        <p:txBody>
          <a:bodyPr wrap="square" rtlCol="0">
            <a:spAutoFit/>
          </a:bodyPr>
          <a:lstStyle/>
          <a:p>
            <a:r>
              <a:rPr lang="kk-KZ" sz="2000" b="1" dirty="0">
                <a:latin typeface="Times New Roman" pitchFamily="18" charset="0"/>
                <a:cs typeface="Times New Roman" pitchFamily="18" charset="0"/>
              </a:rPr>
              <a:t>Табысты оқытудың маңызды факторы- мұғалімнің </a:t>
            </a:r>
            <a:r>
              <a:rPr lang="kk-KZ" sz="2000" b="1" dirty="0" smtClean="0">
                <a:latin typeface="Times New Roman" pitchFamily="18" charset="0"/>
                <a:cs typeface="Times New Roman" pitchFamily="18" charset="0"/>
              </a:rPr>
              <a:t>оқушының тақырып </a:t>
            </a:r>
            <a:r>
              <a:rPr lang="kk-KZ" sz="2000" b="1" dirty="0">
                <a:latin typeface="Times New Roman" pitchFamily="18" charset="0"/>
                <a:cs typeface="Times New Roman" pitchFamily="18" charset="0"/>
              </a:rPr>
              <a:t>мәнін өз бетінше меңгеруін түсінуі мен бағалай алуы</a:t>
            </a:r>
            <a:endParaRPr lang="en-US" sz="2000" dirty="0">
              <a:latin typeface="Times New Roman" panose="02020603050405020304" pitchFamily="18" charset="0"/>
              <a:cs typeface="Times New Roman" panose="02020603050405020304" pitchFamily="18" charset="0"/>
            </a:endParaRPr>
          </a:p>
          <a:p>
            <a:endParaRPr lang="ru-RU" dirty="0"/>
          </a:p>
        </p:txBody>
      </p:sp>
      <p:sp>
        <p:nvSpPr>
          <p:cNvPr id="14" name="Блок-схема: документ 13"/>
          <p:cNvSpPr/>
          <p:nvPr/>
        </p:nvSpPr>
        <p:spPr>
          <a:xfrm>
            <a:off x="2341518" y="2048803"/>
            <a:ext cx="34289" cy="45719"/>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Блок-схема: документ 14"/>
          <p:cNvSpPr/>
          <p:nvPr/>
        </p:nvSpPr>
        <p:spPr>
          <a:xfrm>
            <a:off x="285720" y="2285992"/>
            <a:ext cx="1857387" cy="1857388"/>
          </a:xfrm>
          <a:prstGeom prst="flowChartDocumen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marL="342900" indent="-342900"/>
            <a:endParaRPr lang="kk-KZ" sz="2000" b="1" dirty="0" smtClean="0">
              <a:solidFill>
                <a:srgbClr val="0070C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kk-KZ" sz="2000" b="1" dirty="0" smtClean="0">
                <a:solidFill>
                  <a:srgbClr val="0070C0"/>
                </a:solidFill>
                <a:latin typeface="Times New Roman" panose="02020603050405020304" pitchFamily="18" charset="0"/>
                <a:cs typeface="Times New Roman" panose="02020603050405020304" pitchFamily="18" charset="0"/>
              </a:rPr>
              <a:t>Жұптық</a:t>
            </a:r>
          </a:p>
          <a:p>
            <a:pPr marL="342900" indent="-342900">
              <a:buFont typeface="Wingdings" panose="05000000000000000000" pitchFamily="2" charset="2"/>
              <a:buChar char="Ø"/>
            </a:pPr>
            <a:r>
              <a:rPr lang="kk-KZ" sz="2000" b="1" dirty="0" smtClean="0">
                <a:solidFill>
                  <a:srgbClr val="0070C0"/>
                </a:solidFill>
                <a:latin typeface="Times New Roman" panose="02020603050405020304" pitchFamily="18" charset="0"/>
                <a:cs typeface="Times New Roman" panose="02020603050405020304" pitchFamily="18" charset="0"/>
              </a:rPr>
              <a:t>Ұжымдық</a:t>
            </a:r>
          </a:p>
          <a:p>
            <a:pPr marL="342900" indent="-342900">
              <a:buFont typeface="Wingdings" panose="05000000000000000000" pitchFamily="2" charset="2"/>
              <a:buChar char="Ø"/>
            </a:pPr>
            <a:r>
              <a:rPr lang="kk-KZ" sz="2000" b="1" dirty="0" smtClean="0">
                <a:solidFill>
                  <a:srgbClr val="0070C0"/>
                </a:solidFill>
                <a:latin typeface="Times New Roman" panose="02020603050405020304" pitchFamily="18" charset="0"/>
                <a:cs typeface="Times New Roman" panose="02020603050405020304" pitchFamily="18" charset="0"/>
              </a:rPr>
              <a:t>Жеке</a:t>
            </a:r>
          </a:p>
          <a:p>
            <a:pPr marL="342900" indent="-342900">
              <a:buFont typeface="Wingdings" panose="05000000000000000000" pitchFamily="2" charset="2"/>
              <a:buChar char="Ø"/>
            </a:pPr>
            <a:r>
              <a:rPr lang="kk-KZ" sz="2000" b="1" dirty="0" smtClean="0">
                <a:solidFill>
                  <a:srgbClr val="0070C0"/>
                </a:solidFill>
                <a:latin typeface="Times New Roman" panose="02020603050405020304" pitchFamily="18" charset="0"/>
                <a:cs typeface="Times New Roman" panose="02020603050405020304" pitchFamily="18" charset="0"/>
              </a:rPr>
              <a:t>Топтық</a:t>
            </a:r>
          </a:p>
          <a:p>
            <a:pPr marL="342900" indent="-342900"/>
            <a:endParaRPr lang="ru-RU" sz="2000" b="1" dirty="0">
              <a:solidFill>
                <a:srgbClr val="0070C0"/>
              </a:solidFill>
              <a:latin typeface="Times New Roman" panose="02020603050405020304" pitchFamily="18" charset="0"/>
              <a:cs typeface="Times New Roman" panose="02020603050405020304" pitchFamily="18" charset="0"/>
            </a:endParaRPr>
          </a:p>
        </p:txBody>
      </p:sp>
      <p:sp>
        <p:nvSpPr>
          <p:cNvPr id="18" name="Скругленный прямоугольник 17"/>
          <p:cNvSpPr/>
          <p:nvPr/>
        </p:nvSpPr>
        <p:spPr>
          <a:xfrm>
            <a:off x="285721" y="1428736"/>
            <a:ext cx="1857388" cy="428628"/>
          </a:xfrm>
          <a:prstGeom prst="roundRect">
            <a:avLst/>
          </a:prstGeom>
          <a:solidFill>
            <a:srgbClr val="99FF99"/>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b="1" dirty="0" smtClean="0">
                <a:latin typeface="Times New Roman" panose="02020603050405020304" pitchFamily="18" charset="0"/>
                <a:cs typeface="Times New Roman" panose="02020603050405020304" pitchFamily="18" charset="0"/>
              </a:rPr>
              <a:t>Оқу түрлері</a:t>
            </a:r>
            <a:endParaRPr lang="ru-RU" sz="2000" b="1" dirty="0">
              <a:latin typeface="Times New Roman" panose="02020603050405020304" pitchFamily="18" charset="0"/>
              <a:cs typeface="Times New Roman" panose="02020603050405020304" pitchFamily="18" charset="0"/>
            </a:endParaRPr>
          </a:p>
        </p:txBody>
      </p:sp>
      <p:sp>
        <p:nvSpPr>
          <p:cNvPr id="19" name="Блок-схема: документ 18"/>
          <p:cNvSpPr/>
          <p:nvPr/>
        </p:nvSpPr>
        <p:spPr>
          <a:xfrm>
            <a:off x="6436714" y="2285992"/>
            <a:ext cx="2537475" cy="2143140"/>
          </a:xfrm>
          <a:prstGeom prst="flowChartDocument">
            <a:avLst/>
          </a:prstGeom>
          <a:ln w="38100">
            <a:solidFill>
              <a:srgbClr val="FF7C8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endParaRPr lang="kk-KZ" b="1" dirty="0" smtClean="0">
              <a:solidFill>
                <a:srgbClr val="FF7C80"/>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kk-KZ" sz="1600" b="1" dirty="0" smtClean="0">
                <a:solidFill>
                  <a:srgbClr val="7030A0"/>
                </a:solidFill>
                <a:latin typeface="Times New Roman" panose="02020603050405020304" pitchFamily="18" charset="0"/>
                <a:cs typeface="Times New Roman" panose="02020603050405020304" pitchFamily="18" charset="0"/>
              </a:rPr>
              <a:t>“Блоб” ағашы  /рефлексия/;</a:t>
            </a:r>
          </a:p>
          <a:p>
            <a:pPr marL="285750" indent="-285750">
              <a:buFont typeface="Wingdings" panose="05000000000000000000" pitchFamily="2" charset="2"/>
              <a:buChar char="Ø"/>
            </a:pPr>
            <a:r>
              <a:rPr lang="kk-KZ" b="1" dirty="0" smtClean="0">
                <a:solidFill>
                  <a:srgbClr val="7030A0"/>
                </a:solidFill>
                <a:latin typeface="Times New Roman" panose="02020603050405020304" pitchFamily="18" charset="0"/>
                <a:cs typeface="Times New Roman" panose="02020603050405020304" pitchFamily="18" charset="0"/>
              </a:rPr>
              <a:t>«</a:t>
            </a:r>
            <a:r>
              <a:rPr lang="kk-KZ" sz="1600" b="1" dirty="0" smtClean="0">
                <a:solidFill>
                  <a:srgbClr val="7030A0"/>
                </a:solidFill>
                <a:latin typeface="Times New Roman" panose="02020603050405020304" pitchFamily="18" charset="0"/>
                <a:cs typeface="Times New Roman" panose="02020603050405020304" pitchFamily="18" charset="0"/>
              </a:rPr>
              <a:t>Ой қозғау»</a:t>
            </a:r>
          </a:p>
          <a:p>
            <a:pPr marL="285750" indent="-285750">
              <a:buFont typeface="Wingdings" panose="05000000000000000000" pitchFamily="2" charset="2"/>
              <a:buChar char="Ø"/>
            </a:pPr>
            <a:r>
              <a:rPr lang="kk-KZ" sz="1600" b="1" dirty="0" smtClean="0">
                <a:solidFill>
                  <a:srgbClr val="7030A0"/>
                </a:solidFill>
                <a:latin typeface="Times New Roman" panose="02020603050405020304" pitchFamily="18" charset="0"/>
                <a:cs typeface="Times New Roman" panose="02020603050405020304" pitchFamily="18" charset="0"/>
              </a:rPr>
              <a:t>“ББҮ”</a:t>
            </a:r>
          </a:p>
          <a:p>
            <a:pPr algn="ctr"/>
            <a:endParaRPr lang="ru-RU" dirty="0">
              <a:latin typeface="Times New Roman" panose="02020603050405020304" pitchFamily="18" charset="0"/>
              <a:cs typeface="Times New Roman" panose="02020603050405020304" pitchFamily="18" charset="0"/>
            </a:endParaRPr>
          </a:p>
        </p:txBody>
      </p:sp>
      <p:sp>
        <p:nvSpPr>
          <p:cNvPr id="22" name="Блок-схема: документ 21"/>
          <p:cNvSpPr/>
          <p:nvPr/>
        </p:nvSpPr>
        <p:spPr>
          <a:xfrm>
            <a:off x="2857489" y="2285992"/>
            <a:ext cx="3000396" cy="2110962"/>
          </a:xfrm>
          <a:prstGeom prst="flowChartDocument">
            <a:avLst/>
          </a:prstGeom>
          <a:ln w="38100">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endParaRPr lang="kk-KZ" b="1" dirty="0" smtClean="0">
              <a:solidFill>
                <a:srgbClr val="00B05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kk-KZ" b="1" dirty="0" smtClean="0">
              <a:solidFill>
                <a:srgbClr val="00B05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kk-KZ" b="1" dirty="0" smtClean="0">
                <a:solidFill>
                  <a:srgbClr val="00B050"/>
                </a:solidFill>
                <a:latin typeface="Times New Roman" panose="02020603050405020304" pitchFamily="18" charset="0"/>
                <a:cs typeface="Times New Roman" panose="02020603050405020304" pitchFamily="18" charset="0"/>
              </a:rPr>
              <a:t>Бейнефильм бойынша </a:t>
            </a:r>
          </a:p>
          <a:p>
            <a:pPr marL="342900" indent="-342900">
              <a:buFont typeface="Wingdings" panose="05000000000000000000" pitchFamily="2" charset="2"/>
              <a:buChar char="Ø"/>
            </a:pPr>
            <a:r>
              <a:rPr lang="kk-KZ" b="1" dirty="0" smtClean="0">
                <a:solidFill>
                  <a:srgbClr val="00B050"/>
                </a:solidFill>
                <a:latin typeface="Times New Roman" panose="02020603050405020304" pitchFamily="18" charset="0"/>
                <a:cs typeface="Times New Roman" panose="02020603050405020304" pitchFamily="18" charset="0"/>
              </a:rPr>
              <a:t>ой бөліседі;</a:t>
            </a:r>
          </a:p>
          <a:p>
            <a:pPr marL="342900" indent="-342900">
              <a:buFont typeface="Wingdings" panose="05000000000000000000" pitchFamily="2" charset="2"/>
              <a:buChar char="Ø"/>
            </a:pPr>
            <a:r>
              <a:rPr lang="kk-KZ" b="1" dirty="0" smtClean="0">
                <a:solidFill>
                  <a:srgbClr val="00B050"/>
                </a:solidFill>
                <a:latin typeface="Times New Roman" panose="02020603050405020304" pitchFamily="18" charset="0"/>
                <a:cs typeface="Times New Roman" panose="02020603050405020304" pitchFamily="18" charset="0"/>
              </a:rPr>
              <a:t>“Шапалақ”,</a:t>
            </a:r>
          </a:p>
          <a:p>
            <a:pPr marL="342900" indent="-342900">
              <a:buFont typeface="Wingdings" panose="05000000000000000000" pitchFamily="2" charset="2"/>
              <a:buChar char="Ø"/>
            </a:pPr>
            <a:r>
              <a:rPr lang="kk-KZ" b="1" dirty="0" smtClean="0">
                <a:solidFill>
                  <a:srgbClr val="00B050"/>
                </a:solidFill>
                <a:latin typeface="Times New Roman" panose="02020603050405020304" pitchFamily="18" charset="0"/>
                <a:cs typeface="Times New Roman" panose="02020603050405020304" pitchFamily="18" charset="0"/>
              </a:rPr>
              <a:t>“Ашық микрофон”,</a:t>
            </a:r>
          </a:p>
          <a:p>
            <a:pPr marL="342900" indent="-342900"/>
            <a:endParaRPr lang="kk-KZ" b="1" dirty="0" smtClean="0">
              <a:solidFill>
                <a:srgbClr val="00B05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kk-KZ" b="1" dirty="0" smtClean="0">
              <a:solidFill>
                <a:srgbClr val="00B050"/>
              </a:solidFill>
              <a:latin typeface="Times New Roman" panose="02020603050405020304" pitchFamily="18" charset="0"/>
              <a:cs typeface="Times New Roman" panose="02020603050405020304" pitchFamily="18" charset="0"/>
            </a:endParaRPr>
          </a:p>
          <a:p>
            <a:pPr marL="342900" indent="-342900"/>
            <a:endParaRPr lang="ru-RU" b="1" dirty="0">
              <a:solidFill>
                <a:srgbClr val="00B050"/>
              </a:solidFill>
              <a:latin typeface="Times New Roman" panose="02020603050405020304" pitchFamily="18" charset="0"/>
              <a:cs typeface="Times New Roman" panose="02020603050405020304" pitchFamily="18" charset="0"/>
            </a:endParaRPr>
          </a:p>
        </p:txBody>
      </p:sp>
      <p:sp>
        <p:nvSpPr>
          <p:cNvPr id="20" name="Скругленный прямоугольник 19"/>
          <p:cNvSpPr/>
          <p:nvPr/>
        </p:nvSpPr>
        <p:spPr>
          <a:xfrm>
            <a:off x="3214678" y="1428736"/>
            <a:ext cx="2214578" cy="642942"/>
          </a:xfrm>
          <a:prstGeom prst="roundRect">
            <a:avLst>
              <a:gd name="adj" fmla="val 50000"/>
            </a:avLst>
          </a:prstGeom>
          <a:solidFill>
            <a:srgbClr val="FF7C8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b="1" dirty="0" smtClean="0">
                <a:latin typeface="Times New Roman" panose="02020603050405020304" pitchFamily="18" charset="0"/>
                <a:cs typeface="Times New Roman" panose="02020603050405020304" pitchFamily="18" charset="0"/>
              </a:rPr>
              <a:t>Оқу әдістері</a:t>
            </a:r>
            <a:endParaRPr lang="ru-RU" sz="2000" b="1" dirty="0">
              <a:latin typeface="Times New Roman" panose="02020603050405020304" pitchFamily="18" charset="0"/>
              <a:cs typeface="Times New Roman" panose="02020603050405020304" pitchFamily="18" charset="0"/>
            </a:endParaRPr>
          </a:p>
        </p:txBody>
      </p:sp>
      <p:sp>
        <p:nvSpPr>
          <p:cNvPr id="23" name="Скругленный прямоугольник 22"/>
          <p:cNvSpPr/>
          <p:nvPr/>
        </p:nvSpPr>
        <p:spPr>
          <a:xfrm>
            <a:off x="6618785" y="1500174"/>
            <a:ext cx="2090055" cy="642942"/>
          </a:xfrm>
          <a:prstGeom prst="roundRect">
            <a:avLst/>
          </a:prstGeom>
          <a:solidFill>
            <a:srgbClr val="00B05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kk-KZ" b="1" dirty="0" smtClean="0">
                <a:latin typeface="Times New Roman" panose="02020603050405020304" pitchFamily="18" charset="0"/>
                <a:cs typeface="Times New Roman" panose="02020603050405020304" pitchFamily="18" charset="0"/>
              </a:rPr>
              <a:t>Оқыту стратегиялары</a:t>
            </a:r>
            <a:endParaRPr lang="ru-RU" b="1" dirty="0">
              <a:latin typeface="Times New Roman" panose="02020603050405020304" pitchFamily="18" charset="0"/>
              <a:cs typeface="Times New Roman" panose="02020603050405020304" pitchFamily="18" charset="0"/>
            </a:endParaRPr>
          </a:p>
        </p:txBody>
      </p:sp>
      <p:sp>
        <p:nvSpPr>
          <p:cNvPr id="25" name="TextBox 24"/>
          <p:cNvSpPr txBox="1"/>
          <p:nvPr/>
        </p:nvSpPr>
        <p:spPr>
          <a:xfrm>
            <a:off x="1126666" y="4422818"/>
            <a:ext cx="2243549" cy="369332"/>
          </a:xfrm>
          <a:prstGeom prst="rect">
            <a:avLst/>
          </a:prstGeom>
          <a:noFill/>
        </p:spPr>
        <p:txBody>
          <a:bodyPr wrap="square" rtlCol="0">
            <a:spAutoFit/>
          </a:bodyPr>
          <a:lstStyle/>
          <a:p>
            <a:endParaRPr lang="ru-RU" dirty="0">
              <a:latin typeface="Times New Roman" panose="02020603050405020304" pitchFamily="18" charset="0"/>
              <a:cs typeface="Times New Roman" panose="02020603050405020304" pitchFamily="18" charset="0"/>
            </a:endParaRPr>
          </a:p>
        </p:txBody>
      </p:sp>
      <p:sp>
        <p:nvSpPr>
          <p:cNvPr id="26" name="Скругленный прямоугольник 25"/>
          <p:cNvSpPr/>
          <p:nvPr/>
        </p:nvSpPr>
        <p:spPr>
          <a:xfrm>
            <a:off x="857224" y="500043"/>
            <a:ext cx="7572428" cy="785818"/>
          </a:xfrm>
          <a:prstGeom prst="roundRect">
            <a:avLst/>
          </a:prstGeom>
          <a:ln w="38100">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b="1" dirty="0" smtClean="0">
                <a:solidFill>
                  <a:srgbClr val="002060"/>
                </a:solidFill>
                <a:latin typeface="Times New Roman" pitchFamily="18" charset="0"/>
                <a:cs typeface="Times New Roman" pitchFamily="18" charset="0"/>
              </a:rPr>
              <a:t>БЕЛСЕНДІ ОҚУ ӘДІСТЕРІ</a:t>
            </a:r>
            <a:endParaRPr lang="ru-RU" sz="2000" b="1" dirty="0">
              <a:solidFill>
                <a:srgbClr val="002060"/>
              </a:solidFill>
              <a:latin typeface="Times New Roman" pitchFamily="18" charset="0"/>
              <a:cs typeface="Times New Roman" pitchFamily="18" charset="0"/>
            </a:endParaRPr>
          </a:p>
        </p:txBody>
      </p:sp>
      <p:sp>
        <p:nvSpPr>
          <p:cNvPr id="27" name="Скругленный прямоугольник 26"/>
          <p:cNvSpPr/>
          <p:nvPr/>
        </p:nvSpPr>
        <p:spPr>
          <a:xfrm>
            <a:off x="6400803" y="4554041"/>
            <a:ext cx="2528915" cy="114231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ctr">
              <a:buFont typeface="Wingdings" panose="05000000000000000000" pitchFamily="2" charset="2"/>
              <a:buChar char="Ø"/>
            </a:pPr>
            <a:r>
              <a:rPr lang="kk-KZ" sz="1600" b="1" dirty="0" smtClean="0">
                <a:solidFill>
                  <a:srgbClr val="002060"/>
                </a:solidFill>
                <a:latin typeface="Times New Roman" panose="02020603050405020304" pitchFamily="18" charset="0"/>
                <a:cs typeface="Times New Roman" panose="02020603050405020304" pitchFamily="18" charset="0"/>
              </a:rPr>
              <a:t>Жинақтайды, тұжырымдайды,</a:t>
            </a:r>
          </a:p>
          <a:p>
            <a:pPr algn="ctr"/>
            <a:r>
              <a:rPr lang="kk-KZ" sz="1600" b="1" dirty="0" smtClean="0">
                <a:solidFill>
                  <a:srgbClr val="002060"/>
                </a:solidFill>
                <a:latin typeface="Times New Roman" panose="02020603050405020304" pitchFamily="18" charset="0"/>
                <a:cs typeface="Times New Roman" panose="02020603050405020304" pitchFamily="18" charset="0"/>
              </a:rPr>
              <a:t>ойлау қабілеті дамиды</a:t>
            </a:r>
            <a:endParaRPr lang="ru-RU" sz="1600" dirty="0">
              <a:latin typeface="Times New Roman" panose="02020603050405020304" pitchFamily="18" charset="0"/>
              <a:cs typeface="Times New Roman" panose="02020603050405020304" pitchFamily="18" charset="0"/>
            </a:endParaRPr>
          </a:p>
        </p:txBody>
      </p:sp>
      <p:sp>
        <p:nvSpPr>
          <p:cNvPr id="28" name="Скругленный прямоугольник 27"/>
          <p:cNvSpPr/>
          <p:nvPr/>
        </p:nvSpPr>
        <p:spPr>
          <a:xfrm>
            <a:off x="2857489" y="4501860"/>
            <a:ext cx="3071834" cy="1447420"/>
          </a:xfrm>
          <a:prstGeom prst="roundRect">
            <a:avLst/>
          </a:prstGeom>
          <a:ln w="38100">
            <a:solidFill>
              <a:srgbClr val="FF7C8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Ø"/>
            </a:pPr>
            <a:endParaRPr lang="kk-KZ" b="1" dirty="0" smtClean="0">
              <a:solidFill>
                <a:srgbClr val="002060"/>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kk-KZ" b="1" dirty="0" smtClean="0">
                <a:solidFill>
                  <a:srgbClr val="002060"/>
                </a:solidFill>
                <a:latin typeface="Times New Roman" panose="02020603050405020304" pitchFamily="18" charset="0"/>
                <a:cs typeface="Times New Roman" panose="02020603050405020304" pitchFamily="18" charset="0"/>
              </a:rPr>
              <a:t>өз </a:t>
            </a:r>
            <a:r>
              <a:rPr lang="kk-KZ" b="1" dirty="0">
                <a:solidFill>
                  <a:srgbClr val="002060"/>
                </a:solidFill>
                <a:latin typeface="Times New Roman" panose="02020603050405020304" pitchFamily="18" charset="0"/>
                <a:cs typeface="Times New Roman" panose="02020603050405020304" pitchFamily="18" charset="0"/>
              </a:rPr>
              <a:t>ойларына талдау </a:t>
            </a:r>
            <a:r>
              <a:rPr lang="kk-KZ" b="1" dirty="0" smtClean="0">
                <a:solidFill>
                  <a:srgbClr val="002060"/>
                </a:solidFill>
                <a:latin typeface="Times New Roman" panose="02020603050405020304" pitchFamily="18" charset="0"/>
                <a:cs typeface="Times New Roman" panose="02020603050405020304" pitchFamily="18" charset="0"/>
              </a:rPr>
              <a:t>жасайды;</a:t>
            </a:r>
          </a:p>
          <a:p>
            <a:pPr marL="285750" indent="-285750">
              <a:buFont typeface="Wingdings" panose="05000000000000000000" pitchFamily="2" charset="2"/>
              <a:buChar char="Ø"/>
            </a:pPr>
            <a:r>
              <a:rPr lang="kk-KZ" b="1" dirty="0" smtClean="0">
                <a:solidFill>
                  <a:srgbClr val="002060"/>
                </a:solidFill>
                <a:latin typeface="Times New Roman" panose="02020603050405020304" pitchFamily="18" charset="0"/>
                <a:cs typeface="Times New Roman" panose="02020603050405020304" pitchFamily="18" charset="0"/>
              </a:rPr>
              <a:t>ойын </a:t>
            </a:r>
            <a:r>
              <a:rPr lang="kk-KZ" b="1" dirty="0">
                <a:solidFill>
                  <a:srgbClr val="002060"/>
                </a:solidFill>
                <a:latin typeface="Times New Roman" panose="02020603050405020304" pitchFamily="18" charset="0"/>
                <a:cs typeface="Times New Roman" panose="02020603050405020304" pitchFamily="18" charset="0"/>
              </a:rPr>
              <a:t>ашық білдіруге дағдыланады</a:t>
            </a:r>
            <a:endParaRPr lang="ru-RU" b="1" dirty="0">
              <a:solidFill>
                <a:srgbClr val="002060"/>
              </a:solidFill>
              <a:latin typeface="Times New Roman" panose="02020603050405020304" pitchFamily="18" charset="0"/>
              <a:cs typeface="Times New Roman" panose="02020603050405020304" pitchFamily="18" charset="0"/>
            </a:endParaRPr>
          </a:p>
          <a:p>
            <a:endParaRPr lang="kk-KZ" sz="1600" dirty="0">
              <a:latin typeface="Times New Roman" panose="02020603050405020304" pitchFamily="18" charset="0"/>
              <a:cs typeface="Times New Roman" panose="02020603050405020304" pitchFamily="18" charset="0"/>
            </a:endParaRPr>
          </a:p>
        </p:txBody>
      </p:sp>
      <p:sp>
        <p:nvSpPr>
          <p:cNvPr id="29" name="Скругленный прямоугольник 28"/>
          <p:cNvSpPr/>
          <p:nvPr/>
        </p:nvSpPr>
        <p:spPr>
          <a:xfrm>
            <a:off x="285721" y="4501859"/>
            <a:ext cx="2143140" cy="1194494"/>
          </a:xfrm>
          <a:prstGeom prst="roundRect">
            <a:avLst/>
          </a:prstGeom>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30" name="TextBox 29"/>
          <p:cNvSpPr txBox="1"/>
          <p:nvPr/>
        </p:nvSpPr>
        <p:spPr>
          <a:xfrm>
            <a:off x="7122523" y="4943097"/>
            <a:ext cx="34289" cy="369332"/>
          </a:xfrm>
          <a:prstGeom prst="rect">
            <a:avLst/>
          </a:prstGeom>
          <a:noFill/>
        </p:spPr>
        <p:txBody>
          <a:bodyPr wrap="square" rtlCol="0">
            <a:spAutoFit/>
          </a:bodyPr>
          <a:lstStyle/>
          <a:p>
            <a:endParaRPr lang="ru-RU" dirty="0"/>
          </a:p>
        </p:txBody>
      </p:sp>
      <p:sp>
        <p:nvSpPr>
          <p:cNvPr id="31" name="TextBox 30"/>
          <p:cNvSpPr txBox="1"/>
          <p:nvPr/>
        </p:nvSpPr>
        <p:spPr>
          <a:xfrm>
            <a:off x="6143636" y="8572535"/>
            <a:ext cx="2643206" cy="646331"/>
          </a:xfrm>
          <a:prstGeom prst="rect">
            <a:avLst/>
          </a:prstGeom>
          <a:noFill/>
        </p:spPr>
        <p:txBody>
          <a:bodyPr wrap="square" rtlCol="0">
            <a:spAutoFit/>
          </a:bodyPr>
          <a:lstStyle/>
          <a:p>
            <a:pPr marL="285750" indent="-285750">
              <a:buFont typeface="Wingdings" panose="05000000000000000000" pitchFamily="2" charset="2"/>
              <a:buChar char="Ø"/>
            </a:pPr>
            <a:r>
              <a:rPr lang="kk-KZ" b="1" dirty="0" smtClean="0">
                <a:solidFill>
                  <a:srgbClr val="002060"/>
                </a:solidFill>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p:txBody>
      </p:sp>
      <p:sp>
        <p:nvSpPr>
          <p:cNvPr id="32" name="TextBox 31"/>
          <p:cNvSpPr txBox="1"/>
          <p:nvPr/>
        </p:nvSpPr>
        <p:spPr>
          <a:xfrm>
            <a:off x="357159" y="4496025"/>
            <a:ext cx="2000264" cy="1477328"/>
          </a:xfrm>
          <a:prstGeom prst="rect">
            <a:avLst/>
          </a:prstGeom>
          <a:noFill/>
        </p:spPr>
        <p:txBody>
          <a:bodyPr wrap="square" rtlCol="0">
            <a:spAutoFit/>
          </a:bodyPr>
          <a:lstStyle/>
          <a:p>
            <a:pPr marL="285750" indent="-285750">
              <a:buFont typeface="Wingdings" panose="05000000000000000000" pitchFamily="2" charset="2"/>
              <a:buChar char="Ø"/>
            </a:pPr>
            <a:r>
              <a:rPr lang="kk-KZ" b="1" dirty="0" smtClean="0">
                <a:solidFill>
                  <a:srgbClr val="002060"/>
                </a:solidFill>
                <a:latin typeface="Times New Roman" panose="02020603050405020304" pitchFamily="18" charset="0"/>
                <a:cs typeface="Times New Roman" panose="02020603050405020304" pitchFamily="18" charset="0"/>
              </a:rPr>
              <a:t>Ынтымықтас-тық орта құруға үйренеді.</a:t>
            </a:r>
          </a:p>
          <a:p>
            <a:pPr marL="285750" indent="-285750">
              <a:buFont typeface="Wingdings" panose="05000000000000000000" pitchFamily="2" charset="2"/>
              <a:buChar char="Ø"/>
            </a:pPr>
            <a:r>
              <a:rPr lang="kk-KZ" b="1" dirty="0" smtClean="0">
                <a:solidFill>
                  <a:srgbClr val="002060"/>
                </a:solidFill>
                <a:latin typeface="Times New Roman" panose="02020603050405020304" pitchFamily="18" charset="0"/>
                <a:cs typeface="Times New Roman" panose="02020603050405020304" pitchFamily="18" charset="0"/>
              </a:rPr>
              <a:t> </a:t>
            </a:r>
            <a:endParaRPr lang="ru-RU"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834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6" name="Прямоугольник 5"/>
          <p:cNvSpPr/>
          <p:nvPr/>
        </p:nvSpPr>
        <p:spPr>
          <a:xfrm>
            <a:off x="1179980" y="271195"/>
            <a:ext cx="7039535" cy="400110"/>
          </a:xfrm>
          <a:prstGeom prst="rect">
            <a:avLst/>
          </a:prstGeom>
        </p:spPr>
        <p:txBody>
          <a:bodyPr wrap="square">
            <a:spAutoFit/>
          </a:bodyPr>
          <a:lstStyle/>
          <a:p>
            <a:pPr algn="ct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САРАЛАУ ӘДІСТЕРІ</a:t>
            </a:r>
          </a:p>
        </p:txBody>
      </p:sp>
      <p:sp>
        <p:nvSpPr>
          <p:cNvPr id="7" name="TextBox 6"/>
          <p:cNvSpPr txBox="1"/>
          <p:nvPr/>
        </p:nvSpPr>
        <p:spPr>
          <a:xfrm>
            <a:off x="627018" y="522516"/>
            <a:ext cx="7400877" cy="1292662"/>
          </a:xfrm>
          <a:prstGeom prst="rect">
            <a:avLst/>
          </a:prstGeom>
          <a:noFill/>
        </p:spPr>
        <p:txBody>
          <a:bodyPr wrap="square" rtlCol="0">
            <a:spAutoFit/>
          </a:bodyPr>
          <a:lstStyle/>
          <a:p>
            <a:r>
              <a:rPr lang="ru-RU" sz="2000" dirty="0">
                <a:solidFill>
                  <a:schemeClr val="accent5">
                    <a:lumMod val="50000"/>
                  </a:schemeClr>
                </a:solidFill>
                <a:latin typeface="Times New Roman" pitchFamily="18" charset="0"/>
                <a:cs typeface="Times New Roman" pitchFamily="18" charset="0"/>
              </a:rPr>
              <a:t>«</a:t>
            </a:r>
            <a:r>
              <a:rPr lang="ru-RU" sz="2000" dirty="0" err="1">
                <a:solidFill>
                  <a:schemeClr val="accent5">
                    <a:lumMod val="50000"/>
                  </a:schemeClr>
                </a:solidFill>
                <a:latin typeface="Times New Roman" pitchFamily="18" charset="0"/>
                <a:cs typeface="Times New Roman" pitchFamily="18" charset="0"/>
              </a:rPr>
              <a:t>Оқыту</a:t>
            </a:r>
            <a:r>
              <a:rPr lang="ru-RU" sz="2000" dirty="0">
                <a:solidFill>
                  <a:schemeClr val="accent5">
                    <a:lumMod val="50000"/>
                  </a:schemeClr>
                </a:solidFill>
                <a:latin typeface="Times New Roman" pitchFamily="18" charset="0"/>
                <a:cs typeface="Times New Roman" pitchFamily="18" charset="0"/>
              </a:rPr>
              <a:t> мен </a:t>
            </a:r>
            <a:r>
              <a:rPr lang="ru-RU" sz="2000" dirty="0" err="1">
                <a:solidFill>
                  <a:schemeClr val="accent5">
                    <a:lumMod val="50000"/>
                  </a:schemeClr>
                </a:solidFill>
                <a:latin typeface="Times New Roman" pitchFamily="18" charset="0"/>
                <a:cs typeface="Times New Roman" pitchFamily="18" charset="0"/>
              </a:rPr>
              <a:t>оқудың</a:t>
            </a:r>
            <a:r>
              <a:rPr lang="ru-RU" sz="2000" dirty="0">
                <a:solidFill>
                  <a:schemeClr val="accent5">
                    <a:lumMod val="50000"/>
                  </a:schemeClr>
                </a:solidFill>
                <a:latin typeface="Times New Roman" pitchFamily="18" charset="0"/>
                <a:cs typeface="Times New Roman" pitchFamily="18" charset="0"/>
              </a:rPr>
              <a:t> </a:t>
            </a:r>
            <a:r>
              <a:rPr lang="ru-RU" sz="2000" dirty="0" err="1">
                <a:solidFill>
                  <a:schemeClr val="accent5">
                    <a:lumMod val="50000"/>
                  </a:schemeClr>
                </a:solidFill>
                <a:latin typeface="Times New Roman" pitchFamily="18" charset="0"/>
                <a:cs typeface="Times New Roman" pitchFamily="18" charset="0"/>
              </a:rPr>
              <a:t>заманауи</a:t>
            </a:r>
            <a:r>
              <a:rPr lang="ru-RU" sz="2000" dirty="0">
                <a:solidFill>
                  <a:schemeClr val="accent5">
                    <a:lumMod val="50000"/>
                  </a:schemeClr>
                </a:solidFill>
                <a:latin typeface="Times New Roman" pitchFamily="18" charset="0"/>
                <a:cs typeface="Times New Roman" pitchFamily="18" charset="0"/>
              </a:rPr>
              <a:t> </a:t>
            </a:r>
            <a:r>
              <a:rPr lang="ru-RU" sz="2000" dirty="0" err="1">
                <a:solidFill>
                  <a:schemeClr val="accent5">
                    <a:lumMod val="50000"/>
                  </a:schemeClr>
                </a:solidFill>
                <a:latin typeface="Times New Roman" pitchFamily="18" charset="0"/>
                <a:cs typeface="Times New Roman" pitchFamily="18" charset="0"/>
              </a:rPr>
              <a:t>әдістері</a:t>
            </a:r>
            <a:r>
              <a:rPr lang="ru-RU" sz="2000" dirty="0">
                <a:solidFill>
                  <a:schemeClr val="accent5">
                    <a:lumMod val="50000"/>
                  </a:schemeClr>
                </a:solidFill>
                <a:latin typeface="Times New Roman" pitchFamily="18" charset="0"/>
                <a:cs typeface="Times New Roman" pitchFamily="18" charset="0"/>
              </a:rPr>
              <a:t> </a:t>
            </a:r>
            <a:r>
              <a:rPr lang="ru-RU" sz="2000" dirty="0" err="1">
                <a:solidFill>
                  <a:schemeClr val="accent5">
                    <a:lumMod val="50000"/>
                  </a:schemeClr>
                </a:solidFill>
                <a:latin typeface="Times New Roman" pitchFamily="18" charset="0"/>
                <a:cs typeface="Times New Roman" pitchFamily="18" charset="0"/>
              </a:rPr>
              <a:t>оқушылардың</a:t>
            </a:r>
            <a:r>
              <a:rPr lang="ru-RU" sz="2000" dirty="0">
                <a:solidFill>
                  <a:schemeClr val="accent5">
                    <a:lumMod val="50000"/>
                  </a:schemeClr>
                </a:solidFill>
                <a:latin typeface="Times New Roman" pitchFamily="18" charset="0"/>
                <a:cs typeface="Times New Roman" pitchFamily="18" charset="0"/>
              </a:rPr>
              <a:t> </a:t>
            </a:r>
            <a:r>
              <a:rPr lang="ru-RU" sz="2000" dirty="0" err="1">
                <a:solidFill>
                  <a:schemeClr val="accent5">
                    <a:lumMod val="50000"/>
                  </a:schemeClr>
                </a:solidFill>
                <a:latin typeface="Times New Roman" pitchFamily="18" charset="0"/>
                <a:cs typeface="Times New Roman" pitchFamily="18" charset="0"/>
              </a:rPr>
              <a:t>жеке</a:t>
            </a:r>
            <a:r>
              <a:rPr lang="ru-RU" sz="2000" dirty="0">
                <a:solidFill>
                  <a:schemeClr val="accent5">
                    <a:lumMod val="50000"/>
                  </a:schemeClr>
                </a:solidFill>
                <a:latin typeface="Times New Roman" pitchFamily="18" charset="0"/>
                <a:cs typeface="Times New Roman" pitchFamily="18" charset="0"/>
              </a:rPr>
              <a:t> </a:t>
            </a:r>
            <a:r>
              <a:rPr lang="ru-RU" sz="2000" dirty="0" err="1">
                <a:solidFill>
                  <a:schemeClr val="accent5">
                    <a:lumMod val="50000"/>
                  </a:schemeClr>
                </a:solidFill>
                <a:latin typeface="Times New Roman" pitchFamily="18" charset="0"/>
                <a:cs typeface="Times New Roman" pitchFamily="18" charset="0"/>
              </a:rPr>
              <a:t>ерекшеліктері</a:t>
            </a:r>
            <a:r>
              <a:rPr lang="ru-RU" sz="2000" dirty="0">
                <a:solidFill>
                  <a:schemeClr val="accent5">
                    <a:lumMod val="50000"/>
                  </a:schemeClr>
                </a:solidFill>
                <a:latin typeface="Times New Roman" pitchFamily="18" charset="0"/>
                <a:cs typeface="Times New Roman" pitchFamily="18" charset="0"/>
              </a:rPr>
              <a:t> мен </a:t>
            </a:r>
            <a:r>
              <a:rPr lang="ru-RU" sz="2000" dirty="0" err="1">
                <a:solidFill>
                  <a:schemeClr val="accent5">
                    <a:lumMod val="50000"/>
                  </a:schemeClr>
                </a:solidFill>
                <a:latin typeface="Times New Roman" pitchFamily="18" charset="0"/>
                <a:cs typeface="Times New Roman" pitchFamily="18" charset="0"/>
              </a:rPr>
              <a:t>қажеттіліктерін</a:t>
            </a:r>
            <a:r>
              <a:rPr lang="ru-RU" sz="2000" dirty="0">
                <a:solidFill>
                  <a:schemeClr val="accent5">
                    <a:lumMod val="50000"/>
                  </a:schemeClr>
                </a:solidFill>
                <a:latin typeface="Times New Roman" pitchFamily="18" charset="0"/>
                <a:cs typeface="Times New Roman" pitchFamily="18" charset="0"/>
              </a:rPr>
              <a:t> </a:t>
            </a:r>
            <a:r>
              <a:rPr lang="ru-RU" sz="2000" dirty="0" err="1">
                <a:solidFill>
                  <a:schemeClr val="accent5">
                    <a:lumMod val="50000"/>
                  </a:schemeClr>
                </a:solidFill>
                <a:latin typeface="Times New Roman" pitchFamily="18" charset="0"/>
                <a:cs typeface="Times New Roman" pitchFamily="18" charset="0"/>
              </a:rPr>
              <a:t>ескеру</a:t>
            </a:r>
            <a:r>
              <a:rPr lang="ru-RU" sz="2000" dirty="0">
                <a:solidFill>
                  <a:schemeClr val="accent5">
                    <a:lumMod val="50000"/>
                  </a:schemeClr>
                </a:solidFill>
                <a:latin typeface="Times New Roman" pitchFamily="18" charset="0"/>
                <a:cs typeface="Times New Roman" pitchFamily="18" charset="0"/>
              </a:rPr>
              <a:t> </a:t>
            </a:r>
            <a:r>
              <a:rPr lang="ru-RU" sz="2000" dirty="0" err="1">
                <a:solidFill>
                  <a:schemeClr val="accent5">
                    <a:lumMod val="50000"/>
                  </a:schemeClr>
                </a:solidFill>
                <a:latin typeface="Times New Roman" pitchFamily="18" charset="0"/>
                <a:cs typeface="Times New Roman" pitchFamily="18" charset="0"/>
              </a:rPr>
              <a:t>арқылы</a:t>
            </a:r>
            <a:r>
              <a:rPr lang="ru-RU" sz="2000" dirty="0">
                <a:solidFill>
                  <a:schemeClr val="accent5">
                    <a:lumMod val="50000"/>
                  </a:schemeClr>
                </a:solidFill>
                <a:latin typeface="Times New Roman" pitchFamily="18" charset="0"/>
                <a:cs typeface="Times New Roman" pitchFamily="18" charset="0"/>
              </a:rPr>
              <a:t> оқу </a:t>
            </a:r>
            <a:r>
              <a:rPr lang="ru-RU" sz="2000" dirty="0" err="1">
                <a:solidFill>
                  <a:schemeClr val="accent5">
                    <a:lumMod val="50000"/>
                  </a:schemeClr>
                </a:solidFill>
                <a:latin typeface="Times New Roman" pitchFamily="18" charset="0"/>
                <a:cs typeface="Times New Roman" pitchFamily="18" charset="0"/>
              </a:rPr>
              <a:t>үдерісін</a:t>
            </a:r>
            <a:r>
              <a:rPr lang="ru-RU" sz="2000" dirty="0">
                <a:solidFill>
                  <a:schemeClr val="accent5">
                    <a:lumMod val="50000"/>
                  </a:schemeClr>
                </a:solidFill>
                <a:latin typeface="Times New Roman" pitchFamily="18" charset="0"/>
                <a:cs typeface="Times New Roman" pitchFamily="18" charset="0"/>
              </a:rPr>
              <a:t> </a:t>
            </a:r>
            <a:r>
              <a:rPr lang="ru-RU" sz="2000" dirty="0" err="1">
                <a:solidFill>
                  <a:schemeClr val="accent5">
                    <a:lumMod val="50000"/>
                  </a:schemeClr>
                </a:solidFill>
                <a:latin typeface="Times New Roman" pitchFamily="18" charset="0"/>
                <a:cs typeface="Times New Roman" pitchFamily="18" charset="0"/>
              </a:rPr>
              <a:t>ұйымдастыруға</a:t>
            </a:r>
            <a:r>
              <a:rPr lang="ru-RU" sz="2000" dirty="0">
                <a:solidFill>
                  <a:schemeClr val="accent5">
                    <a:lumMod val="50000"/>
                  </a:schemeClr>
                </a:solidFill>
                <a:latin typeface="Times New Roman" pitchFamily="18" charset="0"/>
                <a:cs typeface="Times New Roman" pitchFamily="18" charset="0"/>
              </a:rPr>
              <a:t> аса </a:t>
            </a:r>
            <a:r>
              <a:rPr lang="ru-RU" sz="2000" dirty="0" err="1">
                <a:solidFill>
                  <a:schemeClr val="accent5">
                    <a:lumMod val="50000"/>
                  </a:schemeClr>
                </a:solidFill>
                <a:latin typeface="Times New Roman" pitchFamily="18" charset="0"/>
                <a:cs typeface="Times New Roman" pitchFamily="18" charset="0"/>
              </a:rPr>
              <a:t>мән</a:t>
            </a:r>
            <a:r>
              <a:rPr lang="ru-RU" sz="2000" dirty="0">
                <a:solidFill>
                  <a:schemeClr val="accent5">
                    <a:lumMod val="50000"/>
                  </a:schemeClr>
                </a:solidFill>
                <a:latin typeface="Times New Roman" pitchFamily="18" charset="0"/>
                <a:cs typeface="Times New Roman" pitchFamily="18" charset="0"/>
              </a:rPr>
              <a:t> </a:t>
            </a:r>
            <a:r>
              <a:rPr lang="ru-RU" sz="2000" dirty="0" err="1">
                <a:solidFill>
                  <a:schemeClr val="accent5">
                    <a:lumMod val="50000"/>
                  </a:schemeClr>
                </a:solidFill>
                <a:latin typeface="Times New Roman" pitchFamily="18" charset="0"/>
                <a:cs typeface="Times New Roman" pitchFamily="18" charset="0"/>
              </a:rPr>
              <a:t>береді</a:t>
            </a:r>
            <a:r>
              <a:rPr lang="ru-RU" sz="2000" dirty="0">
                <a:solidFill>
                  <a:schemeClr val="accent5">
                    <a:lumMod val="50000"/>
                  </a:schemeClr>
                </a:solidFill>
                <a:latin typeface="Times New Roman" pitchFamily="18" charset="0"/>
                <a:cs typeface="Times New Roman" pitchFamily="18" charset="0"/>
              </a:rPr>
              <a:t>» </a:t>
            </a:r>
          </a:p>
          <a:p>
            <a:endParaRPr lang="ru-RU" dirty="0"/>
          </a:p>
        </p:txBody>
      </p:sp>
      <p:grpSp>
        <p:nvGrpSpPr>
          <p:cNvPr id="2" name="Group 14"/>
          <p:cNvGrpSpPr>
            <a:grpSpLocks/>
          </p:cNvGrpSpPr>
          <p:nvPr/>
        </p:nvGrpSpPr>
        <p:grpSpPr bwMode="auto">
          <a:xfrm>
            <a:off x="796738" y="4178443"/>
            <a:ext cx="3363446" cy="822325"/>
            <a:chOff x="800" y="1773"/>
            <a:chExt cx="1548" cy="675"/>
          </a:xfrm>
          <a:solidFill>
            <a:srgbClr val="FF7C80"/>
          </a:solidFill>
        </p:grpSpPr>
        <p:sp>
          <p:nvSpPr>
            <p:cNvPr id="9" name="AutoShape 15"/>
            <p:cNvSpPr>
              <a:spLocks noChangeArrowheads="1"/>
            </p:cNvSpPr>
            <p:nvPr/>
          </p:nvSpPr>
          <p:spPr bwMode="gray">
            <a:xfrm>
              <a:off x="800" y="1773"/>
              <a:ext cx="1548" cy="675"/>
            </a:xfrm>
            <a:prstGeom prst="can">
              <a:avLst>
                <a:gd name="adj" fmla="val 4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 name="Oval 16"/>
            <p:cNvSpPr>
              <a:spLocks noChangeArrowheads="1"/>
            </p:cNvSpPr>
            <p:nvPr/>
          </p:nvSpPr>
          <p:spPr bwMode="gray">
            <a:xfrm>
              <a:off x="806" y="1773"/>
              <a:ext cx="1542" cy="270"/>
            </a:xfrm>
            <a:prstGeom prst="ellipse">
              <a:avLst/>
            </a:prstGeom>
            <a:grp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3" name="Group 14"/>
          <p:cNvGrpSpPr>
            <a:grpSpLocks/>
          </p:cNvGrpSpPr>
          <p:nvPr/>
        </p:nvGrpSpPr>
        <p:grpSpPr bwMode="auto">
          <a:xfrm>
            <a:off x="1361514" y="3531003"/>
            <a:ext cx="2249021" cy="728368"/>
            <a:chOff x="800" y="1773"/>
            <a:chExt cx="1548" cy="675"/>
          </a:xfrm>
        </p:grpSpPr>
        <p:sp>
          <p:nvSpPr>
            <p:cNvPr id="27" name="AutoShape 15"/>
            <p:cNvSpPr>
              <a:spLocks noChangeArrowheads="1"/>
            </p:cNvSpPr>
            <p:nvPr/>
          </p:nvSpPr>
          <p:spPr bwMode="gray">
            <a:xfrm>
              <a:off x="800" y="1773"/>
              <a:ext cx="1548" cy="675"/>
            </a:xfrm>
            <a:prstGeom prst="can">
              <a:avLst>
                <a:gd name="adj" fmla="val 40000"/>
              </a:avLst>
            </a:prstGeom>
            <a:gradFill rotWithShape="1">
              <a:gsLst>
                <a:gs pos="0">
                  <a:schemeClr val="hlink">
                    <a:gamma/>
                    <a:shade val="65882"/>
                    <a:invGamma/>
                  </a:schemeClr>
                </a:gs>
                <a:gs pos="50000">
                  <a:schemeClr val="hlink"/>
                </a:gs>
                <a:gs pos="100000">
                  <a:schemeClr val="hlink">
                    <a:gamma/>
                    <a:shade val="65882"/>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 name="Oval 16"/>
            <p:cNvSpPr>
              <a:spLocks noChangeArrowheads="1"/>
            </p:cNvSpPr>
            <p:nvPr/>
          </p:nvSpPr>
          <p:spPr bwMode="gray">
            <a:xfrm>
              <a:off x="806" y="1773"/>
              <a:ext cx="1542" cy="270"/>
            </a:xfrm>
            <a:prstGeom prst="ellipse">
              <a:avLst/>
            </a:prstGeom>
            <a:gradFill rotWithShape="1">
              <a:gsLst>
                <a:gs pos="0">
                  <a:schemeClr val="hlink">
                    <a:gamma/>
                    <a:shade val="76471"/>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4" name="Group 14"/>
          <p:cNvGrpSpPr>
            <a:grpSpLocks/>
          </p:cNvGrpSpPr>
          <p:nvPr/>
        </p:nvGrpSpPr>
        <p:grpSpPr bwMode="auto">
          <a:xfrm>
            <a:off x="1512793" y="2917275"/>
            <a:ext cx="1936376" cy="822325"/>
            <a:chOff x="800" y="1773"/>
            <a:chExt cx="1548" cy="675"/>
          </a:xfrm>
          <a:solidFill>
            <a:srgbClr val="00B050"/>
          </a:solidFill>
        </p:grpSpPr>
        <p:sp>
          <p:nvSpPr>
            <p:cNvPr id="30" name="AutoShape 15"/>
            <p:cNvSpPr>
              <a:spLocks noChangeArrowheads="1"/>
            </p:cNvSpPr>
            <p:nvPr/>
          </p:nvSpPr>
          <p:spPr bwMode="gray">
            <a:xfrm>
              <a:off x="800" y="1773"/>
              <a:ext cx="1548" cy="675"/>
            </a:xfrm>
            <a:prstGeom prst="can">
              <a:avLst>
                <a:gd name="adj" fmla="val 4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1" name="Oval 16"/>
            <p:cNvSpPr>
              <a:spLocks noChangeArrowheads="1"/>
            </p:cNvSpPr>
            <p:nvPr/>
          </p:nvSpPr>
          <p:spPr bwMode="gray">
            <a:xfrm>
              <a:off x="806" y="1773"/>
              <a:ext cx="1542" cy="270"/>
            </a:xfrm>
            <a:prstGeom prst="ellipse">
              <a:avLst/>
            </a:prstGeom>
            <a:grp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5" name="Group 14"/>
          <p:cNvGrpSpPr>
            <a:grpSpLocks/>
          </p:cNvGrpSpPr>
          <p:nvPr/>
        </p:nvGrpSpPr>
        <p:grpSpPr bwMode="auto">
          <a:xfrm>
            <a:off x="1704415" y="2259415"/>
            <a:ext cx="1553135" cy="822325"/>
            <a:chOff x="800" y="1773"/>
            <a:chExt cx="1548" cy="675"/>
          </a:xfrm>
          <a:solidFill>
            <a:schemeClr val="accent6">
              <a:lumMod val="60000"/>
              <a:lumOff val="40000"/>
            </a:schemeClr>
          </a:solidFill>
        </p:grpSpPr>
        <p:sp>
          <p:nvSpPr>
            <p:cNvPr id="33" name="AutoShape 15"/>
            <p:cNvSpPr>
              <a:spLocks noChangeArrowheads="1"/>
            </p:cNvSpPr>
            <p:nvPr/>
          </p:nvSpPr>
          <p:spPr bwMode="gray">
            <a:xfrm>
              <a:off x="800" y="1773"/>
              <a:ext cx="1548" cy="675"/>
            </a:xfrm>
            <a:prstGeom prst="can">
              <a:avLst>
                <a:gd name="adj" fmla="val 4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kk-KZ" sz="2000" b="1" dirty="0" smtClean="0">
                  <a:solidFill>
                    <a:srgbClr val="002060"/>
                  </a:solidFill>
                  <a:latin typeface="Times New Roman" panose="02020603050405020304" pitchFamily="18" charset="0"/>
                  <a:cs typeface="Times New Roman" panose="02020603050405020304" pitchFamily="18" charset="0"/>
                </a:rPr>
                <a:t>Топтастыру</a:t>
              </a:r>
              <a:endParaRPr lang="ru-RU" sz="2000" b="1" dirty="0">
                <a:solidFill>
                  <a:srgbClr val="002060"/>
                </a:solidFill>
                <a:latin typeface="Times New Roman" panose="02020603050405020304" pitchFamily="18" charset="0"/>
                <a:cs typeface="Times New Roman" panose="02020603050405020304" pitchFamily="18" charset="0"/>
              </a:endParaRPr>
            </a:p>
          </p:txBody>
        </p:sp>
        <p:sp>
          <p:nvSpPr>
            <p:cNvPr id="34" name="Oval 16"/>
            <p:cNvSpPr>
              <a:spLocks noChangeArrowheads="1"/>
            </p:cNvSpPr>
            <p:nvPr/>
          </p:nvSpPr>
          <p:spPr bwMode="gray">
            <a:xfrm>
              <a:off x="806" y="1773"/>
              <a:ext cx="1542" cy="270"/>
            </a:xfrm>
            <a:prstGeom prst="ellipse">
              <a:avLst/>
            </a:prstGeom>
            <a:grp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35" name="TextBox 34"/>
          <p:cNvSpPr txBox="1"/>
          <p:nvPr/>
        </p:nvSpPr>
        <p:spPr>
          <a:xfrm>
            <a:off x="1500166" y="3143249"/>
            <a:ext cx="1928826" cy="461665"/>
          </a:xfrm>
          <a:prstGeom prst="rect">
            <a:avLst/>
          </a:prstGeom>
          <a:noFill/>
        </p:spPr>
        <p:txBody>
          <a:bodyPr wrap="square" rtlCol="0">
            <a:spAutoFit/>
          </a:bodyPr>
          <a:lstStyle/>
          <a:p>
            <a:r>
              <a:rPr lang="kk-KZ" sz="2400" b="1" dirty="0" smtClean="0">
                <a:solidFill>
                  <a:srgbClr val="FF0000"/>
                </a:solidFill>
                <a:latin typeface="Times New Roman" panose="02020603050405020304" pitchFamily="18" charset="0"/>
                <a:cs typeface="Times New Roman" panose="02020603050405020304" pitchFamily="18" charset="0"/>
              </a:rPr>
              <a:t>   </a:t>
            </a:r>
            <a:r>
              <a:rPr lang="kk-KZ" sz="2400" b="1" dirty="0" smtClean="0">
                <a:solidFill>
                  <a:schemeClr val="tx1">
                    <a:lumMod val="95000"/>
                    <a:lumOff val="5000"/>
                  </a:schemeClr>
                </a:solidFill>
                <a:latin typeface="Times New Roman" panose="02020603050405020304" pitchFamily="18" charset="0"/>
                <a:cs typeface="Times New Roman" panose="02020603050405020304" pitchFamily="18" charset="0"/>
              </a:rPr>
              <a:t>Ресурстар</a:t>
            </a:r>
            <a:endParaRPr lang="ru-RU" sz="2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1571605" y="3775149"/>
            <a:ext cx="1857388" cy="461665"/>
          </a:xfrm>
          <a:prstGeom prst="rect">
            <a:avLst/>
          </a:prstGeom>
          <a:noFill/>
        </p:spPr>
        <p:txBody>
          <a:bodyPr wrap="square" rtlCol="0">
            <a:spAutoFit/>
          </a:bodyPr>
          <a:lstStyle/>
          <a:p>
            <a:r>
              <a:rPr lang="kk-KZ" sz="2400" b="1" dirty="0" smtClean="0">
                <a:solidFill>
                  <a:schemeClr val="accent6">
                    <a:lumMod val="20000"/>
                    <a:lumOff val="80000"/>
                  </a:schemeClr>
                </a:solidFill>
                <a:latin typeface="Times New Roman" panose="02020603050405020304" pitchFamily="18" charset="0"/>
                <a:cs typeface="Times New Roman" panose="02020603050405020304" pitchFamily="18" charset="0"/>
              </a:rPr>
              <a:t>   Нәтиже</a:t>
            </a:r>
            <a:endParaRPr lang="ru-RU" sz="2400" b="1" dirty="0">
              <a:solidFill>
                <a:schemeClr val="accent6">
                  <a:lumMod val="20000"/>
                  <a:lumOff val="80000"/>
                </a:schemeClr>
              </a:solidFill>
              <a:latin typeface="Times New Roman" panose="02020603050405020304" pitchFamily="18" charset="0"/>
              <a:cs typeface="Times New Roman" panose="02020603050405020304" pitchFamily="18" charset="0"/>
            </a:endParaRPr>
          </a:p>
        </p:txBody>
      </p:sp>
      <p:sp>
        <p:nvSpPr>
          <p:cNvPr id="37" name="TextBox 36"/>
          <p:cNvSpPr txBox="1"/>
          <p:nvPr/>
        </p:nvSpPr>
        <p:spPr>
          <a:xfrm flipH="1">
            <a:off x="428596" y="4387445"/>
            <a:ext cx="3550049" cy="461665"/>
          </a:xfrm>
          <a:prstGeom prst="rect">
            <a:avLst/>
          </a:prstGeom>
          <a:noFill/>
        </p:spPr>
        <p:txBody>
          <a:bodyPr wrap="square" rtlCol="0">
            <a:spAutoFit/>
          </a:bodyPr>
          <a:lstStyle/>
          <a:p>
            <a:r>
              <a:rPr lang="kk-KZ" sz="2400" b="1" dirty="0" smtClean="0">
                <a:solidFill>
                  <a:srgbClr val="002060"/>
                </a:solidFill>
                <a:latin typeface="Times New Roman" panose="02020603050405020304" pitchFamily="18" charset="0"/>
                <a:cs typeface="Times New Roman" panose="02020603050405020304" pitchFamily="18" charset="0"/>
              </a:rPr>
              <a:t>       Диалог </a:t>
            </a:r>
            <a:r>
              <a:rPr lang="kk-KZ" sz="2400" b="1" dirty="0">
                <a:solidFill>
                  <a:srgbClr val="002060"/>
                </a:solidFill>
                <a:latin typeface="Times New Roman" panose="02020603050405020304" pitchFamily="18" charset="0"/>
                <a:cs typeface="Times New Roman" panose="02020603050405020304" pitchFamily="18" charset="0"/>
              </a:rPr>
              <a:t>және қолдау</a:t>
            </a:r>
            <a:endParaRPr lang="en-US" sz="2400" b="1" dirty="0">
              <a:solidFill>
                <a:srgbClr val="002060"/>
              </a:solidFill>
              <a:latin typeface="Times New Roman" panose="02020603050405020304" pitchFamily="18" charset="0"/>
              <a:cs typeface="Times New Roman" panose="02020603050405020304" pitchFamily="18" charset="0"/>
            </a:endParaRPr>
          </a:p>
        </p:txBody>
      </p:sp>
      <p:sp>
        <p:nvSpPr>
          <p:cNvPr id="45" name="Овал 44"/>
          <p:cNvSpPr/>
          <p:nvPr/>
        </p:nvSpPr>
        <p:spPr>
          <a:xfrm>
            <a:off x="6929454" y="3714752"/>
            <a:ext cx="1928826" cy="2857520"/>
          </a:xfrm>
          <a:prstGeom prst="ellipse">
            <a:avLst/>
          </a:prstGeom>
          <a:solidFill>
            <a:srgbClr val="FFFF00"/>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46" name="TextBox 45"/>
          <p:cNvSpPr txBox="1"/>
          <p:nvPr/>
        </p:nvSpPr>
        <p:spPr>
          <a:xfrm flipH="1">
            <a:off x="7286642" y="3429000"/>
            <a:ext cx="1484203" cy="2246769"/>
          </a:xfrm>
          <a:prstGeom prst="rect">
            <a:avLst/>
          </a:prstGeom>
          <a:noFill/>
        </p:spPr>
        <p:txBody>
          <a:bodyPr wrap="square" rtlCol="0">
            <a:spAutoFit/>
          </a:bodyPr>
          <a:lstStyle/>
          <a:p>
            <a:endParaRPr lang="kk-KZ" sz="2000" b="1" dirty="0" smtClean="0">
              <a:solidFill>
                <a:srgbClr val="002060"/>
              </a:solidFill>
              <a:latin typeface="Times New Roman" panose="02020603050405020304" pitchFamily="18" charset="0"/>
              <a:cs typeface="Times New Roman" panose="02020603050405020304" pitchFamily="18" charset="0"/>
            </a:endParaRPr>
          </a:p>
          <a:p>
            <a:endParaRPr lang="kk-KZ" sz="2000" b="1" dirty="0" smtClean="0">
              <a:solidFill>
                <a:srgbClr val="002060"/>
              </a:solidFill>
              <a:latin typeface="Times New Roman" panose="02020603050405020304" pitchFamily="18" charset="0"/>
              <a:cs typeface="Times New Roman" panose="02020603050405020304" pitchFamily="18" charset="0"/>
            </a:endParaRPr>
          </a:p>
          <a:p>
            <a:endParaRPr lang="kk-KZ" sz="2000" b="1" dirty="0" smtClean="0">
              <a:solidFill>
                <a:srgbClr val="002060"/>
              </a:solidFill>
              <a:latin typeface="Times New Roman" panose="02020603050405020304" pitchFamily="18" charset="0"/>
              <a:cs typeface="Times New Roman" panose="02020603050405020304" pitchFamily="18" charset="0"/>
            </a:endParaRPr>
          </a:p>
          <a:p>
            <a:endParaRPr lang="kk-KZ" sz="2000" b="1" dirty="0" smtClean="0">
              <a:solidFill>
                <a:srgbClr val="002060"/>
              </a:solidFill>
              <a:latin typeface="Times New Roman" panose="02020603050405020304" pitchFamily="18" charset="0"/>
              <a:cs typeface="Times New Roman" panose="02020603050405020304" pitchFamily="18" charset="0"/>
            </a:endParaRPr>
          </a:p>
          <a:p>
            <a:r>
              <a:rPr lang="kk-KZ" sz="2000" b="1" dirty="0" smtClean="0">
                <a:solidFill>
                  <a:srgbClr val="002060"/>
                </a:solidFill>
                <a:latin typeface="Times New Roman" panose="02020603050405020304" pitchFamily="18" charset="0"/>
                <a:cs typeface="Times New Roman" panose="02020603050405020304" pitchFamily="18" charset="0"/>
              </a:rPr>
              <a:t>Тапсырма </a:t>
            </a:r>
          </a:p>
          <a:p>
            <a:r>
              <a:rPr lang="kk-KZ" sz="2000" b="1" dirty="0" smtClean="0">
                <a:solidFill>
                  <a:srgbClr val="002060"/>
                </a:solidFill>
                <a:latin typeface="Times New Roman" panose="02020603050405020304" pitchFamily="18" charset="0"/>
                <a:cs typeface="Times New Roman" panose="02020603050405020304" pitchFamily="18" charset="0"/>
              </a:rPr>
              <a:t>арқылы </a:t>
            </a:r>
          </a:p>
          <a:p>
            <a:r>
              <a:rPr lang="kk-KZ" sz="2000" b="1" dirty="0" smtClean="0">
                <a:solidFill>
                  <a:srgbClr val="002060"/>
                </a:solidFill>
                <a:latin typeface="Times New Roman" panose="02020603050405020304" pitchFamily="18" charset="0"/>
                <a:cs typeface="Times New Roman" panose="02020603050405020304" pitchFamily="18" charset="0"/>
              </a:rPr>
              <a:t>саралау</a:t>
            </a:r>
            <a:endParaRPr lang="ru-RU" sz="2000" b="1" dirty="0">
              <a:solidFill>
                <a:srgbClr val="002060"/>
              </a:solidFill>
              <a:latin typeface="Times New Roman" panose="02020603050405020304" pitchFamily="18" charset="0"/>
              <a:cs typeface="Times New Roman" panose="02020603050405020304" pitchFamily="18" charset="0"/>
            </a:endParaRPr>
          </a:p>
        </p:txBody>
      </p:sp>
      <p:sp>
        <p:nvSpPr>
          <p:cNvPr id="54" name="Прямоугольная выноска 53"/>
          <p:cNvSpPr/>
          <p:nvPr/>
        </p:nvSpPr>
        <p:spPr>
          <a:xfrm>
            <a:off x="4429124" y="4214818"/>
            <a:ext cx="2065407" cy="2390693"/>
          </a:xfrm>
          <a:prstGeom prst="wedgeRectCallout">
            <a:avLst>
              <a:gd name="adj1" fmla="val 74147"/>
              <a:gd name="adj2" fmla="val -41173"/>
            </a:avLst>
          </a:prstGeom>
          <a:ln w="5715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b="1" dirty="0" smtClean="0">
                <a:solidFill>
                  <a:srgbClr val="FF0000"/>
                </a:solidFill>
                <a:latin typeface="Times New Roman" pitchFamily="18" charset="0"/>
                <a:cs typeface="Times New Roman" pitchFamily="18" charset="0"/>
              </a:rPr>
              <a:t>С</a:t>
            </a:r>
          </a:p>
          <a:p>
            <a:pPr algn="ctr"/>
            <a:r>
              <a:rPr lang="kk-KZ" sz="2000" b="1" dirty="0" smtClean="0">
                <a:solidFill>
                  <a:schemeClr val="tx1">
                    <a:lumMod val="95000"/>
                    <a:lumOff val="5000"/>
                  </a:schemeClr>
                </a:solidFill>
                <a:latin typeface="Times New Roman" pitchFamily="18" charset="0"/>
                <a:cs typeface="Times New Roman" pitchFamily="18" charset="0"/>
              </a:rPr>
              <a:t>Терең </a:t>
            </a:r>
            <a:r>
              <a:rPr lang="kk-KZ" sz="2000" b="1" dirty="0">
                <a:solidFill>
                  <a:schemeClr val="tx1">
                    <a:lumMod val="95000"/>
                    <a:lumOff val="5000"/>
                  </a:schemeClr>
                </a:solidFill>
                <a:latin typeface="Times New Roman" pitchFamily="18" charset="0"/>
                <a:cs typeface="Times New Roman" pitchFamily="18" charset="0"/>
              </a:rPr>
              <a:t>ойлауға жетелейтін ашық сұрақтар құрастырады;</a:t>
            </a:r>
            <a:endParaRPr lang="en-US" sz="20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5" name="Прямоугольная выноска 54"/>
          <p:cNvSpPr/>
          <p:nvPr/>
        </p:nvSpPr>
        <p:spPr>
          <a:xfrm>
            <a:off x="4015622" y="1771877"/>
            <a:ext cx="2270890" cy="2228627"/>
          </a:xfrm>
          <a:prstGeom prst="wedgeRectCallout">
            <a:avLst>
              <a:gd name="adj1" fmla="val 69321"/>
              <a:gd name="adj2" fmla="val 38068"/>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b="1" dirty="0" smtClean="0">
                <a:solidFill>
                  <a:srgbClr val="FF0000"/>
                </a:solidFill>
                <a:latin typeface="Times New Roman" panose="02020603050405020304" pitchFamily="18" charset="0"/>
                <a:cs typeface="Times New Roman" panose="02020603050405020304" pitchFamily="18" charset="0"/>
              </a:rPr>
              <a:t>А</a:t>
            </a:r>
          </a:p>
          <a:p>
            <a:pPr algn="ctr"/>
            <a:r>
              <a:rPr lang="kk-KZ" b="1" dirty="0" smtClean="0">
                <a:solidFill>
                  <a:schemeClr val="tx1">
                    <a:lumMod val="95000"/>
                    <a:lumOff val="5000"/>
                  </a:schemeClr>
                </a:solidFill>
                <a:latin typeface="Times New Roman" panose="02020603050405020304" pitchFamily="18" charset="0"/>
                <a:cs typeface="Times New Roman" panose="02020603050405020304" pitchFamily="18" charset="0"/>
              </a:rPr>
              <a:t>Қашан?, Қандай? сұрақтарға негізделген жабық сұрақтар құрастырады;</a:t>
            </a:r>
            <a:endParaRPr lang="en-US" b="1" dirty="0">
              <a:solidFill>
                <a:schemeClr val="tx1">
                  <a:lumMod val="95000"/>
                  <a:lumOff val="5000"/>
                </a:schemeClr>
              </a:solidFill>
              <a:latin typeface="Times New Roman" pitchFamily="18" charset="0"/>
              <a:cs typeface="Times New Roman" pitchFamily="18" charset="0"/>
            </a:endParaRPr>
          </a:p>
        </p:txBody>
      </p:sp>
      <p:sp>
        <p:nvSpPr>
          <p:cNvPr id="56" name="Прямоугольная выноска 55"/>
          <p:cNvSpPr/>
          <p:nvPr/>
        </p:nvSpPr>
        <p:spPr>
          <a:xfrm>
            <a:off x="6715140" y="1252238"/>
            <a:ext cx="2369763" cy="2033886"/>
          </a:xfrm>
          <a:prstGeom prst="wedgeRectCallout">
            <a:avLst>
              <a:gd name="adj1" fmla="val -31498"/>
              <a:gd name="adj2" fmla="val 78259"/>
            </a:avLst>
          </a:prstGeom>
          <a:ln w="57150">
            <a:solidFill>
              <a:srgbClr val="FF7C8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b="1" dirty="0" smtClean="0">
                <a:solidFill>
                  <a:srgbClr val="FF0000"/>
                </a:solidFill>
                <a:latin typeface="Times New Roman" pitchFamily="18" charset="0"/>
                <a:cs typeface="Times New Roman" pitchFamily="18" charset="0"/>
              </a:rPr>
              <a:t>В</a:t>
            </a:r>
          </a:p>
          <a:p>
            <a:pPr algn="ctr"/>
            <a:r>
              <a:rPr lang="kk-KZ" sz="2000" b="1" dirty="0" smtClean="0">
                <a:solidFill>
                  <a:schemeClr val="tx1">
                    <a:lumMod val="95000"/>
                    <a:lumOff val="5000"/>
                  </a:schemeClr>
                </a:solidFill>
                <a:latin typeface="Times New Roman" pitchFamily="18" charset="0"/>
                <a:cs typeface="Times New Roman" pitchFamily="18" charset="0"/>
              </a:rPr>
              <a:t>Талдау/жинақтау </a:t>
            </a:r>
            <a:r>
              <a:rPr lang="kk-KZ" sz="2000" b="1" dirty="0">
                <a:solidFill>
                  <a:schemeClr val="tx1">
                    <a:lumMod val="95000"/>
                    <a:lumOff val="5000"/>
                  </a:schemeClr>
                </a:solidFill>
                <a:latin typeface="Times New Roman" pitchFamily="18" charset="0"/>
                <a:cs typeface="Times New Roman" pitchFamily="18" charset="0"/>
              </a:rPr>
              <a:t>деңгейінде сұрақтар құрастырады;</a:t>
            </a:r>
            <a:endParaRPr lang="en-US" sz="2000" b="1" dirty="0">
              <a:solidFill>
                <a:schemeClr val="tx1">
                  <a:lumMod val="95000"/>
                  <a:lumOff val="5000"/>
                </a:schemeClr>
              </a:solidFill>
            </a:endParaRPr>
          </a:p>
        </p:txBody>
      </p:sp>
    </p:spTree>
    <p:extLst>
      <p:ext uri="{BB962C8B-B14F-4D97-AF65-F5344CB8AC3E}">
        <p14:creationId xmlns:p14="http://schemas.microsoft.com/office/powerpoint/2010/main" val="2063265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928662" y="0"/>
            <a:ext cx="7786742" cy="571480"/>
          </a:xfrm>
        </p:spPr>
        <p:style>
          <a:lnRef idx="1">
            <a:schemeClr val="accent5"/>
          </a:lnRef>
          <a:fillRef idx="2">
            <a:schemeClr val="accent5"/>
          </a:fillRef>
          <a:effectRef idx="1">
            <a:schemeClr val="accent5"/>
          </a:effectRef>
          <a:fontRef idx="minor">
            <a:schemeClr val="dk1"/>
          </a:fontRef>
        </p:style>
        <p:txBody>
          <a:bodyPr>
            <a:normAutofit/>
          </a:bodyPr>
          <a:lstStyle/>
          <a:p>
            <a:pPr algn="ctr" defTabSz="449263" eaLnBrk="1" fontAlgn="auto" hangingPunct="1">
              <a:spcAft>
                <a:spcPts val="0"/>
              </a:spcAft>
              <a:buClr>
                <a:schemeClr val="accent6">
                  <a:lumMod val="75000"/>
                </a:schemeClr>
              </a:buClr>
              <a:buFont typeface="Georgia"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kk-KZ" sz="2800" dirty="0" smtClean="0">
                <a:solidFill>
                  <a:srgbClr val="C00000"/>
                </a:solidFill>
                <a:effectLst>
                  <a:outerShdw blurRad="38100" dist="38100" dir="2700000" algn="tl">
                    <a:srgbClr val="000000"/>
                  </a:outerShdw>
                </a:effectLst>
                <a:latin typeface="Times New Roman" pitchFamily="18" charset="0"/>
                <a:ea typeface="Arial Unicode MS" pitchFamily="34" charset="-128"/>
                <a:cs typeface="Times New Roman" pitchFamily="18" charset="0"/>
              </a:rPr>
              <a:t>Критериалды бағалау</a:t>
            </a:r>
            <a:endParaRPr lang="ru-RU" dirty="0">
              <a:solidFill>
                <a:srgbClr val="C00000"/>
              </a:solidFill>
            </a:endParaRPr>
          </a:p>
        </p:txBody>
      </p:sp>
      <p:sp>
        <p:nvSpPr>
          <p:cNvPr id="9219" name="Freeform 3"/>
          <p:cNvSpPr>
            <a:spLocks noGrp="1" noTextEdit="1"/>
          </p:cNvSpPr>
          <p:nvPr>
            <p:ph type="subTitle" idx="1"/>
          </p:nvPr>
        </p:nvSpPr>
        <p:spPr bwMode="gray">
          <a:xfrm>
            <a:off x="0" y="2133600"/>
            <a:ext cx="8786813" cy="4724400"/>
          </a:xfrm>
          <a:custGeom>
            <a:avLst/>
            <a:gdLst>
              <a:gd name="T0" fmla="*/ 0 w 5424"/>
              <a:gd name="T1" fmla="*/ 2147483647 h 1488"/>
              <a:gd name="T2" fmla="*/ 0 w 5424"/>
              <a:gd name="T3" fmla="*/ 2147483647 h 1488"/>
              <a:gd name="T4" fmla="*/ 2147483647 w 5424"/>
              <a:gd name="T5" fmla="*/ 2147483647 h 1488"/>
              <a:gd name="T6" fmla="*/ 2147483647 w 5424"/>
              <a:gd name="T7" fmla="*/ 2147483647 h 1488"/>
              <a:gd name="T8" fmla="*/ 2147483647 w 5424"/>
              <a:gd name="T9" fmla="*/ 2147483647 h 1488"/>
              <a:gd name="T10" fmla="*/ 2147483647 w 5424"/>
              <a:gd name="T11" fmla="*/ 2147483647 h 1488"/>
              <a:gd name="T12" fmla="*/ 2147483647 w 5424"/>
              <a:gd name="T13" fmla="*/ 2147483647 h 1488"/>
              <a:gd name="T14" fmla="*/ 2147483647 w 5424"/>
              <a:gd name="T15" fmla="*/ 2147483647 h 1488"/>
              <a:gd name="T16" fmla="*/ 2147483647 w 5424"/>
              <a:gd name="T17" fmla="*/ 2147483647 h 1488"/>
              <a:gd name="T18" fmla="*/ 2147483647 w 5424"/>
              <a:gd name="T19" fmla="*/ 0 h 1488"/>
              <a:gd name="T20" fmla="*/ 2147483647 w 5424"/>
              <a:gd name="T21" fmla="*/ 0 h 1488"/>
              <a:gd name="T22" fmla="*/ 2147483647 w 5424"/>
              <a:gd name="T23" fmla="*/ 2147483647 h 1488"/>
              <a:gd name="T24" fmla="*/ 2147483647 w 5424"/>
              <a:gd name="T25" fmla="*/ 2147483647 h 1488"/>
              <a:gd name="T26" fmla="*/ 2147483647 w 5424"/>
              <a:gd name="T27" fmla="*/ 2147483647 h 1488"/>
              <a:gd name="T28" fmla="*/ 2147483647 w 5424"/>
              <a:gd name="T29" fmla="*/ 2147483647 h 1488"/>
              <a:gd name="T30" fmla="*/ 2147483647 w 5424"/>
              <a:gd name="T31" fmla="*/ 2147483647 h 1488"/>
              <a:gd name="T32" fmla="*/ 0 w 5424"/>
              <a:gd name="T33" fmla="*/ 2147483647 h 14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424"/>
              <a:gd name="T52" fmla="*/ 0 h 1488"/>
              <a:gd name="T53" fmla="*/ 5424 w 5424"/>
              <a:gd name="T54" fmla="*/ 1488 h 14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424" h="1488">
                <a:moveTo>
                  <a:pt x="0" y="1440"/>
                </a:moveTo>
                <a:lnTo>
                  <a:pt x="0" y="1488"/>
                </a:lnTo>
                <a:lnTo>
                  <a:pt x="1152" y="1488"/>
                </a:lnTo>
                <a:lnTo>
                  <a:pt x="1392" y="1008"/>
                </a:lnTo>
                <a:lnTo>
                  <a:pt x="2544" y="1008"/>
                </a:lnTo>
                <a:lnTo>
                  <a:pt x="2832" y="528"/>
                </a:lnTo>
                <a:lnTo>
                  <a:pt x="3984" y="528"/>
                </a:lnTo>
                <a:lnTo>
                  <a:pt x="4272" y="48"/>
                </a:lnTo>
                <a:lnTo>
                  <a:pt x="5424" y="48"/>
                </a:lnTo>
                <a:lnTo>
                  <a:pt x="5424" y="0"/>
                </a:lnTo>
                <a:lnTo>
                  <a:pt x="4272" y="0"/>
                </a:lnTo>
                <a:lnTo>
                  <a:pt x="3984" y="480"/>
                </a:lnTo>
                <a:lnTo>
                  <a:pt x="2832" y="480"/>
                </a:lnTo>
                <a:lnTo>
                  <a:pt x="2544" y="960"/>
                </a:lnTo>
                <a:lnTo>
                  <a:pt x="1392" y="960"/>
                </a:lnTo>
                <a:lnTo>
                  <a:pt x="1152" y="1440"/>
                </a:lnTo>
                <a:lnTo>
                  <a:pt x="0" y="1440"/>
                </a:lnTo>
                <a:close/>
              </a:path>
            </a:pathLst>
          </a:custGeom>
          <a:solidFill>
            <a:srgbClr val="4B93D5"/>
          </a:solidFill>
          <a:scene3d>
            <a:camera prst="legacyPerspectiveTop"/>
            <a:lightRig rig="legacyNormal3" dir="r"/>
          </a:scene3d>
          <a:sp3d extrusionH="1801800" prstMaterial="legacyPlastic">
            <a:bevelT w="13500" h="13500" prst="angle"/>
            <a:bevelB w="13500" h="13500" prst="angle"/>
            <a:extrusionClr>
              <a:srgbClr val="4B93D5"/>
            </a:extrusionClr>
          </a:sp3d>
        </p:spPr>
        <p:txBody>
          <a:bodyPr>
            <a:flatTx/>
          </a:bodyPr>
          <a:lstStyle/>
          <a:p>
            <a:endParaRPr lang="ru-RU"/>
          </a:p>
        </p:txBody>
      </p:sp>
      <p:pic>
        <p:nvPicPr>
          <p:cNvPr id="9221" name="Рисунок 6" descr="http://kladraz.ru/images/13.jpg"/>
          <p:cNvPicPr>
            <a:picLocks noChangeAspect="1" noChangeArrowheads="1"/>
          </p:cNvPicPr>
          <p:nvPr/>
        </p:nvPicPr>
        <p:blipFill>
          <a:blip r:embed="rId2"/>
          <a:srcRect/>
          <a:stretch>
            <a:fillRect/>
          </a:stretch>
        </p:blipFill>
        <p:spPr bwMode="auto">
          <a:xfrm>
            <a:off x="4211638" y="836613"/>
            <a:ext cx="2089150" cy="2592387"/>
          </a:xfrm>
          <a:prstGeom prst="rect">
            <a:avLst/>
          </a:prstGeom>
          <a:noFill/>
          <a:ln w="9525">
            <a:noFill/>
            <a:miter lim="800000"/>
            <a:headEnd/>
            <a:tailEnd/>
          </a:ln>
        </p:spPr>
      </p:pic>
      <p:pic>
        <p:nvPicPr>
          <p:cNvPr id="9222" name="Рисунок 7" descr="http://astersoft.net/images/3/e/problemy-v-obuchenii-mladshih-shkol.jpg"/>
          <p:cNvPicPr>
            <a:picLocks noChangeAspect="1" noChangeArrowheads="1"/>
          </p:cNvPicPr>
          <p:nvPr/>
        </p:nvPicPr>
        <p:blipFill>
          <a:blip r:embed="rId3"/>
          <a:srcRect/>
          <a:stretch>
            <a:fillRect/>
          </a:stretch>
        </p:blipFill>
        <p:spPr bwMode="auto">
          <a:xfrm>
            <a:off x="6372225" y="765174"/>
            <a:ext cx="2351088" cy="1163627"/>
          </a:xfrm>
          <a:prstGeom prst="rect">
            <a:avLst/>
          </a:prstGeom>
          <a:noFill/>
          <a:ln w="9525">
            <a:noFill/>
            <a:miter lim="800000"/>
            <a:headEnd/>
            <a:tailEnd/>
          </a:ln>
        </p:spPr>
      </p:pic>
      <p:pic>
        <p:nvPicPr>
          <p:cNvPr id="9223" name="Рисунок 8" descr="http://zaikinmir.ru/raskras/images/parta/parta-raskraski-7.jpg"/>
          <p:cNvPicPr>
            <a:picLocks noChangeAspect="1" noChangeArrowheads="1"/>
          </p:cNvPicPr>
          <p:nvPr/>
        </p:nvPicPr>
        <p:blipFill>
          <a:blip r:embed="rId4"/>
          <a:srcRect/>
          <a:stretch>
            <a:fillRect/>
          </a:stretch>
        </p:blipFill>
        <p:spPr bwMode="auto">
          <a:xfrm>
            <a:off x="2195513" y="3213100"/>
            <a:ext cx="2089150" cy="1511300"/>
          </a:xfrm>
          <a:prstGeom prst="rect">
            <a:avLst/>
          </a:prstGeom>
          <a:noFill/>
          <a:ln w="9525">
            <a:noFill/>
            <a:miter lim="800000"/>
            <a:headEnd/>
            <a:tailEnd/>
          </a:ln>
        </p:spPr>
      </p:pic>
      <p:sp>
        <p:nvSpPr>
          <p:cNvPr id="10" name="Text Box 18"/>
          <p:cNvSpPr txBox="1">
            <a:spLocks noChangeArrowheads="1"/>
          </p:cNvSpPr>
          <p:nvPr/>
        </p:nvSpPr>
        <p:spPr bwMode="white">
          <a:xfrm>
            <a:off x="2843808" y="5573033"/>
            <a:ext cx="1156688" cy="315471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just" fontAlgn="auto">
              <a:spcBef>
                <a:spcPct val="50000"/>
              </a:spcBef>
              <a:spcAft>
                <a:spcPts val="0"/>
              </a:spcAft>
              <a:defRPr/>
            </a:pPr>
            <a:r>
              <a:rPr lang="kk-KZ" sz="1400" b="1" dirty="0">
                <a:solidFill>
                  <a:srgbClr val="0070C0"/>
                </a:solidFill>
                <a:effectLst>
                  <a:outerShdw blurRad="38100" dist="38100" dir="2700000" algn="tl">
                    <a:srgbClr val="000000"/>
                  </a:outerShdw>
                </a:effectLst>
                <a:latin typeface="Times New Roman" pitchFamily="18" charset="0"/>
                <a:cs typeface="Times New Roman" pitchFamily="18" charset="0"/>
              </a:rPr>
              <a:t>Жеке  жұмыс</a:t>
            </a:r>
            <a:r>
              <a:rPr lang="kk-KZ" sz="1400" b="1" dirty="0">
                <a:solidFill>
                  <a:srgbClr val="FFFFFF"/>
                </a:solidFill>
                <a:effectLst>
                  <a:outerShdw blurRad="38100" dist="38100" dir="2700000" algn="tl">
                    <a:srgbClr val="000000"/>
                  </a:outerShdw>
                </a:effectLst>
                <a:latin typeface="Times New Roman" pitchFamily="18" charset="0"/>
                <a:cs typeface="Times New Roman" pitchFamily="18" charset="0"/>
              </a:rPr>
              <a:t> :</a:t>
            </a:r>
          </a:p>
          <a:p>
            <a:pPr algn="just" fontAlgn="auto">
              <a:spcBef>
                <a:spcPct val="50000"/>
              </a:spcBef>
              <a:spcAft>
                <a:spcPts val="0"/>
              </a:spcAft>
              <a:defRPr/>
            </a:pPr>
            <a:r>
              <a:rPr lang="kk-KZ" sz="900" b="1" dirty="0" smtClean="0">
                <a:solidFill>
                  <a:srgbClr val="002060"/>
                </a:solidFill>
                <a:effectLst>
                  <a:outerShdw blurRad="38100" dist="38100" dir="2700000" algn="tl">
                    <a:srgbClr val="000000"/>
                  </a:outerShdw>
                </a:effectLst>
                <a:latin typeface="Times New Roman" pitchFamily="18" charset="0"/>
                <a:cs typeface="Times New Roman" pitchFamily="18" charset="0"/>
              </a:rPr>
              <a:t>(ҚБ)</a:t>
            </a:r>
            <a:r>
              <a:rPr lang="kk-KZ" sz="1400" b="1" dirty="0" smtClean="0"/>
              <a:t> </a:t>
            </a:r>
            <a:r>
              <a:rPr lang="kk-KZ" sz="1200" b="1" dirty="0" smtClean="0"/>
              <a:t>Қолпаштау” әдісі</a:t>
            </a:r>
          </a:p>
          <a:p>
            <a:pPr algn="just" fontAlgn="auto">
              <a:spcBef>
                <a:spcPct val="50000"/>
              </a:spcBef>
              <a:spcAft>
                <a:spcPts val="0"/>
              </a:spcAft>
              <a:defRPr/>
            </a:pPr>
            <a:endParaRPr lang="kk-KZ" sz="1200" b="1" dirty="0" smtClean="0"/>
          </a:p>
          <a:p>
            <a:pPr algn="just" fontAlgn="auto">
              <a:spcBef>
                <a:spcPct val="50000"/>
              </a:spcBef>
              <a:spcAft>
                <a:spcPts val="0"/>
              </a:spcAft>
              <a:defRPr/>
            </a:pPr>
            <a:endParaRPr lang="kk-KZ" sz="1200" b="1" dirty="0" smtClean="0"/>
          </a:p>
          <a:p>
            <a:pPr algn="just" fontAlgn="auto">
              <a:spcBef>
                <a:spcPct val="50000"/>
              </a:spcBef>
              <a:spcAft>
                <a:spcPts val="0"/>
              </a:spcAft>
              <a:defRPr/>
            </a:pPr>
            <a:endParaRPr lang="kk-KZ" sz="1200" b="1" dirty="0" smtClean="0"/>
          </a:p>
          <a:p>
            <a:pPr algn="just" fontAlgn="auto">
              <a:spcBef>
                <a:spcPct val="50000"/>
              </a:spcBef>
              <a:spcAft>
                <a:spcPts val="0"/>
              </a:spcAft>
              <a:defRPr/>
            </a:pPr>
            <a:endParaRPr lang="ru-RU" sz="1200" dirty="0"/>
          </a:p>
          <a:p>
            <a:pPr algn="just" fontAlgn="auto">
              <a:spcBef>
                <a:spcPct val="50000"/>
              </a:spcBef>
              <a:spcAft>
                <a:spcPts val="0"/>
              </a:spcAft>
              <a:defRPr/>
            </a:pPr>
            <a:endParaRPr lang="kk-KZ" b="1" dirty="0">
              <a:solidFill>
                <a:srgbClr val="FFFFFF"/>
              </a:solidFill>
              <a:effectLst>
                <a:outerShdw blurRad="38100" dist="38100" dir="2700000" algn="tl">
                  <a:srgbClr val="000000"/>
                </a:outerShdw>
              </a:effectLst>
              <a:latin typeface="Times New Roman" pitchFamily="18" charset="0"/>
              <a:cs typeface="Times New Roman" pitchFamily="18" charset="0"/>
            </a:endParaRPr>
          </a:p>
          <a:p>
            <a:pPr algn="ctr" fontAlgn="auto">
              <a:spcBef>
                <a:spcPct val="50000"/>
              </a:spcBef>
              <a:spcAft>
                <a:spcPts val="0"/>
              </a:spcAft>
              <a:defRPr/>
            </a:pPr>
            <a:r>
              <a:rPr lang="kk-KZ" b="1" dirty="0">
                <a:solidFill>
                  <a:srgbClr val="FFFFFF"/>
                </a:solidFill>
                <a:effectLst>
                  <a:outerShdw blurRad="38100" dist="38100" dir="2700000" algn="tl">
                    <a:srgbClr val="000000"/>
                  </a:outerShdw>
                </a:effectLst>
                <a:latin typeface="Times New Roman" pitchFamily="18" charset="0"/>
                <a:cs typeface="Times New Roman" pitchFamily="18" charset="0"/>
              </a:rPr>
              <a:t> </a:t>
            </a:r>
            <a:endParaRPr lang="en-US" b="1" dirty="0">
              <a:solidFill>
                <a:srgbClr val="FFFFFF"/>
              </a:solidFill>
              <a:effectLst>
                <a:outerShdw blurRad="38100" dist="38100" dir="2700000" algn="tl">
                  <a:srgbClr val="000000"/>
                </a:outerShdw>
              </a:effectLst>
              <a:latin typeface="Times New Roman" pitchFamily="18" charset="0"/>
              <a:cs typeface="Times New Roman" pitchFamily="18" charset="0"/>
            </a:endParaRPr>
          </a:p>
        </p:txBody>
      </p:sp>
      <p:sp>
        <p:nvSpPr>
          <p:cNvPr id="12" name="Text Box 18"/>
          <p:cNvSpPr txBox="1">
            <a:spLocks noChangeArrowheads="1"/>
          </p:cNvSpPr>
          <p:nvPr/>
        </p:nvSpPr>
        <p:spPr bwMode="white">
          <a:xfrm>
            <a:off x="4500562" y="3861048"/>
            <a:ext cx="1643074" cy="21698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fontAlgn="auto">
              <a:spcBef>
                <a:spcPct val="50000"/>
              </a:spcBef>
              <a:spcAft>
                <a:spcPts val="0"/>
              </a:spcAft>
              <a:defRPr/>
            </a:pPr>
            <a:r>
              <a:rPr lang="kk-KZ" b="1" dirty="0" smtClean="0">
                <a:solidFill>
                  <a:srgbClr val="0070C0"/>
                </a:solidFill>
                <a:effectLst>
                  <a:outerShdw blurRad="38100" dist="38100" dir="2700000" algn="tl">
                    <a:srgbClr val="000000"/>
                  </a:outerShdw>
                </a:effectLst>
                <a:latin typeface="Times New Roman" pitchFamily="18" charset="0"/>
                <a:cs typeface="Times New Roman" pitchFamily="18" charset="0"/>
              </a:rPr>
              <a:t>Жұптық</a:t>
            </a:r>
            <a:endParaRPr lang="kk-KZ" b="1" dirty="0">
              <a:solidFill>
                <a:srgbClr val="0070C0"/>
              </a:solidFill>
              <a:effectLst>
                <a:outerShdw blurRad="38100" dist="38100" dir="2700000" algn="tl">
                  <a:srgbClr val="000000"/>
                </a:outerShdw>
              </a:effectLst>
              <a:latin typeface="Times New Roman" pitchFamily="18" charset="0"/>
              <a:cs typeface="Times New Roman" pitchFamily="18" charset="0"/>
            </a:endParaRPr>
          </a:p>
          <a:p>
            <a:pPr>
              <a:defRPr/>
            </a:pPr>
            <a:r>
              <a:rPr lang="kk-KZ" b="1" dirty="0" smtClean="0"/>
              <a:t>“Жұдырық-алақан” әдісі </a:t>
            </a:r>
          </a:p>
          <a:p>
            <a:pPr>
              <a:defRPr/>
            </a:pPr>
            <a:r>
              <a:rPr lang="kk-KZ" b="1" dirty="0" smtClean="0">
                <a:solidFill>
                  <a:srgbClr val="0070C0"/>
                </a:solidFill>
                <a:effectLst>
                  <a:outerShdw blurRad="38100" dist="38100" dir="2700000" algn="tl">
                    <a:srgbClr val="000000"/>
                  </a:outerShdw>
                </a:effectLst>
                <a:latin typeface="Times New Roman" pitchFamily="18" charset="0"/>
                <a:cs typeface="Times New Roman" pitchFamily="18" charset="0"/>
              </a:rPr>
              <a:t>(ҚБ)</a:t>
            </a:r>
            <a:r>
              <a:rPr lang="kk-KZ" b="1" dirty="0" smtClean="0"/>
              <a:t> </a:t>
            </a:r>
            <a:r>
              <a:rPr lang="kk-KZ" b="1" dirty="0" smtClean="0">
                <a:solidFill>
                  <a:srgbClr val="C00000"/>
                </a:solidFill>
              </a:rPr>
              <a:t>“Көршіңмен сырлас”</a:t>
            </a:r>
            <a:r>
              <a:rPr lang="kk-KZ" b="1" dirty="0" smtClean="0">
                <a:solidFill>
                  <a:srgbClr val="C00000"/>
                </a:solidFill>
                <a:effectLst>
                  <a:outerShdw blurRad="38100" dist="38100" dir="2700000" algn="tl">
                    <a:srgbClr val="000000"/>
                  </a:outerShdw>
                </a:effectLst>
                <a:cs typeface="Times New Roman" pitchFamily="18" charset="0"/>
              </a:rPr>
              <a:t> </a:t>
            </a:r>
            <a:endParaRPr lang="kk-KZ" b="1" dirty="0">
              <a:solidFill>
                <a:srgbClr val="C00000"/>
              </a:solidFill>
              <a:effectLst>
                <a:outerShdw blurRad="38100" dist="38100" dir="2700000" algn="tl">
                  <a:srgbClr val="000000"/>
                </a:outerShdw>
              </a:effectLst>
              <a:cs typeface="Times New Roman" pitchFamily="18" charset="0"/>
            </a:endParaRPr>
          </a:p>
          <a:p>
            <a:pPr algn="ctr" fontAlgn="auto">
              <a:spcBef>
                <a:spcPct val="50000"/>
              </a:spcBef>
              <a:spcAft>
                <a:spcPts val="0"/>
              </a:spcAft>
              <a:defRPr/>
            </a:pPr>
            <a:r>
              <a:rPr lang="kk-KZ" b="1" dirty="0">
                <a:solidFill>
                  <a:srgbClr val="C00000"/>
                </a:solidFill>
                <a:effectLst>
                  <a:outerShdw blurRad="38100" dist="38100" dir="2700000" algn="tl">
                    <a:srgbClr val="000000"/>
                  </a:outerShdw>
                </a:effectLst>
                <a:cs typeface="Times New Roman" pitchFamily="18" charset="0"/>
              </a:rPr>
              <a:t>  </a:t>
            </a:r>
            <a:endParaRPr lang="en-US" b="1" dirty="0">
              <a:solidFill>
                <a:srgbClr val="C00000"/>
              </a:solidFill>
              <a:effectLst>
                <a:outerShdw blurRad="38100" dist="38100" dir="2700000" algn="tl">
                  <a:srgbClr val="000000"/>
                </a:outerShdw>
              </a:effectLst>
              <a:cs typeface="Times New Roman" pitchFamily="18" charset="0"/>
            </a:endParaRPr>
          </a:p>
        </p:txBody>
      </p:sp>
      <p:sp>
        <p:nvSpPr>
          <p:cNvPr id="13" name="Text Box 18"/>
          <p:cNvSpPr txBox="1">
            <a:spLocks noChangeArrowheads="1"/>
          </p:cNvSpPr>
          <p:nvPr/>
        </p:nvSpPr>
        <p:spPr bwMode="white">
          <a:xfrm>
            <a:off x="6588224" y="2276872"/>
            <a:ext cx="2376264" cy="355481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algn="ctr" fontAlgn="auto">
              <a:spcBef>
                <a:spcPct val="50000"/>
              </a:spcBef>
              <a:spcAft>
                <a:spcPts val="0"/>
              </a:spcAft>
              <a:defRPr/>
            </a:pPr>
            <a:r>
              <a:rPr lang="kk-KZ" b="1" dirty="0">
                <a:solidFill>
                  <a:srgbClr val="0070C0"/>
                </a:solidFill>
                <a:effectLst>
                  <a:outerShdw blurRad="38100" dist="38100" dir="2700000" algn="tl">
                    <a:srgbClr val="000000"/>
                  </a:outerShdw>
                </a:effectLst>
                <a:latin typeface="Times New Roman" pitchFamily="18" charset="0"/>
                <a:cs typeface="Times New Roman" pitchFamily="18" charset="0"/>
              </a:rPr>
              <a:t>Топтық </a:t>
            </a:r>
            <a:r>
              <a:rPr lang="kk-KZ" b="1" dirty="0" smtClean="0">
                <a:solidFill>
                  <a:srgbClr val="0070C0"/>
                </a:solidFill>
                <a:effectLst>
                  <a:outerShdw blurRad="38100" dist="38100" dir="2700000" algn="tl">
                    <a:srgbClr val="000000"/>
                  </a:outerShdw>
                </a:effectLst>
                <a:latin typeface="Times New Roman" pitchFamily="18" charset="0"/>
                <a:cs typeface="Times New Roman" pitchFamily="18" charset="0"/>
              </a:rPr>
              <a:t>жұмыс</a:t>
            </a:r>
            <a:endParaRPr lang="kk-KZ" b="1" dirty="0">
              <a:solidFill>
                <a:srgbClr val="0070C0"/>
              </a:solidFill>
              <a:effectLst>
                <a:outerShdw blurRad="38100" dist="38100" dir="2700000" algn="tl">
                  <a:srgbClr val="000000"/>
                </a:outerShdw>
              </a:effectLst>
              <a:latin typeface="Times New Roman" pitchFamily="18" charset="0"/>
              <a:cs typeface="Times New Roman" pitchFamily="18" charset="0"/>
            </a:endParaRPr>
          </a:p>
          <a:p>
            <a:pPr algn="ctr" fontAlgn="auto">
              <a:spcBef>
                <a:spcPct val="50000"/>
              </a:spcBef>
              <a:spcAft>
                <a:spcPts val="0"/>
              </a:spcAft>
              <a:defRPr/>
            </a:pPr>
            <a:r>
              <a:rPr lang="kk-KZ" b="1" dirty="0">
                <a:solidFill>
                  <a:srgbClr val="002060"/>
                </a:solidFill>
                <a:effectLst>
                  <a:outerShdw blurRad="38100" dist="38100" dir="2700000" algn="tl">
                    <a:srgbClr val="000000"/>
                  </a:outerShdw>
                </a:effectLst>
                <a:latin typeface="Times New Roman" pitchFamily="18" charset="0"/>
                <a:cs typeface="Times New Roman" pitchFamily="18" charset="0"/>
              </a:rPr>
              <a:t>Критериалды бағалау</a:t>
            </a:r>
          </a:p>
          <a:p>
            <a:pPr algn="ctr" fontAlgn="auto">
              <a:spcBef>
                <a:spcPct val="50000"/>
              </a:spcBef>
              <a:spcAft>
                <a:spcPts val="0"/>
              </a:spcAft>
              <a:defRPr/>
            </a:pPr>
            <a:endParaRPr lang="kk-KZ" b="1" dirty="0">
              <a:solidFill>
                <a:srgbClr val="002060"/>
              </a:solidFill>
              <a:effectLst>
                <a:outerShdw blurRad="38100" dist="38100" dir="2700000" algn="tl">
                  <a:srgbClr val="000000"/>
                </a:outerShdw>
              </a:effectLst>
              <a:latin typeface="Times New Roman" pitchFamily="18" charset="0"/>
              <a:cs typeface="Times New Roman" pitchFamily="18" charset="0"/>
            </a:endParaRPr>
          </a:p>
          <a:p>
            <a:pPr algn="ctr" fontAlgn="auto">
              <a:spcBef>
                <a:spcPct val="50000"/>
              </a:spcBef>
              <a:spcAft>
                <a:spcPts val="0"/>
              </a:spcAft>
              <a:defRPr/>
            </a:pPr>
            <a:endParaRPr lang="kk-KZ" b="1" dirty="0">
              <a:solidFill>
                <a:srgbClr val="FFFFFF"/>
              </a:solidFill>
              <a:effectLst>
                <a:outerShdw blurRad="38100" dist="38100" dir="2700000" algn="tl">
                  <a:srgbClr val="000000"/>
                </a:outerShdw>
              </a:effectLst>
              <a:latin typeface="Times New Roman" pitchFamily="18" charset="0"/>
              <a:cs typeface="Times New Roman" pitchFamily="18" charset="0"/>
            </a:endParaRPr>
          </a:p>
          <a:p>
            <a:pPr algn="ctr" fontAlgn="auto">
              <a:spcBef>
                <a:spcPct val="50000"/>
              </a:spcBef>
              <a:spcAft>
                <a:spcPts val="0"/>
              </a:spcAft>
              <a:defRPr/>
            </a:pPr>
            <a:endParaRPr lang="kk-KZ" b="1" dirty="0">
              <a:solidFill>
                <a:srgbClr val="0070C0"/>
              </a:solidFill>
              <a:effectLst>
                <a:outerShdw blurRad="38100" dist="38100" dir="2700000" algn="tl">
                  <a:srgbClr val="000000"/>
                </a:outerShdw>
              </a:effectLst>
              <a:latin typeface="Times New Roman" pitchFamily="18" charset="0"/>
              <a:cs typeface="Times New Roman" pitchFamily="18" charset="0"/>
            </a:endParaRPr>
          </a:p>
          <a:p>
            <a:pPr algn="ctr" fontAlgn="auto">
              <a:spcBef>
                <a:spcPct val="50000"/>
              </a:spcBef>
              <a:spcAft>
                <a:spcPts val="0"/>
              </a:spcAft>
              <a:defRPr/>
            </a:pPr>
            <a:endParaRPr lang="kk-KZ" b="1" dirty="0">
              <a:solidFill>
                <a:srgbClr val="FFFFFF"/>
              </a:solidFill>
              <a:effectLst>
                <a:outerShdw blurRad="38100" dist="38100" dir="2700000" algn="tl">
                  <a:srgbClr val="000000"/>
                </a:outerShdw>
              </a:effectLst>
              <a:latin typeface="Times New Roman" pitchFamily="18" charset="0"/>
              <a:cs typeface="Times New Roman" pitchFamily="18" charset="0"/>
            </a:endParaRPr>
          </a:p>
          <a:p>
            <a:pPr algn="ctr" fontAlgn="auto">
              <a:spcBef>
                <a:spcPct val="50000"/>
              </a:spcBef>
              <a:spcAft>
                <a:spcPts val="0"/>
              </a:spcAft>
              <a:defRPr/>
            </a:pPr>
            <a:endParaRPr lang="kk-KZ" b="1" dirty="0">
              <a:solidFill>
                <a:srgbClr val="FFFFFF"/>
              </a:solidFill>
              <a:effectLst>
                <a:outerShdw blurRad="38100" dist="38100" dir="2700000" algn="tl">
                  <a:srgbClr val="000000"/>
                </a:outerShdw>
              </a:effectLst>
              <a:latin typeface="Times New Roman" pitchFamily="18" charset="0"/>
              <a:cs typeface="Times New Roman" pitchFamily="18" charset="0"/>
            </a:endParaRPr>
          </a:p>
          <a:p>
            <a:pPr algn="ctr" fontAlgn="auto">
              <a:spcBef>
                <a:spcPct val="50000"/>
              </a:spcBef>
              <a:spcAft>
                <a:spcPts val="0"/>
              </a:spcAft>
              <a:defRPr/>
            </a:pPr>
            <a:endParaRPr lang="en-US" b="1" dirty="0">
              <a:solidFill>
                <a:srgbClr val="FFFFFF"/>
              </a:solidFill>
              <a:effectLst>
                <a:outerShdw blurRad="38100" dist="38100" dir="2700000" algn="tl">
                  <a:srgbClr val="000000"/>
                </a:outerShdw>
              </a:effectLst>
              <a:latin typeface="Times New Roman" pitchFamily="18" charset="0"/>
              <a:cs typeface="Times New Roman" pitchFamily="18" charset="0"/>
            </a:endParaRPr>
          </a:p>
        </p:txBody>
      </p:sp>
      <p:sp>
        <p:nvSpPr>
          <p:cNvPr id="9239" name="Rectangle 23"/>
          <p:cNvSpPr>
            <a:spLocks noChangeArrowheads="1"/>
          </p:cNvSpPr>
          <p:nvPr/>
        </p:nvSpPr>
        <p:spPr bwMode="auto">
          <a:xfrm>
            <a:off x="6659563" y="3686175"/>
            <a:ext cx="2305050" cy="2123658"/>
          </a:xfrm>
          <a:prstGeom prst="rect">
            <a:avLst/>
          </a:prstGeom>
          <a:noFill/>
          <a:ln w="9525">
            <a:noFill/>
            <a:miter lim="800000"/>
            <a:headEnd/>
            <a:tailEnd/>
          </a:ln>
        </p:spPr>
        <p:txBody>
          <a:bodyPr anchor="ctr">
            <a:spAutoFit/>
          </a:bodyPr>
          <a:lstStyle/>
          <a:p>
            <a:pPr eaLnBrk="0" hangingPunct="0"/>
            <a:r>
              <a:rPr lang="kk-KZ" sz="1200" b="1" dirty="0" smtClean="0">
                <a:solidFill>
                  <a:srgbClr val="002060"/>
                </a:solidFill>
                <a:latin typeface="Constantia" pitchFamily="18" charset="0"/>
              </a:rPr>
              <a:t>Кейіпкер </a:t>
            </a:r>
            <a:r>
              <a:rPr lang="kk-KZ" sz="1200" b="1" dirty="0">
                <a:solidFill>
                  <a:srgbClr val="002060"/>
                </a:solidFill>
                <a:latin typeface="Constantia" pitchFamily="18" charset="0"/>
              </a:rPr>
              <a:t>туралы деректер жинақтайды ;</a:t>
            </a:r>
            <a:endParaRPr lang="ru-RU" sz="1100" b="1" dirty="0">
              <a:solidFill>
                <a:srgbClr val="002060"/>
              </a:solidFill>
              <a:latin typeface="Constantia" pitchFamily="18" charset="0"/>
            </a:endParaRPr>
          </a:p>
          <a:p>
            <a:pPr eaLnBrk="0" hangingPunct="0">
              <a:buFontTx/>
              <a:buAutoNum type="arabicPeriod"/>
            </a:pPr>
            <a:r>
              <a:rPr lang="kk-KZ" sz="1200" b="1" dirty="0">
                <a:solidFill>
                  <a:srgbClr val="002060"/>
                </a:solidFill>
                <a:latin typeface="Constantia" pitchFamily="18" charset="0"/>
              </a:rPr>
              <a:t>Кейіпкер туралы өзіндік сыни пікірін  жазады;</a:t>
            </a:r>
            <a:endParaRPr lang="ru-RU" sz="1100" b="1" dirty="0">
              <a:solidFill>
                <a:srgbClr val="002060"/>
              </a:solidFill>
              <a:latin typeface="Constantia" pitchFamily="18" charset="0"/>
            </a:endParaRPr>
          </a:p>
          <a:p>
            <a:pPr eaLnBrk="0" hangingPunct="0">
              <a:buFontTx/>
              <a:buAutoNum type="arabicPeriod"/>
            </a:pPr>
            <a:r>
              <a:rPr lang="kk-KZ" sz="1200" b="1" dirty="0">
                <a:solidFill>
                  <a:srgbClr val="002060"/>
                </a:solidFill>
                <a:latin typeface="Constantia" pitchFamily="18" charset="0"/>
              </a:rPr>
              <a:t>Кейіпкердің іс- әрекетін ашатын 5 ашық сұрақ құрастырады ;</a:t>
            </a:r>
            <a:endParaRPr lang="ru-RU" sz="600" b="1" dirty="0">
              <a:solidFill>
                <a:srgbClr val="002060"/>
              </a:solidFill>
              <a:latin typeface="Constantia" pitchFamily="18" charset="0"/>
            </a:endParaRPr>
          </a:p>
          <a:p>
            <a:pPr eaLnBrk="0" hangingPunct="0"/>
            <a:r>
              <a:rPr lang="kk-KZ" sz="1200" b="1" dirty="0">
                <a:solidFill>
                  <a:srgbClr val="002060"/>
                </a:solidFill>
                <a:latin typeface="Constantia" pitchFamily="18" charset="0"/>
              </a:rPr>
              <a:t>Автордың кейіпкерді суреттеудегі қолданған іс- әрекетіне дәлелдемелер іздейді .</a:t>
            </a:r>
            <a:endParaRPr lang="kk-KZ" b="1" dirty="0">
              <a:solidFill>
                <a:srgbClr val="002060"/>
              </a:solidFill>
              <a:latin typeface="Constantia" pitchFamily="18" charset="0"/>
            </a:endParaRPr>
          </a:p>
        </p:txBody>
      </p:sp>
      <p:pic>
        <p:nvPicPr>
          <p:cNvPr id="18" name="Рисунок 17" descr="Описание: https://otvet.imgsmail.ru/download/71654630_9aff8f81edd426a13a64678d6a68400d_800.gif"/>
          <p:cNvPicPr/>
          <p:nvPr/>
        </p:nvPicPr>
        <p:blipFill>
          <a:blip r:embed="rId5"/>
          <a:srcRect/>
          <a:stretch>
            <a:fillRect/>
          </a:stretch>
        </p:blipFill>
        <p:spPr bwMode="auto">
          <a:xfrm>
            <a:off x="3000364" y="6372225"/>
            <a:ext cx="742950" cy="4857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ChangeArrowheads="1"/>
          </p:cNvSpPr>
          <p:nvPr/>
        </p:nvSpPr>
        <p:spPr bwMode="auto">
          <a:xfrm>
            <a:off x="3786188" y="4643438"/>
            <a:ext cx="4643437" cy="492125"/>
          </a:xfrm>
          <a:prstGeom prst="rect">
            <a:avLst/>
          </a:prstGeom>
          <a:noFill/>
          <a:ln w="9525">
            <a:noFill/>
            <a:miter lim="800000"/>
            <a:headEnd/>
            <a:tailEnd/>
          </a:ln>
        </p:spPr>
        <p:txBody>
          <a:bodyPr anchor="ctr">
            <a:spAutoFit/>
          </a:bodyPr>
          <a:lstStyle/>
          <a:p>
            <a:endParaRPr lang="ru-RU" sz="800"/>
          </a:p>
          <a:p>
            <a:pPr eaLnBrk="0" hangingPunct="0"/>
            <a:endParaRPr lang="ru-RU"/>
          </a:p>
        </p:txBody>
      </p:sp>
      <p:sp>
        <p:nvSpPr>
          <p:cNvPr id="5" name="Прямоугольник 4"/>
          <p:cNvSpPr/>
          <p:nvPr/>
        </p:nvSpPr>
        <p:spPr>
          <a:xfrm>
            <a:off x="0" y="0"/>
            <a:ext cx="9144000" cy="1569660"/>
          </a:xfrm>
          <a:prstGeom prst="rect">
            <a:avLst/>
          </a:prstGeom>
          <a:solidFill>
            <a:srgbClr val="00B0F0"/>
          </a:solidFill>
        </p:spPr>
        <p:txBody>
          <a:bodyPr wrap="square">
            <a:spAutoFit/>
          </a:bodyPr>
          <a:lstStyle/>
          <a:p>
            <a:pPr algn="ctr">
              <a:defRPr/>
            </a:pPr>
            <a:r>
              <a:rPr lang="kk-KZ" sz="2800" dirty="0">
                <a:solidFill>
                  <a:srgbClr val="C00000"/>
                </a:solidFill>
                <a:effectLst>
                  <a:outerShdw blurRad="38100" dist="38100" dir="2700000" algn="tl">
                    <a:srgbClr val="000000"/>
                  </a:outerShdw>
                </a:effectLst>
                <a:latin typeface="Times New Roman" pitchFamily="18" charset="0"/>
                <a:cs typeface="Times New Roman" pitchFamily="18" charset="0"/>
              </a:rPr>
              <a:t>          </a:t>
            </a:r>
            <a:r>
              <a:rPr lang="kk-KZ" sz="2800" dirty="0">
                <a:solidFill>
                  <a:schemeClr val="tx1">
                    <a:lumMod val="95000"/>
                    <a:lumOff val="5000"/>
                  </a:schemeClr>
                </a:solidFill>
                <a:effectLst>
                  <a:outerShdw blurRad="38100" dist="38100" dir="2700000" algn="tl">
                    <a:srgbClr val="000000"/>
                  </a:outerShdw>
                </a:effectLst>
                <a:latin typeface="Times New Roman" pitchFamily="18" charset="0"/>
                <a:cs typeface="Times New Roman" pitchFamily="18" charset="0"/>
              </a:rPr>
              <a:t>Ықшам сабақтың  сабақты жоспарлауға  ықпалы туралы қорытындылар</a:t>
            </a:r>
            <a:r>
              <a:rPr lang="kk-KZ" sz="2800" dirty="0">
                <a:solidFill>
                  <a:schemeClr val="tx1">
                    <a:lumMod val="95000"/>
                    <a:lumOff val="5000"/>
                  </a:schemeClr>
                </a:solidFill>
              </a:rPr>
              <a:t> </a:t>
            </a:r>
          </a:p>
          <a:p>
            <a:pPr algn="r">
              <a:defRPr/>
            </a:pPr>
            <a:r>
              <a:rPr lang="kk-KZ" sz="2000" b="1" dirty="0">
                <a:solidFill>
                  <a:schemeClr val="tx1">
                    <a:lumMod val="95000"/>
                    <a:lumOff val="5000"/>
                  </a:schemeClr>
                </a:solidFill>
              </a:rPr>
              <a:t>“Рефлексия мұғалімнің жұмысын жетілдіре түседі, оның іс- тәжірибесін жақсартып, оңтайландыруына мүмкіндік береді” (МАН, 47-бет)</a:t>
            </a:r>
            <a:endParaRPr lang="ru-RU" sz="2000" dirty="0">
              <a:solidFill>
                <a:schemeClr val="tx1">
                  <a:lumMod val="95000"/>
                  <a:lumOff val="5000"/>
                </a:schemeClr>
              </a:solidFill>
            </a:endParaRPr>
          </a:p>
        </p:txBody>
      </p:sp>
      <p:graphicFrame>
        <p:nvGraphicFramePr>
          <p:cNvPr id="6" name="Схема 5"/>
          <p:cNvGraphicFramePr/>
          <p:nvPr/>
        </p:nvGraphicFramePr>
        <p:xfrm>
          <a:off x="0" y="1571612"/>
          <a:ext cx="9144000" cy="5572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Картинки по запросу ықшам сабақ презентация"/>
          <p:cNvPicPr>
            <a:picLocks noChangeAspect="1" noChangeArrowheads="1"/>
          </p:cNvPicPr>
          <p:nvPr/>
        </p:nvPicPr>
        <p:blipFill>
          <a:blip r:embed="rId2"/>
          <a:srcRect/>
          <a:stretch>
            <a:fillRect/>
          </a:stretch>
        </p:blipFill>
        <p:spPr bwMode="auto">
          <a:xfrm>
            <a:off x="0" y="0"/>
            <a:ext cx="9144000" cy="685800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Барлық жұмысты балалардың белсене,құлшына өздері істеуі шарт.Өзі еңбектеніп,..."/>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theme/theme1.xml><?xml version="1.0" encoding="utf-8"?>
<a:theme xmlns:a="http://schemas.openxmlformats.org/drawingml/2006/main" name="День Победы_06">
  <a:themeElements>
    <a:clrScheme name="День Победы_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День Победы_06">
      <a:majorFont>
        <a:latin typeface="Times New Roman"/>
        <a:ea typeface=""/>
        <a:cs typeface="Times New Roman"/>
      </a:majorFont>
      <a:minorFont>
        <a:latin typeface="Times New Roman"/>
        <a:ea typeface=""/>
        <a:cs typeface="Times New Roma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День Победы_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День Победы_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День Победы_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День Победы_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День Победы_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День Победы_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День Победы_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День Победы_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День Победы_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День Победы_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День Победы_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День Победы_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День Победы_06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822B00"/>
        </a:hlink>
        <a:folHlink>
          <a:srgbClr val="FFA953"/>
        </a:folHlink>
      </a:clrScheme>
      <a:clrMap bg1="lt1" tx1="dk1" bg2="lt2" tx2="dk2" accent1="accent1" accent2="accent2" accent3="accent3" accent4="accent4" accent5="accent5" accent6="accent6" hlink="hlink" folHlink="folHlink"/>
    </a:extraClrScheme>
    <a:extraClrScheme>
      <a:clrScheme name="День Победы_06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800000"/>
        </a:hlink>
        <a:folHlink>
          <a:srgbClr val="FF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1312</TotalTime>
  <Words>466</Words>
  <Application>Microsoft Office PowerPoint</Application>
  <PresentationFormat>Экран (4:3)</PresentationFormat>
  <Paragraphs>112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День Победы_06</vt:lpstr>
      <vt:lpstr>Презентация PowerPoint</vt:lpstr>
      <vt:lpstr>Презентация PowerPoint</vt:lpstr>
      <vt:lpstr>Презентация PowerPoint</vt:lpstr>
      <vt:lpstr>Презентация PowerPoint</vt:lpstr>
      <vt:lpstr>Презентация PowerPoint</vt:lpstr>
      <vt:lpstr>Критериалды бағалау</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Ардак</cp:lastModifiedBy>
  <cp:revision>165</cp:revision>
  <dcterms:created xsi:type="dcterms:W3CDTF">2017-06-20T16:39:31Z</dcterms:created>
  <dcterms:modified xsi:type="dcterms:W3CDTF">2018-06-05T14:30:57Z</dcterms:modified>
</cp:coreProperties>
</file>