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1" r:id="rId2"/>
    <p:sldId id="267" r:id="rId3"/>
    <p:sldId id="268" r:id="rId4"/>
    <p:sldId id="257" r:id="rId5"/>
    <p:sldId id="258" r:id="rId6"/>
    <p:sldId id="269" r:id="rId7"/>
    <p:sldId id="270" r:id="rId8"/>
    <p:sldId id="271" r:id="rId9"/>
    <p:sldId id="272" r:id="rId10"/>
    <p:sldId id="273" r:id="rId11"/>
    <p:sldId id="285" r:id="rId12"/>
    <p:sldId id="286" r:id="rId13"/>
    <p:sldId id="275" r:id="rId14"/>
    <p:sldId id="274" r:id="rId15"/>
    <p:sldId id="276" r:id="rId16"/>
    <p:sldId id="259" r:id="rId17"/>
    <p:sldId id="262" r:id="rId18"/>
    <p:sldId id="263" r:id="rId19"/>
    <p:sldId id="264" r:id="rId20"/>
    <p:sldId id="265" r:id="rId21"/>
    <p:sldId id="26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60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DBC"/>
    <a:srgbClr val="FF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978" autoAdjust="0"/>
  </p:normalViewPr>
  <p:slideViewPr>
    <p:cSldViewPr>
      <p:cViewPr>
        <p:scale>
          <a:sx n="62" d="100"/>
          <a:sy n="62" d="100"/>
        </p:scale>
        <p:origin x="-113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8574B-6375-45D6-A209-22FDDD6240F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23D3B-55AE-4740-9DA6-999616C01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13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23D3B-55AE-4740-9DA6-999616C018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azkino.ucoz.com/_ld/0/54691507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hasorken.kz/wp-content/uploads/2011/04/Qarlygash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оп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02618" y="4857760"/>
            <a:ext cx="71849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err="1" smtClean="0">
                <a:ln w="11430"/>
                <a:latin typeface="Times New Roman" pitchFamily="18" charset="0"/>
                <a:cs typeface="Times New Roman" pitchFamily="18" charset="0"/>
              </a:rPr>
              <a:t>Алпысбаева</a:t>
            </a:r>
            <a:r>
              <a:rPr lang="ru-RU" sz="48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150" dirty="0" err="1" smtClean="0">
                <a:ln w="11430"/>
                <a:latin typeface="Times New Roman" pitchFamily="18" charset="0"/>
                <a:cs typeface="Times New Roman" pitchFamily="18" charset="0"/>
              </a:rPr>
              <a:t>Айерке</a:t>
            </a:r>
            <a:endParaRPr lang="ru-RU" sz="4800" b="1" spc="1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4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“В” сынып оқушысы </a:t>
            </a:r>
            <a:endParaRPr lang="ru-RU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pticia-108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735" y="2253012"/>
            <a:ext cx="1609725" cy="1171575"/>
          </a:xfrm>
          <a:prstGeom prst="rect">
            <a:avLst/>
          </a:prstGeom>
        </p:spPr>
      </p:pic>
      <p:pic>
        <p:nvPicPr>
          <p:cNvPr id="12" name="Рисунок 11" descr="pticia-108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9780" y="692696"/>
            <a:ext cx="1652598" cy="117157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19" name="Picture 10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20" name="Picture 11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21" name="Picture 12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22" name="Picture 13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User\Desktop\ФОТО альбом\Жас ҚЫРАН 01.12.2012\DCIM\100PHOTO\SAM_89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58" y="91932"/>
            <a:ext cx="3596697" cy="46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87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карвор.jpe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571604" y="357166"/>
            <a:ext cx="6062898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+6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4" name="Рисунок 3" descr="карл.jpeg"/>
          <p:cNvPicPr>
            <a:picLocks noChangeAspect="1"/>
          </p:cNvPicPr>
          <p:nvPr/>
        </p:nvPicPr>
        <p:blipFill>
          <a:blip r:embed="rId3">
            <a:lum contrast="10000"/>
          </a:blip>
          <a:srcRect l="19958" t="8861" r="6561" b="6329"/>
          <a:stretch>
            <a:fillRect/>
          </a:stretch>
        </p:blipFill>
        <p:spPr>
          <a:xfrm>
            <a:off x="1142976" y="714356"/>
            <a:ext cx="6786610" cy="561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84" y="0"/>
            <a:ext cx="9155784" cy="6858000"/>
          </a:xfrm>
          <a:prstGeom prst="rect">
            <a:avLst/>
          </a:prstGeom>
        </p:spPr>
      </p:pic>
      <p:pic>
        <p:nvPicPr>
          <p:cNvPr id="4" name="Рисунок 3" descr="карлоо.jpe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3929058" y="428604"/>
            <a:ext cx="4886359" cy="34902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прпп.jpe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28596" y="2786058"/>
            <a:ext cx="436718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78" descr="Ласточка деревенская или Касатка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71472" y="1071546"/>
            <a:ext cx="28685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0" descr="Гнездо деревенской ласточки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4000496" y="1071546"/>
            <a:ext cx="340121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9" descr="Рисунок 9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2857488" y="3786190"/>
            <a:ext cx="27003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142852"/>
            <a:ext cx="709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Қарлығаштың ұясы</a:t>
            </a:r>
            <a:r>
              <a:rPr lang="ru-RU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:\Новая папка (3)\Изображение 455.jpg"/>
          <p:cNvPicPr>
            <a:picLocks noChangeAspect="1" noChangeArrowheads="1"/>
          </p:cNvPicPr>
          <p:nvPr/>
        </p:nvPicPr>
        <p:blipFill>
          <a:blip r:embed="rId2"/>
          <a:srcRect l="13693" t="32001" r="13998" b="175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-20092" y="1"/>
            <a:ext cx="9164092" cy="6857999"/>
            <a:chOff x="-20092" y="1"/>
            <a:chExt cx="9164092" cy="6857999"/>
          </a:xfrm>
        </p:grpSpPr>
        <p:pic>
          <p:nvPicPr>
            <p:cNvPr id="6" name="Picture 3" descr="7L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650038"/>
              <a:ext cx="9144000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7L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3097491" y="3311780"/>
              <a:ext cx="6429355" cy="23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7L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0092" y="1"/>
              <a:ext cx="9144000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7L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812135" y="3311786"/>
              <a:ext cx="6429355" cy="23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Новая папка (3)\Изображение 456.jpg"/>
          <p:cNvPicPr>
            <a:picLocks noChangeAspect="1" noChangeArrowheads="1"/>
          </p:cNvPicPr>
          <p:nvPr/>
        </p:nvPicPr>
        <p:blipFill>
          <a:blip r:embed="rId2"/>
          <a:srcRect l="7591" t="15334" r="24677" b="19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-20092" y="1"/>
            <a:ext cx="9164092" cy="6857999"/>
            <a:chOff x="-20092" y="1"/>
            <a:chExt cx="9164092" cy="6857999"/>
          </a:xfrm>
        </p:grpSpPr>
        <p:pic>
          <p:nvPicPr>
            <p:cNvPr id="6" name="Picture 3" descr="7L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650038"/>
              <a:ext cx="9144000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7L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3097491" y="3311780"/>
              <a:ext cx="6429355" cy="23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7L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0092" y="1"/>
              <a:ext cx="9144000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7L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812135" y="3311786"/>
              <a:ext cx="6429355" cy="23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+6+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29461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Қарлығаш биiктеп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ұшса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ашық болады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бауырлап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ұшса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жаңбыр жауады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Қарлығаш жылы жақтан оралған кезде қораға қонса, қой егiз туады. Ақ мол болады.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 үй</a:t>
            </a:r>
            <a:r>
              <a:rPr lang="kk-KZ" sz="3600" b="1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жақтауына немесе шатырына қонса, сол үйдiң жан басы көбейедi.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Түсiңде қарлығаш көрсең бақытқа кенелесiң…</a:t>
            </a:r>
            <a:endParaRPr kumimoji="0" lang="kk-KZ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85728"/>
            <a:ext cx="6844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Ырым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жорамалдар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3718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85728"/>
            <a:ext cx="73310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1" u="none" strike="noStrik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Қазақтың тұңғыш мультфильмі</a:t>
            </a:r>
            <a:endParaRPr kumimoji="0" lang="kk-KZ" sz="3200" b="1" i="0" u="none" strike="noStrike" spc="300" normalizeH="0" baseline="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kazkino.ucoz.com/_ld/0/s54691507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500034" y="857232"/>
            <a:ext cx="82868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5643578"/>
            <a:ext cx="8283100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446510"/>
              </a:avLst>
            </a:prstTxWarp>
            <a:spAutoFit/>
          </a:bodyPr>
          <a:lstStyle/>
          <a:p>
            <a:pPr algn="ctr"/>
            <a:r>
              <a:rPr lang="ru-RU" sz="3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«Қарлығаштың құйрығы 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неге </a:t>
            </a:r>
            <a:r>
              <a:rPr lang="ru-RU" sz="3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айыр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1357298"/>
            <a:ext cx="6429388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Жанр: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анимация, сказка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Мемлекет: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КазССР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Режиссер: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Әмен Хайдаров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Шыққан жылы: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1967.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Суреттемесі: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Қазақ халық ертегісі. Айдаһар өмірін сақтап қалу үшін маса сәбидің қанын алып бермекші болады, бірақ нәрестеден қан алған масаны  көрген қарлығаш зұлымдыққа қарсы тұрып, адамдарды қорғап қалады.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ы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4" name="Рисунок 3" descr="к6.jpeg"/>
          <p:cNvPicPr/>
          <p:nvPr/>
        </p:nvPicPr>
        <p:blipFill>
          <a:blip r:embed="rId3">
            <a:lum bright="10000" contrast="30000"/>
          </a:blip>
          <a:srcRect l="4151" t="2809" r="2749" b="1685"/>
          <a:stretch>
            <a:fillRect/>
          </a:stretch>
        </p:blipFill>
        <p:spPr>
          <a:xfrm>
            <a:off x="357158" y="214290"/>
            <a:ext cx="4453509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к.jpeg"/>
          <p:cNvPicPr/>
          <p:nvPr/>
        </p:nvPicPr>
        <p:blipFill>
          <a:blip r:embed="rId4">
            <a:lum bright="10000" contrast="40000"/>
          </a:blip>
          <a:srcRect l="5944" t="4494" r="3171" b="2809"/>
          <a:stretch>
            <a:fillRect/>
          </a:stretch>
        </p:blipFill>
        <p:spPr>
          <a:xfrm>
            <a:off x="4357686" y="2857496"/>
            <a:ext cx="4404106" cy="3596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428868"/>
            <a:ext cx="78890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Жобаның тақырыбы: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643314"/>
            <a:ext cx="868225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«Қарлығаштың</a:t>
            </a:r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құйрығы </a:t>
            </a:r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неге </a:t>
            </a:r>
            <a:r>
              <a:rPr lang="ru-RU" sz="6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айыр</a:t>
            </a:r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?»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13" name="Picture 10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4" name="Picture 11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15" name="Picture 12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16" name="Picture 13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4" name="Рисунок 3" descr="к4.jpeg"/>
          <p:cNvPicPr/>
          <p:nvPr/>
        </p:nvPicPr>
        <p:blipFill>
          <a:blip r:embed="rId3">
            <a:lum bright="10000" contrast="40000"/>
          </a:blip>
          <a:srcRect l="6301" t="2941" r="5574" b="5294"/>
          <a:stretch>
            <a:fillRect/>
          </a:stretch>
        </p:blipFill>
        <p:spPr>
          <a:xfrm>
            <a:off x="428596" y="357166"/>
            <a:ext cx="4572032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к5.jpeg"/>
          <p:cNvPicPr/>
          <p:nvPr/>
        </p:nvPicPr>
        <p:blipFill>
          <a:blip r:embed="rId4">
            <a:lum bright="20000" contrast="40000"/>
          </a:blip>
          <a:srcRect l="7316" r="5976"/>
          <a:stretch>
            <a:fillRect/>
          </a:stretch>
        </p:blipFill>
        <p:spPr>
          <a:xfrm>
            <a:off x="4572000" y="3857628"/>
            <a:ext cx="378828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fd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214422"/>
            <a:ext cx="2860681" cy="2169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долип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357298"/>
            <a:ext cx="3012910" cy="216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еррр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571876"/>
            <a:ext cx="258581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 descr="каа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3857628"/>
            <a:ext cx="2276475" cy="200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казз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500438"/>
            <a:ext cx="2463565" cy="2803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2078" y="357166"/>
            <a:ext cx="8891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50800"/>
                <a:gradFill flip="none" rotWithShape="1">
                  <a:gsLst>
                    <a:gs pos="0">
                      <a:srgbClr val="EF2DBC">
                        <a:shade val="30000"/>
                        <a:satMod val="115000"/>
                      </a:srgbClr>
                    </a:gs>
                    <a:gs pos="50000">
                      <a:srgbClr val="EF2DBC">
                        <a:shade val="67500"/>
                        <a:satMod val="115000"/>
                      </a:srgbClr>
                    </a:gs>
                    <a:gs pos="100000">
                      <a:srgbClr val="EF2DBC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/>
                <a:latin typeface="Times New Roman" pitchFamily="18" charset="0"/>
                <a:cs typeface="Times New Roman" pitchFamily="18" charset="0"/>
              </a:rPr>
              <a:t>Қазақ мультфильмін</a:t>
            </a:r>
            <a:r>
              <a:rPr lang="ru-RU" sz="4000" b="1" cap="none" spc="0" dirty="0" smtClean="0">
                <a:ln w="50800"/>
                <a:gradFill flip="none" rotWithShape="1">
                  <a:gsLst>
                    <a:gs pos="0">
                      <a:srgbClr val="EF2DBC">
                        <a:shade val="30000"/>
                        <a:satMod val="115000"/>
                      </a:srgbClr>
                    </a:gs>
                    <a:gs pos="50000">
                      <a:srgbClr val="EF2DBC">
                        <a:shade val="67500"/>
                        <a:satMod val="115000"/>
                      </a:srgbClr>
                    </a:gs>
                    <a:gs pos="100000">
                      <a:srgbClr val="EF2DBC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err="1" smtClean="0">
                <a:ln w="50800"/>
                <a:gradFill flip="none" rotWithShape="1">
                  <a:gsLst>
                    <a:gs pos="0">
                      <a:srgbClr val="EF2DBC">
                        <a:shade val="30000"/>
                        <a:satMod val="115000"/>
                      </a:srgbClr>
                    </a:gs>
                    <a:gs pos="50000">
                      <a:srgbClr val="EF2DBC">
                        <a:shade val="67500"/>
                        <a:satMod val="115000"/>
                      </a:srgbClr>
                    </a:gs>
                    <a:gs pos="100000">
                      <a:srgbClr val="EF2DBC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/>
                <a:latin typeface="Times New Roman" pitchFamily="18" charset="0"/>
                <a:cs typeface="Times New Roman" pitchFamily="18" charset="0"/>
              </a:rPr>
              <a:t>қашан көреміз?</a:t>
            </a:r>
            <a:endParaRPr lang="ru-RU" sz="4000" b="1" cap="none" spc="0" dirty="0">
              <a:ln w="50800"/>
              <a:gradFill flip="none" rotWithShape="1">
                <a:gsLst>
                  <a:gs pos="0">
                    <a:srgbClr val="EF2DBC">
                      <a:shade val="30000"/>
                      <a:satMod val="115000"/>
                    </a:srgbClr>
                  </a:gs>
                  <a:gs pos="50000">
                    <a:srgbClr val="EF2DBC">
                      <a:shade val="67500"/>
                      <a:satMod val="115000"/>
                    </a:srgbClr>
                  </a:gs>
                  <a:gs pos="100000">
                    <a:srgbClr val="EF2DBC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6116" y="0"/>
            <a:ext cx="34948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Қазір…</a:t>
            </a:r>
            <a:endParaRPr lang="ru-RU" sz="72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5572140"/>
            <a:ext cx="65662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Шрек</a:t>
            </a:r>
            <a:r>
              <a:rPr lang="ru-RU" sz="72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72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шешен</a:t>
            </a:r>
            <a:endParaRPr lang="ru-RU" sz="72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о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142984"/>
            <a:ext cx="6929486" cy="454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4" name="Рисунок 3" descr="ббб.jpe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1214414" y="357166"/>
            <a:ext cx="6429420" cy="48047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5286388"/>
            <a:ext cx="51940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Бэтмен</a:t>
            </a:r>
            <a:r>
              <a:rPr lang="ru-RU" sz="72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72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</a:t>
            </a:r>
            <a:endParaRPr lang="ru-RU" sz="72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рпар.jpe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-1" y="0"/>
            <a:ext cx="915578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5500702"/>
            <a:ext cx="69596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Супермэн</a:t>
            </a:r>
            <a:r>
              <a:rPr lang="ru-RU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60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сұлтан</a:t>
            </a:r>
            <a:endParaRPr lang="ru-RU" sz="6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рп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5286388"/>
            <a:ext cx="81233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Өрмекші адам</a:t>
            </a:r>
            <a:r>
              <a:rPr lang="ru-RU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60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өнеге</a:t>
            </a:r>
            <a:endParaRPr lang="ru-RU" sz="6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214290"/>
            <a:ext cx="79685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5400" b="1" cap="none" spc="150" dirty="0" err="1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есіндегі</a:t>
            </a:r>
            <a:r>
              <a:rPr lang="ru-RU" sz="5400" b="1" cap="none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 мультфильмдері</a:t>
            </a:r>
            <a:r>
              <a:rPr lang="ru-RU" sz="54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cap="none" spc="150" dirty="0">
              <a:ln w="11430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795320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15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«Қарлығаштың құйрығы</a:t>
            </a:r>
            <a:r>
              <a:rPr lang="ru-RU" sz="4400" b="1" cap="none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cap="none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неге </a:t>
            </a:r>
            <a:r>
              <a:rPr lang="ru-RU" sz="4400" b="1" cap="none" spc="15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айыр</a:t>
            </a:r>
            <a:r>
              <a:rPr lang="ru-RU" sz="4400" b="1" cap="none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400" b="1" spc="1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kk-KZ" sz="4400" b="1" cap="none" spc="15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“Ақсақ құлан”</a:t>
            </a:r>
          </a:p>
          <a:p>
            <a:pPr>
              <a:buFont typeface="Wingdings" pitchFamily="2" charset="2"/>
              <a:buChar char="Ø"/>
            </a:pPr>
            <a:r>
              <a:rPr lang="kk-KZ" sz="44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spc="150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“Құйыршық”</a:t>
            </a:r>
          </a:p>
          <a:p>
            <a:pPr>
              <a:buFont typeface="Wingdings" pitchFamily="2" charset="2"/>
              <a:buChar char="Ø"/>
            </a:pPr>
            <a:r>
              <a:rPr lang="kk-KZ" sz="44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cap="none" spc="150" dirty="0" smtClean="0">
                <a:ln w="11430"/>
                <a:solidFill>
                  <a:srgbClr val="EF2DBC"/>
                </a:solidFill>
                <a:latin typeface="Times New Roman" pitchFamily="18" charset="0"/>
                <a:cs typeface="Times New Roman" pitchFamily="18" charset="0"/>
              </a:rPr>
              <a:t>“Қожанасыр - сәулетші”</a:t>
            </a:r>
          </a:p>
          <a:p>
            <a:pPr>
              <a:buFont typeface="Wingdings" pitchFamily="2" charset="2"/>
              <a:buChar char="Ø"/>
            </a:pPr>
            <a:r>
              <a:rPr lang="kk-KZ" sz="44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“Қырық өтірік”</a:t>
            </a:r>
            <a:endParaRPr lang="ru-RU" sz="4400" b="1" cap="none" spc="150" dirty="0">
              <a:ln w="11430"/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0092" y="1"/>
            <a:ext cx="9164092" cy="6857999"/>
            <a:chOff x="-20092" y="1"/>
            <a:chExt cx="9164092" cy="6857999"/>
          </a:xfrm>
        </p:grpSpPr>
        <p:pic>
          <p:nvPicPr>
            <p:cNvPr id="9" name="Picture 3" descr="7L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650038"/>
              <a:ext cx="9144000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7L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3097491" y="3311780"/>
              <a:ext cx="6429355" cy="23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7L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0092" y="1"/>
              <a:ext cx="9144000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7L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812135" y="3311786"/>
              <a:ext cx="6429355" cy="23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887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643050"/>
            <a:ext cx="8611781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err="1" smtClean="0">
                <a:ln w="11430"/>
                <a:latin typeface="Times New Roman" pitchFamily="18" charset="0"/>
                <a:cs typeface="Times New Roman" pitchFamily="18" charset="0"/>
              </a:rPr>
              <a:t>Бұйыртса</a:t>
            </a:r>
            <a:r>
              <a:rPr lang="ru-RU" sz="44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, 2014 </a:t>
            </a:r>
            <a:r>
              <a:rPr lang="ru-RU" sz="4400" b="1" cap="none" spc="150" dirty="0" err="1" smtClean="0">
                <a:ln w="11430"/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44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44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теледидардан 50-60 минуттық</a:t>
            </a:r>
          </a:p>
          <a:p>
            <a:pPr algn="ctr"/>
            <a:r>
              <a:rPr lang="kk-KZ" sz="44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44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аңа қазақ мультфильмін</a:t>
            </a:r>
          </a:p>
          <a:p>
            <a:pPr algn="ctr"/>
            <a:r>
              <a:rPr lang="kk-KZ" sz="44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“Ер Төстікті” көріп қалуымыз</a:t>
            </a:r>
          </a:p>
          <a:p>
            <a:pPr algn="ctr"/>
            <a:r>
              <a:rPr lang="kk-KZ" sz="44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44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үмкін.</a:t>
            </a:r>
            <a:endParaRPr lang="ru-RU" sz="4400" b="1" cap="none" spc="1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ерр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9054" y="683011"/>
            <a:ext cx="7874912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err="1" smtClean="0">
                <a:ln w="11430"/>
                <a:latin typeface="Times New Roman" pitchFamily="18" charset="0"/>
                <a:cs typeface="Times New Roman" pitchFamily="18" charset="0"/>
              </a:rPr>
              <a:t>Құрметті оқушылар,</a:t>
            </a:r>
            <a:r>
              <a:rPr lang="ru-RU" sz="32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cap="none" spc="150" dirty="0" err="1" smtClean="0">
                <a:ln w="11430"/>
                <a:latin typeface="Times New Roman" pitchFamily="18" charset="0"/>
                <a:cs typeface="Times New Roman" pitchFamily="18" charset="0"/>
              </a:rPr>
              <a:t>аяғынан ақсандап</a:t>
            </a:r>
            <a:r>
              <a:rPr lang="ru-RU" sz="32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тұрған </a:t>
            </a:r>
          </a:p>
          <a:p>
            <a:pPr algn="ctr"/>
            <a:r>
              <a:rPr lang="kk-KZ" sz="32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қазақ ертегісіне арқау болған</a:t>
            </a:r>
          </a:p>
          <a:p>
            <a:pPr algn="ctr"/>
            <a:r>
              <a:rPr lang="kk-KZ" sz="32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sz="32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арлығаштай киелі құсты қастерлеп,</a:t>
            </a:r>
          </a:p>
          <a:p>
            <a:pPr algn="ctr"/>
            <a:r>
              <a:rPr lang="kk-KZ" sz="32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зиянкестердің құрбаны</a:t>
            </a:r>
          </a:p>
          <a:p>
            <a:pPr algn="ctr"/>
            <a:r>
              <a:rPr lang="kk-KZ" sz="32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 болуына жол бермейік!</a:t>
            </a:r>
          </a:p>
          <a:p>
            <a:pPr algn="ctr"/>
            <a:r>
              <a:rPr lang="kk-KZ" sz="32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Әрқашан да </a:t>
            </a:r>
          </a:p>
          <a:p>
            <a:pPr algn="ctr"/>
            <a:r>
              <a:rPr lang="kk-KZ" sz="32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қазақилығымызды сақтайық!</a:t>
            </a:r>
            <a:endParaRPr lang="ru-RU" sz="3200" b="1" cap="none" spc="1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989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914403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728" y="4071942"/>
            <a:ext cx="70009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Қарлығаштар самғасын,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Жұмыр жердi шарласын.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Жылы жақтан қайтқанда,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Қанаттары талмасын!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 descr="pticia-108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57166"/>
            <a:ext cx="6096746" cy="4437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9144000" cy="59131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200" b="1" cap="none" spc="150" dirty="0" err="1" smtClean="0">
                <a:ln w="11430"/>
                <a:latin typeface="Times New Roman" pitchFamily="18" charset="0"/>
                <a:cs typeface="Times New Roman" pitchFamily="18" charset="0"/>
              </a:rPr>
              <a:t>Тақырыпты таңдап алудағы мақсатым:</a:t>
            </a:r>
            <a:endParaRPr lang="ru-RU" sz="3200" b="1" cap="none" spc="1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k-KZ" sz="32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қарлығаштың киелі, адамзат тіршілігіне </a:t>
            </a:r>
          </a:p>
          <a:p>
            <a:pPr algn="ctr">
              <a:lnSpc>
                <a:spcPct val="150000"/>
              </a:lnSpc>
            </a:pPr>
            <a:r>
              <a:rPr lang="kk-KZ" sz="32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пайдалы құс екендігін мәлімдей отырып,</a:t>
            </a:r>
          </a:p>
          <a:p>
            <a:pPr algn="ctr">
              <a:lnSpc>
                <a:spcPct val="150000"/>
              </a:lnSpc>
            </a:pPr>
            <a:r>
              <a:rPr lang="kk-KZ" sz="32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тұңғыш қазақ мультфильмі жайында</a:t>
            </a:r>
          </a:p>
          <a:p>
            <a:pPr algn="ctr">
              <a:lnSpc>
                <a:spcPct val="150000"/>
              </a:lnSpc>
            </a:pPr>
            <a:r>
              <a:rPr lang="kk-KZ" sz="32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оқушыларға мағлұмат беру. </a:t>
            </a:r>
          </a:p>
          <a:p>
            <a:pPr algn="ctr">
              <a:lnSpc>
                <a:spcPct val="150000"/>
              </a:lnSpc>
            </a:pPr>
            <a:r>
              <a:rPr lang="kk-KZ" sz="32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Тұңғыш мультфильмге арқау болған </a:t>
            </a:r>
          </a:p>
          <a:p>
            <a:pPr algn="ctr">
              <a:lnSpc>
                <a:spcPct val="150000"/>
              </a:lnSpc>
            </a:pPr>
            <a:r>
              <a:rPr lang="kk-KZ" sz="3200" b="1" cap="none" spc="150" dirty="0" smtClean="0">
                <a:ln w="11430"/>
                <a:latin typeface="Times New Roman" pitchFamily="18" charset="0"/>
                <a:cs typeface="Times New Roman" pitchFamily="18" charset="0"/>
              </a:rPr>
              <a:t>кіп-кішкене құс арқылы қазақ</a:t>
            </a:r>
          </a:p>
          <a:p>
            <a:pPr algn="ctr">
              <a:lnSpc>
                <a:spcPct val="150000"/>
              </a:lnSpc>
            </a:pPr>
            <a:r>
              <a:rPr lang="kk-KZ" sz="3200" b="1" spc="150" dirty="0" smtClean="0">
                <a:ln w="11430"/>
                <a:latin typeface="Times New Roman" pitchFamily="18" charset="0"/>
                <a:cs typeface="Times New Roman" pitchFamily="18" charset="0"/>
              </a:rPr>
              <a:t>мультфильмінің тағдырын таразылау.</a:t>
            </a:r>
            <a:endParaRPr lang="ru-RU" sz="3200" b="1" cap="none" spc="1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12" name="Picture 10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3" name="Picture 11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14" name="Picture 12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15" name="Picture 13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д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84" y="0"/>
            <a:ext cx="915578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4845" y="642918"/>
            <a:ext cx="8760796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err="1" smtClean="0">
                <a:ln w="11430"/>
                <a:solidFill>
                  <a:srgbClr val="EF2DBC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endParaRPr lang="ru-RU" sz="6000" b="1" cap="none" spc="150" dirty="0" smtClean="0">
              <a:ln w="11430"/>
              <a:solidFill>
                <a:srgbClr val="EF2DB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6000" b="1" spc="150" dirty="0" smtClean="0">
                <a:ln w="11430"/>
                <a:solidFill>
                  <a:srgbClr val="EF2DBC"/>
                </a:solidFill>
                <a:latin typeface="Times New Roman" pitchFamily="18" charset="0"/>
                <a:cs typeface="Times New Roman" pitchFamily="18" charset="0"/>
              </a:rPr>
              <a:t>салып</a:t>
            </a:r>
          </a:p>
          <a:p>
            <a:pPr algn="ctr"/>
            <a:r>
              <a:rPr lang="kk-KZ" sz="6000" b="1" spc="150" dirty="0" smtClean="0">
                <a:ln w="11430"/>
                <a:solidFill>
                  <a:srgbClr val="EF2DBC"/>
                </a:solidFill>
                <a:latin typeface="Times New Roman" pitchFamily="18" charset="0"/>
                <a:cs typeface="Times New Roman" pitchFamily="18" charset="0"/>
              </a:rPr>
              <a:t>тыңдаған-</a:t>
            </a:r>
          </a:p>
          <a:p>
            <a:pPr algn="ctr"/>
            <a:r>
              <a:rPr lang="kk-KZ" sz="6000" b="1" spc="150" dirty="0" smtClean="0">
                <a:ln w="11430"/>
                <a:solidFill>
                  <a:srgbClr val="EF2DBC"/>
                </a:solidFill>
                <a:latin typeface="Times New Roman" pitchFamily="18" charset="0"/>
                <a:cs typeface="Times New Roman" pitchFamily="18" charset="0"/>
              </a:rPr>
              <a:t>дарыңызға</a:t>
            </a:r>
          </a:p>
          <a:p>
            <a:pPr algn="ctr"/>
            <a:r>
              <a:rPr lang="kk-KZ" sz="6000" b="1" spc="150" dirty="0" smtClean="0">
                <a:ln w="11430"/>
                <a:solidFill>
                  <a:srgbClr val="EF2DBC"/>
                </a:solidFill>
                <a:latin typeface="Times New Roman" pitchFamily="18" charset="0"/>
                <a:cs typeface="Times New Roman" pitchFamily="18" charset="0"/>
              </a:rPr>
              <a:t>РАХМЕТ!</a:t>
            </a:r>
          </a:p>
          <a:p>
            <a:pPr algn="ctr"/>
            <a:r>
              <a:rPr lang="kk-KZ" sz="6000" b="1" spc="1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kk-KZ" sz="6000" b="1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Айерке</a:t>
            </a:r>
          </a:p>
          <a:p>
            <a:pPr algn="ctr"/>
            <a:endParaRPr lang="ru-RU" sz="6000" b="1" cap="none" spc="150" dirty="0">
              <a:ln w="11430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8" name="Picture 10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9" name="Picture 11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10" name="Picture 12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11" name="Picture 13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+6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4" name="Рисунок 3" descr="http://zhasorken.kz/wp-content/uploads/2011/04/Qarlygash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57166"/>
            <a:ext cx="6286544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4786322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Қарлығаш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– айыр құйрықты, қанаттары ұзын, әрi үшкiр келетiн, шағын денелi қара ала құс. Қарлығаш сөзi «қара», «ала», «құс» деген сөздердiң кiрiгуiнен шыққан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тььь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3"/>
            <a:ext cx="9144000" cy="686485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0" y="1357298"/>
            <a:ext cx="2928958" cy="1500198"/>
            <a:chOff x="0" y="1500174"/>
            <a:chExt cx="2928958" cy="1500198"/>
          </a:xfrm>
        </p:grpSpPr>
        <p:sp>
          <p:nvSpPr>
            <p:cNvPr id="14" name="Овал 13"/>
            <p:cNvSpPr/>
            <p:nvPr/>
          </p:nvSpPr>
          <p:spPr>
            <a:xfrm>
              <a:off x="0" y="1500174"/>
              <a:ext cx="2928958" cy="150019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5752" y="1643050"/>
              <a:ext cx="2453942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Жар </a:t>
              </a:r>
            </a:p>
            <a:p>
              <a:pPr algn="ctr"/>
              <a:r>
                <a:rPr lang="ru-RU" sz="3200" b="1" cap="none" spc="0" dirty="0" err="1" smtClean="0">
                  <a:ln w="1143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қарлығашы</a:t>
              </a:r>
              <a:endParaRPr lang="ru-RU" sz="3200" b="1" cap="none" spc="0" dirty="0">
                <a:ln w="1143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215042" y="1214422"/>
            <a:ext cx="2928958" cy="1500198"/>
            <a:chOff x="6215042" y="1357298"/>
            <a:chExt cx="2928958" cy="1500198"/>
          </a:xfrm>
        </p:grpSpPr>
        <p:sp>
          <p:nvSpPr>
            <p:cNvPr id="20" name="Овал 19"/>
            <p:cNvSpPr/>
            <p:nvPr/>
          </p:nvSpPr>
          <p:spPr>
            <a:xfrm>
              <a:off x="6215042" y="1357298"/>
              <a:ext cx="2928958" cy="150019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429388" y="1500174"/>
              <a:ext cx="2453942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smtClean="0">
                  <a:ln w="11430"/>
                  <a:latin typeface="Times New Roman" pitchFamily="18" charset="0"/>
                  <a:cs typeface="Times New Roman" pitchFamily="18" charset="0"/>
                </a:rPr>
                <a:t>Кент </a:t>
              </a:r>
            </a:p>
            <a:p>
              <a:pPr algn="ctr"/>
              <a:r>
                <a:rPr lang="kk-KZ" sz="3200" b="1" dirty="0" smtClean="0">
                  <a:ln w="11430"/>
                  <a:latin typeface="Times New Roman" pitchFamily="18" charset="0"/>
                  <a:cs typeface="Times New Roman" pitchFamily="18" charset="0"/>
                </a:rPr>
                <a:t>қарлығашы</a:t>
              </a:r>
              <a:endParaRPr lang="ru-RU" sz="3200" b="1" cap="none" spc="0" dirty="0">
                <a:ln w="11430"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286116" y="428604"/>
            <a:ext cx="3000396" cy="1571636"/>
            <a:chOff x="3071802" y="428604"/>
            <a:chExt cx="2928958" cy="1500198"/>
          </a:xfrm>
        </p:grpSpPr>
        <p:sp>
          <p:nvSpPr>
            <p:cNvPr id="19" name="Овал 18"/>
            <p:cNvSpPr/>
            <p:nvPr/>
          </p:nvSpPr>
          <p:spPr>
            <a:xfrm>
              <a:off x="3071802" y="428604"/>
              <a:ext cx="2928958" cy="150019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301351" y="571480"/>
              <a:ext cx="2556533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err="1" smtClean="0">
                  <a:ln w="11430"/>
                  <a:latin typeface="Times New Roman" pitchFamily="18" charset="0"/>
                  <a:cs typeface="Times New Roman" pitchFamily="18" charset="0"/>
                </a:rPr>
                <a:t>Құз</a:t>
              </a:r>
              <a:endParaRPr lang="ru-RU" sz="3200" b="1" cap="none" spc="0" dirty="0" smtClean="0">
                <a:ln w="11430"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3200" b="1" cap="none" spc="0" dirty="0" smtClean="0">
                  <a:ln w="11430"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cap="none" spc="0" dirty="0" err="1" smtClean="0">
                  <a:ln w="11430"/>
                  <a:latin typeface="Times New Roman" pitchFamily="18" charset="0"/>
                  <a:cs typeface="Times New Roman" pitchFamily="18" charset="0"/>
                </a:rPr>
                <a:t>қарлығашы</a:t>
              </a:r>
              <a:endParaRPr lang="ru-RU" sz="3200" b="1" cap="none" spc="0" dirty="0">
                <a:ln w="11430"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857884" y="5143512"/>
            <a:ext cx="2928958" cy="1500198"/>
            <a:chOff x="5857884" y="4857760"/>
            <a:chExt cx="2928958" cy="1500198"/>
          </a:xfrm>
        </p:grpSpPr>
        <p:sp>
          <p:nvSpPr>
            <p:cNvPr id="18" name="Овал 17"/>
            <p:cNvSpPr/>
            <p:nvPr/>
          </p:nvSpPr>
          <p:spPr>
            <a:xfrm>
              <a:off x="5857884" y="4857760"/>
              <a:ext cx="2928958" cy="150019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296312" y="5072074"/>
              <a:ext cx="2133340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err="1" smtClean="0">
                  <a:ln w="11430"/>
                  <a:latin typeface="Times New Roman" pitchFamily="18" charset="0"/>
                  <a:cs typeface="Times New Roman" pitchFamily="18" charset="0"/>
                </a:rPr>
                <a:t>Сепкілтөс</a:t>
              </a:r>
              <a:endParaRPr lang="ru-RU" sz="3200" b="1" cap="none" spc="0" dirty="0" smtClean="0">
                <a:ln w="11430"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kk-KZ" sz="3200" b="1" dirty="0" smtClean="0">
                  <a:ln w="11430"/>
                  <a:latin typeface="Times New Roman" pitchFamily="18" charset="0"/>
                  <a:cs typeface="Times New Roman" pitchFamily="18" charset="0"/>
                </a:rPr>
                <a:t>қарлығаш</a:t>
              </a:r>
              <a:endParaRPr lang="ru-RU" sz="3200" b="1" cap="none" spc="0" dirty="0">
                <a:ln w="11430"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57158" y="5000636"/>
            <a:ext cx="2928958" cy="1500198"/>
            <a:chOff x="285720" y="4500570"/>
            <a:chExt cx="2928958" cy="1500198"/>
          </a:xfrm>
        </p:grpSpPr>
        <p:sp>
          <p:nvSpPr>
            <p:cNvPr id="17" name="Овал 16"/>
            <p:cNvSpPr/>
            <p:nvPr/>
          </p:nvSpPr>
          <p:spPr>
            <a:xfrm>
              <a:off x="285720" y="4500570"/>
              <a:ext cx="2928958" cy="150019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14348" y="4643446"/>
              <a:ext cx="2133340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cap="none" spc="0" dirty="0" err="1" smtClean="0">
                  <a:ln w="11430"/>
                  <a:latin typeface="Times New Roman" pitchFamily="18" charset="0"/>
                  <a:cs typeface="Times New Roman" pitchFamily="18" charset="0"/>
                </a:rPr>
                <a:t>Қос реңді</a:t>
              </a:r>
              <a:endParaRPr lang="ru-RU" sz="3200" b="1" cap="none" spc="0" dirty="0" smtClean="0">
                <a:ln w="11430"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kk-KZ" sz="3200" b="1" dirty="0" smtClean="0">
                  <a:ln w="11430"/>
                  <a:latin typeface="Times New Roman" pitchFamily="18" charset="0"/>
                  <a:cs typeface="Times New Roman" pitchFamily="18" charset="0"/>
                </a:rPr>
                <a:t>қарлығаш</a:t>
              </a:r>
              <a:endParaRPr lang="ru-RU" sz="3200" b="1" cap="none" spc="0" dirty="0">
                <a:ln w="11430"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358888" y="2071678"/>
            <a:ext cx="4643160" cy="3103775"/>
            <a:chOff x="2358888" y="2071678"/>
            <a:chExt cx="4643160" cy="310377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500298" y="2714620"/>
              <a:ext cx="4500594" cy="2286016"/>
              <a:chOff x="2500298" y="2714620"/>
              <a:chExt cx="4500594" cy="2286016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2500298" y="2714620"/>
                <a:ext cx="4500594" cy="2286016"/>
              </a:xfrm>
              <a:prstGeom prst="ellipse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3071802" y="3071810"/>
                <a:ext cx="3644011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0" dirty="0" err="1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Қарлығаштың</a:t>
                </a:r>
                <a:endParaRPr lang="ru-RU" sz="40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kk-KZ" sz="40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түрлері</a:t>
                </a:r>
                <a:endParaRPr lang="ru-RU" sz="4000" b="1" cap="none" spc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Стрелка вправо с вырезом 30"/>
            <p:cNvSpPr/>
            <p:nvPr/>
          </p:nvSpPr>
          <p:spPr>
            <a:xfrm rot="16200000">
              <a:off x="4393405" y="2107397"/>
              <a:ext cx="642942" cy="571504"/>
            </a:xfrm>
            <a:prstGeom prst="notchedRightArrow">
              <a:avLst>
                <a:gd name="adj1" fmla="val 34762"/>
                <a:gd name="adj2" fmla="val 6777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право с вырезом 31"/>
            <p:cNvSpPr/>
            <p:nvPr/>
          </p:nvSpPr>
          <p:spPr>
            <a:xfrm rot="18099892">
              <a:off x="6196013" y="2505313"/>
              <a:ext cx="642942" cy="571504"/>
            </a:xfrm>
            <a:prstGeom prst="notchedRightArrow">
              <a:avLst>
                <a:gd name="adj1" fmla="val 34762"/>
                <a:gd name="adj2" fmla="val 6777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право с вырезом 32"/>
            <p:cNvSpPr/>
            <p:nvPr/>
          </p:nvSpPr>
          <p:spPr>
            <a:xfrm rot="14076281">
              <a:off x="2383651" y="2642121"/>
              <a:ext cx="642942" cy="571504"/>
            </a:xfrm>
            <a:prstGeom prst="notchedRightArrow">
              <a:avLst>
                <a:gd name="adj1" fmla="val 34762"/>
                <a:gd name="adj2" fmla="val 6777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с вырезом 33"/>
            <p:cNvSpPr/>
            <p:nvPr/>
          </p:nvSpPr>
          <p:spPr>
            <a:xfrm rot="2904567">
              <a:off x="6394825" y="4568230"/>
              <a:ext cx="642942" cy="571504"/>
            </a:xfrm>
            <a:prstGeom prst="notchedRightArrow">
              <a:avLst>
                <a:gd name="adj1" fmla="val 34762"/>
                <a:gd name="adj2" fmla="val 6777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 вправо с вырезом 34"/>
            <p:cNvSpPr/>
            <p:nvPr/>
          </p:nvSpPr>
          <p:spPr>
            <a:xfrm rot="7898967">
              <a:off x="2323169" y="4430617"/>
              <a:ext cx="642942" cy="571504"/>
            </a:xfrm>
            <a:prstGeom prst="notchedRightArrow">
              <a:avLst>
                <a:gd name="adj1" fmla="val 34762"/>
                <a:gd name="adj2" fmla="val 6777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-s-300x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Вираж ласто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735-300x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467403760_b5a9cd3e6c_z-300x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336</Words>
  <Application>Microsoft Office PowerPoint</Application>
  <PresentationFormat>Экран (4:3)</PresentationFormat>
  <Paragraphs>78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17</cp:revision>
  <cp:lastPrinted>2014-02-21T07:42:25Z</cp:lastPrinted>
  <dcterms:modified xsi:type="dcterms:W3CDTF">2014-03-03T04:59:19Z</dcterms:modified>
</cp:coreProperties>
</file>