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304" r:id="rId3"/>
    <p:sldId id="294" r:id="rId4"/>
    <p:sldId id="295" r:id="rId5"/>
    <p:sldId id="257" r:id="rId6"/>
    <p:sldId id="298" r:id="rId7"/>
    <p:sldId id="305" r:id="rId8"/>
    <p:sldId id="281" r:id="rId9"/>
    <p:sldId id="285" r:id="rId10"/>
    <p:sldId id="288" r:id="rId11"/>
    <p:sldId id="283" r:id="rId12"/>
    <p:sldId id="296" r:id="rId13"/>
    <p:sldId id="289" r:id="rId14"/>
    <p:sldId id="284" r:id="rId15"/>
    <p:sldId id="297" r:id="rId16"/>
    <p:sldId id="306" r:id="rId17"/>
    <p:sldId id="299" r:id="rId18"/>
    <p:sldId id="287" r:id="rId19"/>
    <p:sldId id="301" r:id="rId20"/>
    <p:sldId id="307" r:id="rId21"/>
    <p:sldId id="308" r:id="rId22"/>
    <p:sldId id="309" r:id="rId23"/>
    <p:sldId id="310" r:id="rId24"/>
    <p:sldId id="273" r:id="rId2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E5AF-0CDF-46E5-B20F-B3D9F3C788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7703-522F-455D-8CE2-E1843E0A8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E5AF-0CDF-46E5-B20F-B3D9F3C788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7703-522F-455D-8CE2-E1843E0A8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E5AF-0CDF-46E5-B20F-B3D9F3C788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7703-522F-455D-8CE2-E1843E0A8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E5AF-0CDF-46E5-B20F-B3D9F3C788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7703-522F-455D-8CE2-E1843E0A8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E5AF-0CDF-46E5-B20F-B3D9F3C788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7703-522F-455D-8CE2-E1843E0A8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E5AF-0CDF-46E5-B20F-B3D9F3C788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7703-522F-455D-8CE2-E1843E0A8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E5AF-0CDF-46E5-B20F-B3D9F3C788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7703-522F-455D-8CE2-E1843E0A8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E5AF-0CDF-46E5-B20F-B3D9F3C788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7703-522F-455D-8CE2-E1843E0A8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E5AF-0CDF-46E5-B20F-B3D9F3C788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7703-522F-455D-8CE2-E1843E0A8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E5AF-0CDF-46E5-B20F-B3D9F3C788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7703-522F-455D-8CE2-E1843E0A8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E5AF-0CDF-46E5-B20F-B3D9F3C788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497703-522F-455D-8CE2-E1843E0A8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9BE5AF-0CDF-46E5-B20F-B3D9F3C788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497703-522F-455D-8CE2-E1843E0A8A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1050;&#1257;&#1082;%20&#1090;&#1091;&#1076;&#1099;&#1187;%20&#1078;&#1077;&#1083;&#1073;&#1110;&#1088;&#1077;&#1075;&#1077;&#1085;&#1110;%20-%20(&#1048;&#1073;&#1088;&#1072;&#1075;&#1080;&#1084;%20&#1045;&#1089;&#1082;&#1077;&#1085;&#1076;&#1110;&#1088;)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2"/>
            <a:ext cx="9144000" cy="684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1556792"/>
            <a:ext cx="3764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3000" dirty="0" smtClean="0">
              <a:solidFill>
                <a:srgbClr val="002060"/>
              </a:solidFill>
            </a:endParaRPr>
          </a:p>
          <a:p>
            <a:endParaRPr lang="kk-KZ" sz="3000" b="1" dirty="0" smtClean="0">
              <a:solidFill>
                <a:srgbClr val="002060"/>
              </a:solidFill>
            </a:endParaRPr>
          </a:p>
          <a:p>
            <a:r>
              <a:rPr lang="kk-KZ" sz="3000" b="1" dirty="0" smtClean="0">
                <a:solidFill>
                  <a:srgbClr val="002060"/>
                </a:solidFill>
              </a:rPr>
              <a:t>Үлкенге де сіз,</a:t>
            </a:r>
          </a:p>
          <a:p>
            <a:r>
              <a:rPr lang="kk-KZ" sz="3000" b="1" dirty="0" smtClean="0">
                <a:solidFill>
                  <a:srgbClr val="002060"/>
                </a:solidFill>
              </a:rPr>
              <a:t>Кішіге де сіз,</a:t>
            </a:r>
          </a:p>
          <a:p>
            <a:r>
              <a:rPr lang="kk-KZ" sz="3000" b="1" dirty="0" smtClean="0">
                <a:solidFill>
                  <a:srgbClr val="002060"/>
                </a:solidFill>
              </a:rPr>
              <a:t>Қонақтарға бас иіп</a:t>
            </a:r>
          </a:p>
          <a:p>
            <a:r>
              <a:rPr lang="kk-KZ" sz="3000" b="1" dirty="0" smtClean="0">
                <a:solidFill>
                  <a:srgbClr val="002060"/>
                </a:solidFill>
              </a:rPr>
              <a:t>Сәлем бердік біз</a:t>
            </a:r>
            <a:r>
              <a:rPr lang="kk-KZ" sz="3000" dirty="0" smtClean="0">
                <a:solidFill>
                  <a:srgbClr val="002060"/>
                </a:solidFill>
              </a:rPr>
              <a:t>!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6003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/>
              <a:t>Әр елдің туы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56895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36240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ҚАЗАҚСТАН РЕСПУБЛИКАСЫНЫҢ МЕМЛЕКЕТТIК  ЕЛТАҢБАСЫ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7435"/>
            <a:ext cx="5018476" cy="5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9242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</a:rPr>
              <a:t>Көршілес елдердің гербтары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147"/>
          <a:stretch/>
        </p:blipFill>
        <p:spPr bwMode="auto">
          <a:xfrm>
            <a:off x="3637018" y="1352870"/>
            <a:ext cx="1950510" cy="222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8960"/>
            <a:ext cx="2335907" cy="233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24" y="1238960"/>
            <a:ext cx="2442617" cy="233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3692881"/>
            <a:ext cx="2610049" cy="270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2264"/>
            <a:ext cx="3449166" cy="236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0508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014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ҚАЗАҚСТАН РЕСПУБЛИКАСЫНЫҢ МЕМЛЕКЕТТІК ӘНҰРАНЫ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362950" cy="5237163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сөзі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Жұмекен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Нәжімеденов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Нұрсұлтан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Назарбаев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әні: Шәмші Қалдаяқов</a:t>
            </a:r>
            <a:br>
              <a:rPr lang="kk-KZ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Алтын күн аспаны, 			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Ұрпаққа жол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ашқан,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Алтын дән даласы, 			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Кең байтақ жерім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kk-KZ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Ерліктің дастаны, 			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Бірлігі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жарасқан,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Еліме қарашы! 			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Тәуелсіз елім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 .</a:t>
            </a:r>
            <a:r>
              <a:rPr lang="kk-KZ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Ежелден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ер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			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Қарсы алған уақытты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Даңкымыз шықты ғой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		               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Мәңгілік досындай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Намысын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бермеген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		               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Біздің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бақытты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Қазағым мықты ғой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		               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Біздің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         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Қайырмасы: </a:t>
            </a:r>
            <a:b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Менің елім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менің елім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Гүлің болып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егілемін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Жырың болып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төгілемін, елім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Туған жерім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менің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Қазақстаным!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2789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/>
              <a:t>   </a:t>
            </a:r>
            <a:r>
              <a:rPr lang="kk-KZ" sz="3000" b="1" dirty="0" smtClean="0"/>
              <a:t>«</a:t>
            </a:r>
            <a:r>
              <a:rPr lang="kk-KZ" sz="3000" b="1" dirty="0" smtClean="0">
                <a:latin typeface="Times New Roman"/>
                <a:ea typeface="Arial"/>
              </a:rPr>
              <a:t>Кел</a:t>
            </a:r>
            <a:r>
              <a:rPr lang="kk-KZ" sz="3000" b="1" dirty="0">
                <a:latin typeface="Times New Roman"/>
                <a:ea typeface="Arial"/>
              </a:rPr>
              <a:t>, анықтайық</a:t>
            </a:r>
            <a:r>
              <a:rPr lang="kk-KZ" sz="3000" b="1" dirty="0" smtClean="0"/>
              <a:t>» айдары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kk-KZ" dirty="0" smtClean="0">
                <a:solidFill>
                  <a:srgbClr val="C00000"/>
                </a:solidFill>
              </a:rPr>
              <a:t>Жұптық  жұмыс.</a:t>
            </a:r>
          </a:p>
          <a:p>
            <a:r>
              <a:rPr lang="kk-KZ" dirty="0" smtClean="0"/>
              <a:t>-</a:t>
            </a:r>
            <a:r>
              <a:rPr lang="kk-KZ" sz="2800" dirty="0">
                <a:latin typeface="Times New Roman"/>
                <a:ea typeface="Arial"/>
              </a:rPr>
              <a:t>Оқулықтағы </a:t>
            </a:r>
            <a:r>
              <a:rPr lang="kk-KZ" sz="2800" dirty="0" smtClean="0">
                <a:latin typeface="Times New Roman"/>
                <a:ea typeface="Arial"/>
              </a:rPr>
              <a:t>61 беттегі суреттерге </a:t>
            </a:r>
            <a:r>
              <a:rPr lang="kk-KZ" sz="2800" dirty="0">
                <a:latin typeface="Times New Roman"/>
                <a:ea typeface="Arial"/>
              </a:rPr>
              <a:t>назар аударып, берілген сұраққа жауап </a:t>
            </a:r>
            <a:r>
              <a:rPr lang="kk-KZ" sz="2800" dirty="0" smtClean="0">
                <a:latin typeface="Times New Roman"/>
                <a:ea typeface="Arial"/>
              </a:rPr>
              <a:t>беріңдер. </a:t>
            </a:r>
          </a:p>
          <a:p>
            <a:r>
              <a:rPr lang="kk-KZ" sz="2800" dirty="0" smtClean="0">
                <a:latin typeface="Times New Roman"/>
              </a:rPr>
              <a:t>Лондон олимпиадасы </a:t>
            </a:r>
            <a:r>
              <a:rPr lang="kk-KZ" sz="2800" dirty="0" smtClean="0">
                <a:solidFill>
                  <a:srgbClr val="C00000"/>
                </a:solidFill>
                <a:latin typeface="Times New Roman"/>
              </a:rPr>
              <a:t>бейнебаян</a:t>
            </a:r>
            <a:r>
              <a:rPr lang="kk-KZ" sz="2800" dirty="0" smtClean="0">
                <a:latin typeface="Times New Roman"/>
              </a:rPr>
              <a:t> көрсету.</a:t>
            </a:r>
          </a:p>
          <a:p>
            <a:r>
              <a:rPr lang="kk-KZ" sz="2800" dirty="0" smtClean="0">
                <a:solidFill>
                  <a:srgbClr val="002060"/>
                </a:solidFill>
                <a:latin typeface="Times New Roman"/>
                <a:ea typeface="Arial"/>
              </a:rPr>
              <a:t>-«</a:t>
            </a:r>
            <a:r>
              <a:rPr lang="kk-KZ" sz="2800" dirty="0">
                <a:solidFill>
                  <a:srgbClr val="002060"/>
                </a:solidFill>
                <a:latin typeface="Times New Roman"/>
                <a:ea typeface="Arial"/>
              </a:rPr>
              <a:t>Еліміздің туын биікке көтеру үшін қандай үлес қоса аласыңдар? </a:t>
            </a:r>
            <a:endParaRPr lang="kk-KZ" sz="2800" dirty="0" smtClean="0">
              <a:solidFill>
                <a:srgbClr val="002060"/>
              </a:solidFill>
              <a:latin typeface="Times New Roman"/>
              <a:ea typeface="Arial"/>
            </a:endParaRPr>
          </a:p>
          <a:p>
            <a:r>
              <a:rPr lang="kk-KZ" sz="2800" dirty="0">
                <a:solidFill>
                  <a:srgbClr val="002060"/>
                </a:solidFill>
                <a:latin typeface="Times New Roman"/>
                <a:ea typeface="Arial"/>
              </a:rPr>
              <a:t>-</a:t>
            </a:r>
            <a:r>
              <a:rPr lang="kk-KZ" sz="2800" dirty="0" smtClean="0">
                <a:solidFill>
                  <a:srgbClr val="002060"/>
                </a:solidFill>
                <a:latin typeface="Times New Roman"/>
                <a:ea typeface="Arial"/>
              </a:rPr>
              <a:t>Сен </a:t>
            </a:r>
            <a:r>
              <a:rPr lang="kk-KZ" sz="2800" dirty="0">
                <a:solidFill>
                  <a:srgbClr val="002060"/>
                </a:solidFill>
                <a:latin typeface="Times New Roman"/>
                <a:ea typeface="Arial"/>
              </a:rPr>
              <a:t>өзің не істер едің</a:t>
            </a:r>
            <a:r>
              <a:rPr lang="kk-KZ" sz="2800" dirty="0" smtClean="0">
                <a:solidFill>
                  <a:srgbClr val="002060"/>
                </a:solidFill>
                <a:latin typeface="Times New Roman"/>
                <a:ea typeface="Arial"/>
              </a:rPr>
              <a:t>?»</a:t>
            </a:r>
          </a:p>
          <a:p>
            <a:r>
              <a:rPr lang="kk-KZ" sz="2800" dirty="0">
                <a:latin typeface="Times New Roman"/>
                <a:ea typeface="Arial"/>
              </a:rPr>
              <a:t>Өз елінің туына құрмет көрсету – </a:t>
            </a:r>
            <a:r>
              <a:rPr lang="kk-KZ" sz="2800" dirty="0" smtClean="0">
                <a:latin typeface="Times New Roman"/>
                <a:ea typeface="Arial"/>
              </a:rPr>
              <a:t>әр адамның парызы.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8902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4400" b="1" i="1" dirty="0" smtClean="0">
                <a:solidFill>
                  <a:srgbClr val="C00000"/>
                </a:solidFill>
                <a:latin typeface="Times New Roman"/>
                <a:ea typeface="Arial"/>
              </a:rPr>
              <a:t>Кел</a:t>
            </a:r>
            <a:r>
              <a:rPr lang="kk-KZ" sz="4400" b="1" i="1" dirty="0">
                <a:solidFill>
                  <a:srgbClr val="C00000"/>
                </a:solidFill>
                <a:latin typeface="Times New Roman"/>
                <a:ea typeface="Arial"/>
              </a:rPr>
              <a:t>, </a:t>
            </a:r>
            <a:r>
              <a:rPr lang="kk-KZ" sz="4400" b="1" i="1" dirty="0" smtClean="0">
                <a:solidFill>
                  <a:srgbClr val="C00000"/>
                </a:solidFill>
                <a:latin typeface="Times New Roman"/>
                <a:ea typeface="Arial"/>
              </a:rPr>
              <a:t>ойланайық</a:t>
            </a:r>
            <a:r>
              <a:rPr lang="kk-KZ" sz="4400" dirty="0" smtClean="0">
                <a:solidFill>
                  <a:srgbClr val="C00000"/>
                </a:solidFill>
                <a:latin typeface="Times New Roman"/>
                <a:ea typeface="Arial"/>
              </a:rPr>
              <a:t>! </a:t>
            </a:r>
            <a:r>
              <a:rPr lang="kk-KZ" sz="4400" dirty="0" smtClean="0">
                <a:latin typeface="Times New Roman"/>
                <a:ea typeface="Arial"/>
              </a:rPr>
              <a:t>айдары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r>
              <a:rPr lang="kk-KZ" dirty="0" smtClean="0">
                <a:solidFill>
                  <a:srgbClr val="C00000"/>
                </a:solidFill>
              </a:rPr>
              <a:t>1-топ:</a:t>
            </a:r>
          </a:p>
          <a:p>
            <a:r>
              <a:rPr lang="kk-KZ" dirty="0" smtClean="0"/>
              <a:t>-фильмде қолданылған музыканы зерттейді.</a:t>
            </a:r>
          </a:p>
          <a:p>
            <a:r>
              <a:rPr lang="kk-KZ" dirty="0" smtClean="0">
                <a:solidFill>
                  <a:srgbClr val="C00000"/>
                </a:solidFill>
              </a:rPr>
              <a:t>2-топ:</a:t>
            </a:r>
          </a:p>
          <a:p>
            <a:r>
              <a:rPr lang="kk-KZ" dirty="0" smtClean="0"/>
              <a:t>-қолданылған декорацияны зерттейді.</a:t>
            </a:r>
          </a:p>
          <a:p>
            <a:r>
              <a:rPr lang="kk-KZ" dirty="0" smtClean="0">
                <a:solidFill>
                  <a:srgbClr val="C00000"/>
                </a:solidFill>
              </a:rPr>
              <a:t>3-топ</a:t>
            </a:r>
            <a:r>
              <a:rPr lang="kk-KZ" dirty="0" smtClean="0"/>
              <a:t>:</a:t>
            </a:r>
          </a:p>
          <a:p>
            <a:r>
              <a:rPr lang="kk-KZ" dirty="0" smtClean="0"/>
              <a:t>-кейіпкерлер іс-әрекетін бақылайды.</a:t>
            </a:r>
          </a:p>
          <a:p>
            <a:pPr lvl="0">
              <a:buClr>
                <a:srgbClr val="0BD0D9"/>
              </a:buClr>
            </a:pPr>
            <a:r>
              <a:rPr lang="kk-KZ" dirty="0" smtClean="0">
                <a:solidFill>
                  <a:srgbClr val="C00000"/>
                </a:solidFill>
              </a:rPr>
              <a:t>4-топ</a:t>
            </a:r>
            <a:r>
              <a:rPr lang="kk-KZ" dirty="0">
                <a:solidFill>
                  <a:srgbClr val="C00000"/>
                </a:solidFill>
              </a:rPr>
              <a:t>:</a:t>
            </a:r>
          </a:p>
          <a:p>
            <a:pPr lvl="0">
              <a:buClr>
                <a:srgbClr val="0BD0D9"/>
              </a:buClr>
            </a:pPr>
            <a:r>
              <a:rPr lang="kk-KZ" dirty="0">
                <a:solidFill>
                  <a:prstClr val="black"/>
                </a:solidFill>
              </a:rPr>
              <a:t>- фильмнің аты қалай аталады?</a:t>
            </a:r>
          </a:p>
          <a:p>
            <a:endParaRPr lang="kk-KZ" dirty="0" smtClean="0"/>
          </a:p>
        </p:txBody>
      </p:sp>
    </p:spTree>
    <p:extLst>
      <p:ext uri="{BB962C8B-B14F-4D97-AF65-F5344CB8AC3E}">
        <p14:creationId xmlns:p14="http://schemas.microsoft.com/office/powerpoint/2010/main" val="12452518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7000" b="1" dirty="0" smtClean="0"/>
              <a:t>Мақал</a:t>
            </a:r>
            <a:endParaRPr lang="ru-RU" sz="7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k-KZ" sz="5000" b="1" dirty="0" smtClean="0">
                <a:solidFill>
                  <a:srgbClr val="C00000"/>
                </a:solidFill>
              </a:rPr>
              <a:t>Тусыз бірлік болмайды, елсіз ерлік  болмайды</a:t>
            </a:r>
            <a:r>
              <a:rPr lang="kk-KZ" dirty="0" smtClean="0">
                <a:solidFill>
                  <a:srgbClr val="C00000"/>
                </a:solidFill>
              </a:rPr>
              <a:t>.</a:t>
            </a:r>
          </a:p>
          <a:p>
            <a:r>
              <a:rPr lang="kk-KZ" dirty="0">
                <a:solidFill>
                  <a:prstClr val="black"/>
                </a:solidFill>
              </a:rPr>
              <a:t>Сақтар, ғұндар туды жауынгерлік рухтың белгісі деп ерекше қастерлеген. Олар туда әскердің күші, киесі болады деп сенді. Сол себепті тудың құлауын жеңілу деп түсінді. Бүкіл әскер болып  шайқастарда әскер туын қорғайды </a:t>
            </a:r>
            <a:r>
              <a:rPr lang="kk-KZ" sz="2800" dirty="0" smtClean="0">
                <a:latin typeface="Times New Roman"/>
                <a:ea typeface="Arial"/>
              </a:rPr>
              <a:t>. Туға ерекше құрмет көрсеткен. Қазіргі кезде тәуелсіздікті білдіреді. </a:t>
            </a:r>
          </a:p>
          <a:p>
            <a:r>
              <a:rPr lang="kk-KZ" sz="2800" dirty="0" smtClean="0">
                <a:latin typeface="Times New Roman"/>
                <a:ea typeface="Arial"/>
              </a:rPr>
              <a:t>Отан </a:t>
            </a:r>
            <a:r>
              <a:rPr lang="kk-KZ" sz="2800" dirty="0">
                <a:latin typeface="Times New Roman"/>
                <a:ea typeface="Arial"/>
              </a:rPr>
              <a:t>қорғау әр жігіттің қасиетті </a:t>
            </a:r>
            <a:r>
              <a:rPr lang="kk-KZ" sz="2800" dirty="0" smtClean="0">
                <a:latin typeface="Times New Roman"/>
                <a:ea typeface="Arial"/>
              </a:rPr>
              <a:t>борышы.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0745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13028"/>
            <a:ext cx="4329341" cy="301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005064"/>
            <a:ext cx="841239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200" dirty="0" smtClean="0">
                <a:solidFill>
                  <a:srgbClr val="0070C0"/>
                </a:solidFill>
              </a:rPr>
              <a:t>Абылай </a:t>
            </a:r>
            <a:r>
              <a:rPr lang="kk-KZ" sz="2200" dirty="0">
                <a:solidFill>
                  <a:srgbClr val="0070C0"/>
                </a:solidFill>
              </a:rPr>
              <a:t>қазақ халқының басынан кешкен қиын-қыстау </a:t>
            </a:r>
            <a:endParaRPr lang="kk-KZ" sz="2200" dirty="0" smtClean="0">
              <a:solidFill>
                <a:srgbClr val="0070C0"/>
              </a:solidFill>
            </a:endParaRPr>
          </a:p>
          <a:p>
            <a:r>
              <a:rPr lang="kk-KZ" sz="2200" dirty="0" smtClean="0">
                <a:solidFill>
                  <a:srgbClr val="0070C0"/>
                </a:solidFill>
              </a:rPr>
              <a:t>заманда </a:t>
            </a:r>
            <a:r>
              <a:rPr lang="kk-KZ" sz="2200" dirty="0">
                <a:solidFill>
                  <a:srgbClr val="0070C0"/>
                </a:solidFill>
              </a:rPr>
              <a:t>өмір </a:t>
            </a:r>
            <a:r>
              <a:rPr lang="kk-KZ" sz="2200" dirty="0" smtClean="0">
                <a:solidFill>
                  <a:srgbClr val="0070C0"/>
                </a:solidFill>
              </a:rPr>
              <a:t>сүрген, </a:t>
            </a:r>
            <a:r>
              <a:rPr lang="kk-KZ" sz="2200" dirty="0">
                <a:solidFill>
                  <a:srgbClr val="0070C0"/>
                </a:solidFill>
              </a:rPr>
              <a:t>он бес жасынан бастап жоңғарларға қарсы </a:t>
            </a:r>
            <a:endParaRPr lang="kk-KZ" sz="2200" dirty="0" smtClean="0">
              <a:solidFill>
                <a:srgbClr val="0070C0"/>
              </a:solidFill>
            </a:endParaRPr>
          </a:p>
          <a:p>
            <a:r>
              <a:rPr lang="kk-KZ" sz="2200" dirty="0" smtClean="0">
                <a:solidFill>
                  <a:srgbClr val="0070C0"/>
                </a:solidFill>
              </a:rPr>
              <a:t>жорықтарға қатысқан. </a:t>
            </a:r>
            <a:r>
              <a:rPr lang="kk-KZ" sz="2500" dirty="0" smtClean="0"/>
              <a:t>Абылай ханның туы ақ түсті болған. Ұлы ханның әскерлері осы тудың астында жоңғарларды жеңіп, жерімізді сақтап қалды.</a:t>
            </a:r>
            <a:endParaRPr lang="ru-RU" sz="2500" dirty="0"/>
          </a:p>
        </p:txBody>
      </p:sp>
      <p:sp>
        <p:nvSpPr>
          <p:cNvPr id="2" name="TextBox 1"/>
          <p:cNvSpPr txBox="1"/>
          <p:nvPr/>
        </p:nvSpPr>
        <p:spPr>
          <a:xfrm>
            <a:off x="2699792" y="332656"/>
            <a:ext cx="29981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000" b="1" dirty="0" smtClean="0">
                <a:solidFill>
                  <a:srgbClr val="C00000"/>
                </a:solidFill>
              </a:rPr>
              <a:t>Сен білесің бе?</a:t>
            </a:r>
            <a:endParaRPr lang="ru-RU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3046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/>
          </a:bodyPr>
          <a:lstStyle/>
          <a:p>
            <a:r>
              <a:rPr lang="kk-KZ" sz="2000" dirty="0" smtClean="0">
                <a:solidFill>
                  <a:srgbClr val="C00000"/>
                </a:solidFill>
              </a:rPr>
              <a:t>1. Топқа бөлу</a:t>
            </a:r>
          </a:p>
          <a:p>
            <a:r>
              <a:rPr lang="kk-KZ" sz="2000" dirty="0" smtClean="0">
                <a:solidFill>
                  <a:srgbClr val="C00000"/>
                </a:solidFill>
              </a:rPr>
              <a:t>2. Топ басшысын сайлау</a:t>
            </a:r>
          </a:p>
          <a:p>
            <a:r>
              <a:rPr lang="kk-KZ" sz="2000" dirty="0" smtClean="0">
                <a:solidFill>
                  <a:srgbClr val="C00000"/>
                </a:solidFill>
              </a:rPr>
              <a:t>3. Әр топтың ережесі</a:t>
            </a:r>
          </a:p>
          <a:p>
            <a:r>
              <a:rPr lang="kk-KZ" sz="2000" dirty="0" smtClean="0">
                <a:solidFill>
                  <a:srgbClr val="C00000"/>
                </a:solidFill>
              </a:rPr>
              <a:t>4. Музыка тыңдау</a:t>
            </a:r>
            <a:r>
              <a:rPr lang="kk-KZ" sz="3000" dirty="0" smtClean="0"/>
              <a:t>.</a:t>
            </a:r>
          </a:p>
          <a:p>
            <a:pPr marR="50800">
              <a:lnSpc>
                <a:spcPct val="112000"/>
              </a:lnSpc>
              <a:spcAft>
                <a:spcPts val="0"/>
              </a:spcAft>
            </a:pPr>
            <a:r>
              <a:rPr lang="kk-KZ" sz="3000" dirty="0" smtClean="0"/>
              <a:t>-</a:t>
            </a:r>
            <a:r>
              <a:rPr lang="kk-KZ" sz="3200" dirty="0">
                <a:latin typeface="Times New Roman"/>
                <a:ea typeface="Arial"/>
                <a:cs typeface="Times New Roman"/>
              </a:rPr>
              <a:t>Ән тыңдағанда қандай сезімде болдыңдар</a:t>
            </a:r>
            <a:r>
              <a:rPr lang="kk-KZ" sz="3200" dirty="0" smtClean="0">
                <a:latin typeface="Times New Roman"/>
                <a:ea typeface="Arial"/>
                <a:cs typeface="Times New Roman"/>
              </a:rPr>
              <a:t>?»</a:t>
            </a:r>
          </a:p>
          <a:p>
            <a:pPr marR="50800">
              <a:lnSpc>
                <a:spcPct val="112000"/>
              </a:lnSpc>
              <a:spcAft>
                <a:spcPts val="0"/>
              </a:spcAft>
            </a:pPr>
            <a:r>
              <a:rPr lang="kk-KZ" sz="32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kk-KZ" sz="3200" dirty="0">
                <a:latin typeface="Times New Roman"/>
                <a:ea typeface="Arial"/>
                <a:cs typeface="Times New Roman"/>
              </a:rPr>
              <a:t>«Бүгінгі сабақ не туралы болады деп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r>
              <a:rPr lang="kk-KZ" sz="3200" dirty="0">
                <a:latin typeface="Times New Roman"/>
                <a:ea typeface="Arial"/>
              </a:rPr>
              <a:t>ойлайсыңдар?» </a:t>
            </a:r>
            <a:endParaRPr lang="ru-RU" sz="3000" dirty="0"/>
          </a:p>
        </p:txBody>
      </p:sp>
      <p:sp>
        <p:nvSpPr>
          <p:cNvPr id="2" name="Стрелка вправо 1">
            <a:hlinkClick r:id="rId2" action="ppaction://hlinkfile"/>
          </p:cNvPr>
          <p:cNvSpPr/>
          <p:nvPr/>
        </p:nvSpPr>
        <p:spPr>
          <a:xfrm>
            <a:off x="3419872" y="177281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1203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/>
          <a:lstStyle/>
          <a:p>
            <a:pPr algn="ctr"/>
            <a:r>
              <a:rPr lang="kk-KZ" dirty="0" smtClean="0"/>
              <a:t>   «</a:t>
            </a:r>
            <a:r>
              <a:rPr lang="kk-KZ" b="1" dirty="0" smtClean="0"/>
              <a:t>Жеті  жебе» әдісі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z="2800" dirty="0" smtClean="0">
                <a:latin typeface="Times New Roman"/>
                <a:ea typeface="Arial"/>
              </a:rPr>
              <a:t>  </a:t>
            </a:r>
            <a:r>
              <a:rPr lang="kk-KZ" sz="3000" dirty="0" smtClean="0">
                <a:latin typeface="Times New Roman"/>
                <a:ea typeface="Arial"/>
              </a:rPr>
              <a:t>Әр </a:t>
            </a:r>
            <a:r>
              <a:rPr lang="kk-KZ" sz="3000" dirty="0">
                <a:latin typeface="Times New Roman"/>
                <a:ea typeface="Arial"/>
              </a:rPr>
              <a:t>жебеге тарихи тұлға Абылай ханды сипаттайтын сөздерді </a:t>
            </a:r>
            <a:r>
              <a:rPr lang="kk-KZ" sz="3000" dirty="0" smtClean="0">
                <a:latin typeface="Times New Roman"/>
                <a:ea typeface="Arial"/>
              </a:rPr>
              <a:t>жазу.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61287075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   </a:t>
            </a:r>
            <a:r>
              <a:rPr lang="kk-KZ" b="1" dirty="0" smtClean="0">
                <a:solidFill>
                  <a:srgbClr val="C00000"/>
                </a:solidFill>
              </a:rPr>
              <a:t>Топтық  жұмыс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4000" dirty="0" smtClean="0"/>
              <a:t>Әр топ өзінің туын жасап, қорғайды.</a:t>
            </a:r>
          </a:p>
          <a:p>
            <a:r>
              <a:rPr lang="kk-KZ" sz="4000" dirty="0" smtClean="0"/>
              <a:t>-Қауіпсіздік ережелерін еске түсіру.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9116001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     </a:t>
            </a:r>
            <a:r>
              <a:rPr lang="kk-KZ" dirty="0" smtClean="0">
                <a:solidFill>
                  <a:srgbClr val="C00000"/>
                </a:solidFill>
              </a:rPr>
              <a:t>Қорытынды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lnSpcReduction="10000"/>
          </a:bodyPr>
          <a:lstStyle/>
          <a:p>
            <a:pPr marR="50800" lvl="0">
              <a:lnSpc>
                <a:spcPct val="112000"/>
              </a:lnSpc>
              <a:buClr>
                <a:srgbClr val="0BD0D9"/>
              </a:buClr>
            </a:pPr>
            <a:r>
              <a:rPr lang="kk-KZ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Қазақстанның рәміздері мемлекетіміздің тарихы туралы әңгімелейді. Олар еліміздегі барлық адамдарды біріктіреді</a:t>
            </a:r>
            <a:r>
              <a:rPr lang="kk-KZ" sz="3700" dirty="0" smtClean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.</a:t>
            </a:r>
          </a:p>
          <a:p>
            <a:pPr marR="63500">
              <a:lnSpc>
                <a:spcPct val="94000"/>
              </a:lnSpc>
              <a:spcAft>
                <a:spcPts val="0"/>
              </a:spcAft>
            </a:pPr>
            <a:r>
              <a:rPr lang="kk-KZ" dirty="0" smtClean="0">
                <a:solidFill>
                  <a:srgbClr val="C00000"/>
                </a:solidFill>
                <a:latin typeface="Times New Roman"/>
                <a:ea typeface="Arial"/>
                <a:cs typeface="Times New Roman"/>
              </a:rPr>
              <a:t>Жауаптардың </a:t>
            </a:r>
            <a:r>
              <a:rPr lang="kk-KZ" dirty="0">
                <a:solidFill>
                  <a:srgbClr val="C00000"/>
                </a:solidFill>
                <a:latin typeface="Times New Roman"/>
                <a:ea typeface="Arial"/>
                <a:cs typeface="Times New Roman"/>
              </a:rPr>
              <a:t>дұрыстығын </a:t>
            </a:r>
            <a:r>
              <a:rPr lang="kk-KZ" dirty="0" smtClean="0">
                <a:solidFill>
                  <a:srgbClr val="C00000"/>
                </a:solidFill>
                <a:latin typeface="Times New Roman"/>
                <a:ea typeface="Arial"/>
                <a:cs typeface="Times New Roman"/>
              </a:rPr>
              <a:t>анықта</a:t>
            </a:r>
            <a:r>
              <a:rPr lang="kk-KZ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.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kk-KZ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–– Ту мемлекеттің тәуелсіздігін білдіреді.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139700" marR="190500" indent="-144145" algn="just">
              <a:lnSpc>
                <a:spcPct val="94000"/>
              </a:lnSpc>
              <a:spcAft>
                <a:spcPts val="0"/>
              </a:spcAft>
            </a:pPr>
            <a:r>
              <a:rPr lang="kk-KZ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–– Қазақстан Республикасының мемлекеттік туы қызыл түсті.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5"/>
              </a:lnSpc>
              <a:spcAft>
                <a:spcPts val="0"/>
              </a:spcAft>
            </a:pPr>
            <a:r>
              <a:rPr lang="kk-KZ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–– Қазақстанның туында көгершін бейнеленген.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50"/>
              </a:lnSpc>
              <a:spcAft>
                <a:spcPts val="0"/>
              </a:spcAft>
            </a:pPr>
            <a:r>
              <a:rPr lang="kk-KZ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r>
              <a:rPr lang="kk-KZ" dirty="0">
                <a:solidFill>
                  <a:srgbClr val="002060"/>
                </a:solidFill>
                <a:latin typeface="Times New Roman"/>
                <a:ea typeface="Arial"/>
              </a:rPr>
              <a:t>–– Мемлекеттік рәміздер елдің тарихы туралы сыр шертеді.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363854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16" y="2338258"/>
            <a:ext cx="3109044" cy="241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C00000"/>
                </a:solidFill>
              </a:rPr>
              <a:t>Кері байланыс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297714" cy="85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44824"/>
            <a:ext cx="321872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00189"/>
            <a:ext cx="11652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50834"/>
            <a:ext cx="185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16335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89" y="1387624"/>
            <a:ext cx="11461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50" y="2542990"/>
            <a:ext cx="14509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36477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_PHOTO~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071678"/>
            <a:ext cx="7500990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46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74313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01283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Бүгінгі сабақта: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мемлекеттік рәміздері туралы білесің, тудың маңызын анықтауды үйренесің.</a:t>
            </a:r>
            <a:endParaRPr lang="ru-RU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/>
              <a:t>Тірек сөздер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kk-KZ" sz="4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ту</a:t>
            </a:r>
            <a:r>
              <a:rPr lang="kk-KZ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– </a:t>
            </a:r>
            <a:r>
              <a:rPr lang="kk-KZ" sz="4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флаг</a:t>
            </a:r>
            <a:r>
              <a:rPr lang="kk-KZ" sz="4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– </a:t>
            </a:r>
            <a:r>
              <a:rPr lang="kk-KZ" sz="4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flag</a:t>
            </a:r>
            <a:endParaRPr lang="ru-RU" sz="4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4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елтаңба</a:t>
            </a:r>
            <a:r>
              <a:rPr lang="kk-KZ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– </a:t>
            </a:r>
            <a:r>
              <a:rPr lang="kk-KZ" sz="4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герб</a:t>
            </a:r>
            <a:r>
              <a:rPr lang="kk-KZ" sz="4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– </a:t>
            </a:r>
            <a:r>
              <a:rPr lang="kk-KZ" sz="4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coat of </a:t>
            </a:r>
            <a:r>
              <a:rPr lang="kk-KZ" sz="4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arms</a:t>
            </a:r>
          </a:p>
          <a:p>
            <a:pPr>
              <a:spcAft>
                <a:spcPts val="0"/>
              </a:spcAft>
            </a:pPr>
            <a:r>
              <a:rPr lang="kk-KZ" sz="4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kk-KZ" sz="4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әнұран</a:t>
            </a:r>
            <a:r>
              <a:rPr lang="kk-KZ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– </a:t>
            </a:r>
            <a:r>
              <a:rPr lang="kk-KZ" sz="4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гимн</a:t>
            </a:r>
            <a:r>
              <a:rPr lang="kk-KZ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– </a:t>
            </a:r>
            <a:r>
              <a:rPr lang="kk-KZ" sz="4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anthem</a:t>
            </a:r>
            <a:endParaRPr lang="ru-RU" sz="4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sz="4000" b="1" dirty="0" err="1">
                <a:solidFill>
                  <a:srgbClr val="0070C0"/>
                </a:solidFill>
                <a:latin typeface="Times New Roman"/>
                <a:ea typeface="Calibri"/>
              </a:rPr>
              <a:t>мемлекеттік</a:t>
            </a:r>
            <a:r>
              <a:rPr lang="ru-RU" sz="40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/>
                <a:ea typeface="Calibri"/>
              </a:rPr>
              <a:t>рәміз</a:t>
            </a:r>
            <a:r>
              <a:rPr lang="ru-RU" sz="40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/>
                <a:ea typeface="Calibri"/>
              </a:rPr>
              <a:t>– </a:t>
            </a:r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</a:rPr>
              <a:t>государственный символ </a:t>
            </a:r>
            <a:r>
              <a:rPr lang="ru-RU" sz="4000" b="1" dirty="0">
                <a:solidFill>
                  <a:srgbClr val="0070C0"/>
                </a:solidFill>
                <a:latin typeface="Times New Roman"/>
                <a:ea typeface="Calibri"/>
              </a:rPr>
              <a:t>– </a:t>
            </a:r>
            <a:r>
              <a:rPr lang="ru-RU" sz="4000" b="1" dirty="0" err="1">
                <a:solidFill>
                  <a:srgbClr val="7030A0"/>
                </a:solidFill>
                <a:latin typeface="Times New Roman"/>
                <a:ea typeface="Calibri"/>
              </a:rPr>
              <a:t>state</a:t>
            </a:r>
            <a:r>
              <a:rPr lang="ru-RU" sz="4000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/>
                <a:ea typeface="Calibri"/>
              </a:rPr>
              <a:t>symbol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0325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kk-KZ" i="1" dirty="0" smtClean="0">
                <a:solidFill>
                  <a:srgbClr val="C00000"/>
                </a:solidFill>
              </a:rPr>
              <a:t>Оқулықпен жұмыс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r>
              <a:rPr lang="kk-KZ" dirty="0" smtClean="0"/>
              <a:t>-</a:t>
            </a:r>
            <a:r>
              <a:rPr lang="kk-KZ" sz="4000" dirty="0" smtClean="0">
                <a:solidFill>
                  <a:srgbClr val="002060"/>
                </a:solidFill>
              </a:rPr>
              <a:t>60 беттегі  с</a:t>
            </a:r>
            <a:r>
              <a:rPr lang="kk-KZ" sz="4000" dirty="0" smtClean="0">
                <a:solidFill>
                  <a:srgbClr val="002060"/>
                </a:solidFill>
                <a:latin typeface="Times New Roman"/>
                <a:ea typeface="Arial"/>
              </a:rPr>
              <a:t>уреттерге </a:t>
            </a:r>
            <a:r>
              <a:rPr lang="kk-KZ" sz="4000" dirty="0">
                <a:solidFill>
                  <a:srgbClr val="002060"/>
                </a:solidFill>
                <a:latin typeface="Times New Roman"/>
                <a:ea typeface="Arial"/>
              </a:rPr>
              <a:t>қара</a:t>
            </a:r>
            <a:r>
              <a:rPr lang="kk-KZ" sz="4000" dirty="0">
                <a:latin typeface="Times New Roman"/>
                <a:ea typeface="Arial"/>
              </a:rPr>
              <a:t>. </a:t>
            </a:r>
            <a:endParaRPr lang="kk-KZ" sz="4000" dirty="0" smtClean="0">
              <a:latin typeface="Times New Roman"/>
              <a:ea typeface="Arial"/>
            </a:endParaRPr>
          </a:p>
          <a:p>
            <a:r>
              <a:rPr lang="kk-KZ" sz="4000" dirty="0" smtClean="0">
                <a:latin typeface="Times New Roman"/>
              </a:rPr>
              <a:t>-Бұл суреттердің бәрі бірге қайда бейнеленген?</a:t>
            </a:r>
          </a:p>
          <a:p>
            <a:r>
              <a:rPr lang="kk-KZ" sz="4000" dirty="0" smtClean="0">
                <a:latin typeface="Times New Roman"/>
              </a:rPr>
              <a:t>-Олардың әрқайсысы нені білдіреді?</a:t>
            </a:r>
          </a:p>
          <a:p>
            <a:r>
              <a:rPr lang="kk-KZ" sz="4000" dirty="0" smtClean="0">
                <a:latin typeface="Times New Roman"/>
              </a:rPr>
              <a:t>-Мәтінді өз бетінше оқыту.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1356645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9"/>
            <a:ext cx="8229600" cy="911571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ҚАЗАҚСТАН РЕСПУБЛИКАСЫНЫҢ МЕМЛЕКЕТТIК ТУЫ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2" descr="C:\Documents and Settings\Администратор\Рабочий стол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3928" y="2276872"/>
            <a:ext cx="5064425" cy="2925142"/>
          </a:xfr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325520" cy="448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6165304"/>
            <a:ext cx="475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Авторы:   </a:t>
            </a:r>
            <a:r>
              <a:rPr lang="kk-KZ" sz="2400" b="1" dirty="0" smtClean="0">
                <a:solidFill>
                  <a:srgbClr val="C00000"/>
                </a:solidFill>
              </a:rPr>
              <a:t> Шәкен Ниязбеков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08012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>
                <a:latin typeface="Times New Roman"/>
                <a:ea typeface="Calibri"/>
              </a:rPr>
              <a:t/>
            </a:r>
            <a:br>
              <a:rPr lang="ru-RU" sz="2800" dirty="0">
                <a:latin typeface="Times New Roman"/>
                <a:ea typeface="Calibri"/>
              </a:rPr>
            </a:br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>
                <a:latin typeface="Times New Roman"/>
                <a:ea typeface="Calibri"/>
              </a:rPr>
              <a:t/>
            </a:r>
            <a:br>
              <a:rPr lang="ru-RU" sz="2800" dirty="0">
                <a:latin typeface="Times New Roman"/>
                <a:ea typeface="Calibri"/>
              </a:rPr>
            </a:br>
            <a:r>
              <a:rPr lang="ru-RU" sz="2800" dirty="0" smtClean="0">
                <a:latin typeface="Times New Roman"/>
                <a:ea typeface="Calibri"/>
              </a:rPr>
              <a:t>                                                                                                       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</a:rPr>
              <a:t> ҚР </a:t>
            </a:r>
            <a:r>
              <a:rPr lang="ru-RU" sz="2800" dirty="0" err="1" smtClean="0">
                <a:solidFill>
                  <a:schemeClr val="tx1"/>
                </a:solidFill>
                <a:latin typeface="Times New Roman"/>
                <a:ea typeface="Calibri"/>
              </a:rPr>
              <a:t>мемлекеттік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/>
                <a:ea typeface="Calibri"/>
              </a:rPr>
              <a:t>туы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/>
                <a:ea typeface="Calibri"/>
              </a:rPr>
              <a:t>көгілдір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/>
                <a:ea typeface="Calibri"/>
              </a:rPr>
              <a:t>түсті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/>
                <a:ea typeface="Calibri"/>
              </a:rPr>
              <a:t>матадан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/>
                <a:ea typeface="Calibri"/>
              </a:rPr>
              <a:t>жасалған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</a:rPr>
              <a:t>.</a:t>
            </a:r>
            <a:r>
              <a:rPr lang="kk-KZ" sz="2800" dirty="0" smtClean="0">
                <a:solidFill>
                  <a:schemeClr val="tx1"/>
                </a:solidFill>
              </a:rPr>
              <a:t/>
            </a:r>
            <a:br>
              <a:rPr lang="kk-KZ" sz="2800" dirty="0" smtClean="0">
                <a:solidFill>
                  <a:schemeClr val="tx1"/>
                </a:solidFill>
              </a:rPr>
            </a:br>
            <a:r>
              <a:rPr lang="kk-KZ" sz="2800" dirty="0" smtClean="0">
                <a:solidFill>
                  <a:srgbClr val="C00000"/>
                </a:solidFill>
              </a:rPr>
              <a:t>Көк</a:t>
            </a:r>
            <a:r>
              <a:rPr lang="kk-KZ" sz="2800" dirty="0" smtClean="0"/>
              <a:t> </a:t>
            </a:r>
            <a:r>
              <a:rPr lang="kk-KZ" sz="2800" dirty="0" smtClean="0">
                <a:solidFill>
                  <a:schemeClr val="tx1"/>
                </a:solidFill>
              </a:rPr>
              <a:t>түс-бейбітшілік пен тыныштықтың белгісі</a:t>
            </a:r>
            <a:r>
              <a:rPr lang="kk-KZ" sz="3500" dirty="0" smtClean="0">
                <a:solidFill>
                  <a:schemeClr val="tx1"/>
                </a:solidFill>
              </a:rPr>
              <a:t>.</a:t>
            </a:r>
            <a:endParaRPr lang="ru-RU" sz="35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C00000"/>
                </a:solidFill>
              </a:rPr>
              <a:t>Алтын күн- </a:t>
            </a:r>
            <a:r>
              <a:rPr lang="kk-KZ" dirty="0" smtClean="0"/>
              <a:t>тыныштық пен байлық </a:t>
            </a:r>
          </a:p>
          <a:p>
            <a:r>
              <a:rPr lang="kk-KZ" dirty="0" smtClean="0">
                <a:solidFill>
                  <a:srgbClr val="C00000"/>
                </a:solidFill>
              </a:rPr>
              <a:t>Қыран құс</a:t>
            </a:r>
            <a:r>
              <a:rPr lang="kk-KZ" dirty="0" smtClean="0"/>
              <a:t>-еркіндікті білдіреді, ҚР-ның жан-дүниесінің кеңдігін паш етеді.</a:t>
            </a:r>
          </a:p>
          <a:p>
            <a:r>
              <a:rPr lang="ru-RU" sz="2800" dirty="0" err="1" smtClean="0">
                <a:latin typeface="Times New Roman"/>
                <a:ea typeface="Calibri"/>
              </a:rPr>
              <a:t>Ағаш</a:t>
            </a:r>
            <a:r>
              <a:rPr lang="ru-RU" sz="2800" dirty="0" smtClean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сабына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бекiтiлген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тұста</a:t>
            </a:r>
            <a:r>
              <a:rPr lang="ru-RU" sz="2800" dirty="0">
                <a:latin typeface="Times New Roman"/>
                <a:ea typeface="Calibri"/>
              </a:rPr>
              <a:t> – </a:t>
            </a:r>
            <a:r>
              <a:rPr lang="ru-RU" sz="2800" dirty="0" err="1">
                <a:latin typeface="Times New Roman"/>
                <a:ea typeface="Calibri"/>
              </a:rPr>
              <a:t>ұлттық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оюлармен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кестеленген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тiк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жолақ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 smtClean="0">
                <a:latin typeface="Times New Roman"/>
                <a:ea typeface="Calibri"/>
              </a:rPr>
              <a:t>өрнектелген</a:t>
            </a:r>
            <a:r>
              <a:rPr lang="ru-RU" sz="2800" dirty="0" smtClean="0">
                <a:latin typeface="Times New Roman"/>
                <a:ea typeface="Calibri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67675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394</TotalTime>
  <Words>437</Words>
  <Application>Microsoft Office PowerPoint</Application>
  <PresentationFormat>Экран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Бүгінгі сабақта:</vt:lpstr>
      <vt:lpstr>Тірек сөздер</vt:lpstr>
      <vt:lpstr>Оқулықпен жұмыс</vt:lpstr>
      <vt:lpstr>  ҚАЗАҚСТАН РЕСПУБЛИКАСЫНЫҢ МЕМЛЕКЕТТIК ТУЫ  </vt:lpstr>
      <vt:lpstr>                                                                                                               ҚР мемлекеттік туы көгілдір түсті матадан жасалған. Көк түс-бейбітшілік пен тыныштықтың белгісі.</vt:lpstr>
      <vt:lpstr>Әр елдің туы</vt:lpstr>
      <vt:lpstr>ҚАЗАҚСТАН РЕСПУБЛИКАСЫНЫҢ МЕМЛЕКЕТТIК  ЕЛТАҢБАСЫ</vt:lpstr>
      <vt:lpstr>Презентация PowerPoint</vt:lpstr>
      <vt:lpstr>Көршілес елдердің гербтары</vt:lpstr>
      <vt:lpstr>ҚАЗАҚСТАН РЕСПУБЛИКАСЫНЫҢ МЕМЛЕКЕТТІК ӘНҰРАНЫ </vt:lpstr>
      <vt:lpstr>Презентация PowerPoint</vt:lpstr>
      <vt:lpstr>   «Кел, анықтайық» айдары</vt:lpstr>
      <vt:lpstr>Кел, ойланайық! айдары</vt:lpstr>
      <vt:lpstr>Мақал</vt:lpstr>
      <vt:lpstr>Презентация PowerPoint</vt:lpstr>
      <vt:lpstr>   «Жеті  жебе» әдісі</vt:lpstr>
      <vt:lpstr>       Топтық  жұмыс</vt:lpstr>
      <vt:lpstr>     Қорытынды</vt:lpstr>
      <vt:lpstr>Кері байланыс</vt:lpstr>
      <vt:lpstr>Назарларыңызға рахмет!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Тақырыбы: « Қазақ елі – менің Отаным»</dc:title>
  <dc:creator>Admin</dc:creator>
  <cp:lastModifiedBy>User</cp:lastModifiedBy>
  <cp:revision>38</cp:revision>
  <cp:lastPrinted>2017-02-21T16:37:05Z</cp:lastPrinted>
  <dcterms:created xsi:type="dcterms:W3CDTF">2010-06-03T19:42:24Z</dcterms:created>
  <dcterms:modified xsi:type="dcterms:W3CDTF">2017-02-22T03:45:31Z</dcterms:modified>
</cp:coreProperties>
</file>