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62" r:id="rId2"/>
    <p:sldId id="256" r:id="rId3"/>
    <p:sldId id="263" r:id="rId4"/>
    <p:sldId id="264" r:id="rId5"/>
    <p:sldId id="274" r:id="rId6"/>
    <p:sldId id="275" r:id="rId7"/>
    <p:sldId id="276" r:id="rId8"/>
    <p:sldId id="260" r:id="rId9"/>
    <p:sldId id="277" r:id="rId10"/>
    <p:sldId id="272" r:id="rId11"/>
    <p:sldId id="271" r:id="rId12"/>
    <p:sldId id="265" r:id="rId13"/>
    <p:sldId id="259" r:id="rId14"/>
    <p:sldId id="278" r:id="rId15"/>
    <p:sldId id="279" r:id="rId16"/>
    <p:sldId id="280" r:id="rId17"/>
    <p:sldId id="281" r:id="rId18"/>
    <p:sldId id="28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1D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0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9D3536-BF5D-4E1F-98EC-3203962C8164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5C9CC-59E9-4A8B-888D-512D473E17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977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B5C3DE1-486F-4BD3-9A73-DABDC99E2730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7C4A3-000D-443C-B3C1-611BEC7641D8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91EF-DB7B-4A94-88BF-8DE971B0B8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7C4A3-000D-443C-B3C1-611BEC7641D8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91EF-DB7B-4A94-88BF-8DE971B0B8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7C4A3-000D-443C-B3C1-611BEC7641D8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91EF-DB7B-4A94-88BF-8DE971B0B8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7C4A3-000D-443C-B3C1-611BEC7641D8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91EF-DB7B-4A94-88BF-8DE971B0B8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7C4A3-000D-443C-B3C1-611BEC7641D8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91EF-DB7B-4A94-88BF-8DE971B0B8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7C4A3-000D-443C-B3C1-611BEC7641D8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91EF-DB7B-4A94-88BF-8DE971B0B8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7C4A3-000D-443C-B3C1-611BEC7641D8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91EF-DB7B-4A94-88BF-8DE971B0B8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7C4A3-000D-443C-B3C1-611BEC7641D8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91EF-DB7B-4A94-88BF-8DE971B0B8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7C4A3-000D-443C-B3C1-611BEC7641D8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91EF-DB7B-4A94-88BF-8DE971B0B8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7C4A3-000D-443C-B3C1-611BEC7641D8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91EF-DB7B-4A94-88BF-8DE971B0B8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7C4A3-000D-443C-B3C1-611BEC7641D8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D0891EF-DB7B-4A94-88BF-8DE971B0B8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787C4A3-000D-443C-B3C1-611BEC7641D8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0891EF-DB7B-4A94-88BF-8DE971B0B8C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16&amp;text=%D0%9D%D1%83%D1%80%D1%81%D1%83%D0%BB%D1%82%D0%B0%D0%BD%20%D0%9D%D0%B0%D0%B7%D0%B0%D1%80%D0%B1%D0%B0%D0%B5%D0%B2&amp;img_url=http://www.prima-news.ru/upimg/m_10423.jpg&amp;rpt=simage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КАРТИНКИ ҚАЗАҚСТАН ТӘУЕЛСіздіге 25 жыл  11 тыс изображений найдено в Яндекс.Картинках_files\b6bfad9b56e207dfd3ebc1bda54ea834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794"/>
            <a:ext cx="8715376" cy="585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0" y="0"/>
            <a:ext cx="9144000" cy="135732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ҚАЗАҚСТАН  ТӘУЕЛСІЗДІГІНЕ</a:t>
            </a:r>
            <a:r>
              <a:rPr kumimoji="0" lang="kk-KZ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kk-KZ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 descr="H:\ВОВ ОН\Logo 25 K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071546"/>
            <a:ext cx="4429156" cy="40719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31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785786" y="5429264"/>
            <a:ext cx="80724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Мой край родной, Республика свободных , великих наций, разных языков. </a:t>
            </a:r>
            <a:br>
              <a:rPr lang="ru-RU" b="1" dirty="0" smtClean="0"/>
            </a:br>
            <a:r>
              <a:rPr lang="ru-RU" b="1" dirty="0" smtClean="0"/>
              <a:t>И ценят здесь обычаи народов, советы мудрых стариков.</a:t>
            </a:r>
            <a:endParaRPr lang="ru-RU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Documents and Settings\Admin\Мои документы\Папкалар\Асима\ПРЕЗИДЕНТ\15645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1143000"/>
            <a:ext cx="6315075" cy="386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Documents and Settings\Admin\Мои документы\Папкалар\Асима\ПРЕЗИДЕНТ\11W9xOa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2500313"/>
            <a:ext cx="2146300" cy="160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C:\Documents and Settings\Admin\Мои документы\Папкалар\Асима\ПРЕЗИДЕНТ\2_15_09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285750"/>
            <a:ext cx="21431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C:\Documents and Settings\Admin\Мои документы\Папкалар\Асима\ПРЕЗИДЕНТ\24001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75" y="142875"/>
            <a:ext cx="197961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C:\Documents and Settings\Admin\Мои документы\Папкалар\Асима\ПРЕЗИДЕНТ\0804180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5" y="4429125"/>
            <a:ext cx="22860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C:\Documents and Settings\Admin\Мои документы\Папкалар\Асима\ПРЕЗИДЕНТ\115816619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285750"/>
            <a:ext cx="2214563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 descr="C:\Documents and Settings\Admin\Мои документы\Папкалар\Асима\ПРЕЗИДЕНТ\big-0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6563" y="4214813"/>
            <a:ext cx="221456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C:\Documents and Settings\Admin\Мои документы\Папкалар\Асима\ПРЕЗИДЕНТ\big_01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2875" y="2571750"/>
            <a:ext cx="22828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C:\Documents and Settings\Admin\Мои документы\Папкалар\Асима\ПРЕЗИДЕНТ\small-01Sarkozi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8625" y="214313"/>
            <a:ext cx="1643063" cy="204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714625" y="5357813"/>
            <a:ext cx="40005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40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Дүниежүзіндегі Қазақстан </a:t>
            </a:r>
            <a:endParaRPr lang="ru-RU" sz="40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степь-2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214282" y="2143116"/>
            <a:ext cx="857256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49263" algn="ctr" eaLnBrk="0" hangingPunct="0"/>
            <a:r>
              <a:rPr lang="kk-KZ" sz="2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</a:t>
            </a:r>
            <a:r>
              <a:rPr lang="en-US" sz="2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тәуелсіздігіміздің </a:t>
            </a:r>
            <a:r>
              <a:rPr lang="ru-RU" sz="2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ru-RU" sz="21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жылдығы</a:t>
            </a:r>
            <a:r>
              <a:rPr lang="ru-RU" sz="2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1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баршаңызға құтты </a:t>
            </a:r>
            <a:r>
              <a:rPr lang="kk-KZ" sz="2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болсын! </a:t>
            </a:r>
            <a:r>
              <a:rPr lang="kk-KZ" sz="21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Бабалардың арманы, аналардың тілегі </a:t>
            </a:r>
            <a:r>
              <a:rPr lang="kk-KZ" sz="2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болған </a:t>
            </a:r>
            <a:r>
              <a:rPr lang="kk-KZ" sz="21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бақыт </a:t>
            </a:r>
            <a:r>
              <a:rPr lang="kk-KZ" sz="2100" b="1" i="1" dirty="0">
                <a:solidFill>
                  <a:srgbClr val="002060"/>
                </a:solidFill>
                <a:cs typeface="Times New Roman" pitchFamily="18" charset="0"/>
              </a:rPr>
              <a:t>–</a:t>
            </a:r>
            <a:r>
              <a:rPr lang="kk-KZ" sz="21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тәуелсіздік </a:t>
            </a:r>
            <a:r>
              <a:rPr lang="kk-KZ" sz="2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жирмасыншы </a:t>
            </a:r>
            <a:r>
              <a:rPr lang="kk-KZ" sz="21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ғасырдың аяқталар тұсында біздің маңдайымызға дарып, алақанымызға қонды! Азаттық деген сонау қасиетті ұғымды жақындату үшін талай ерлердің жаны қиылды! 	</a:t>
            </a:r>
            <a:endParaRPr lang="kk-KZ" sz="21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ctr" eaLnBrk="0" hangingPunct="0"/>
            <a:r>
              <a:rPr lang="kk-KZ" sz="2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Мемлекеттік </a:t>
            </a:r>
            <a:r>
              <a:rPr lang="kk-KZ" sz="21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тәуелсіздік </a:t>
            </a:r>
            <a:r>
              <a:rPr lang="kk-KZ" sz="2100" b="1" i="1" dirty="0">
                <a:solidFill>
                  <a:srgbClr val="002060"/>
                </a:solidFill>
                <a:cs typeface="Times New Roman" pitchFamily="18" charset="0"/>
              </a:rPr>
              <a:t>–</a:t>
            </a:r>
            <a:r>
              <a:rPr lang="kk-KZ" sz="21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ұлттық қауіпсіздіктің және қазақстандықтардың рухани әл-ауқатының, өз күшіне, еркіне, қуатына сеніп, бар мақсаттарын жүзеге асыруының, Қазақстандағы ұлттық келісім мен тыныштықтың кепілі. Мемлекетіміздің өсіп-өніп, шыңға жетіп өркендеуі </a:t>
            </a:r>
            <a:r>
              <a:rPr lang="kk-KZ" sz="2100" b="1" i="1" dirty="0">
                <a:solidFill>
                  <a:srgbClr val="002060"/>
                </a:solidFill>
                <a:cs typeface="Times New Roman" pitchFamily="18" charset="0"/>
              </a:rPr>
              <a:t>–</a:t>
            </a:r>
            <a:r>
              <a:rPr lang="kk-KZ" sz="21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біздің жетістігіміз, халайық, сондықтан оны сақтап, дамыту, келесі ұрпаққа аманат ету біздің парызымыз! Осыны ұмытпайық!</a:t>
            </a:r>
            <a:endParaRPr lang="kk-KZ" sz="2100" b="1" i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71934" y="285728"/>
            <a:ext cx="4572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MO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MO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Бойкүйездік </a:t>
            </a:r>
            <a:r>
              <a:rPr lang="ru-MO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жат </a:t>
            </a:r>
            <a:r>
              <a:rPr lang="ru-MO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маған</a:t>
            </a:r>
            <a:r>
              <a:rPr lang="ru-MO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MO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Елім</a:t>
            </a:r>
            <a:r>
              <a:rPr lang="ru-MO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MO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еркін</a:t>
            </a:r>
            <a:r>
              <a:rPr lang="ru-MO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MO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</a:t>
            </a:r>
            <a:r>
              <a:rPr lang="ru-MO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MO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заман</a:t>
            </a:r>
            <a:r>
              <a:rPr lang="ru-MO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!...</a:t>
            </a:r>
            <a:endParaRPr lang="kk-KZ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MO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</a:t>
            </a:r>
            <a:r>
              <a:rPr lang="ru-MO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MO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Әлемге </a:t>
            </a:r>
            <a:r>
              <a:rPr lang="ru-MO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MO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Тәуелсіз,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Қазақпын</a:t>
            </a: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,-деп мақтанам!</a:t>
            </a:r>
            <a:r>
              <a:rPr lang="kk-KZ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kk-KZ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Ө.Ақыпбекұлы</a:t>
            </a:r>
            <a:r>
              <a:rPr lang="kk-KZ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407400" cy="627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https://ds03.infourok.ru/uploads/ex/09d1/00021928-3cd29d2f/img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7814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507287" cy="1802464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ru-RU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ru-RU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ru-RU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ru-RU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ru-RU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ru-RU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ru-RU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ru-RU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ru-RU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ru-RU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ru-RU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ru-RU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ru-RU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ru-RU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ru-RU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ru-RU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ru-RU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ru-RU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ru-RU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ru-RU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ru-RU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ru-RU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ru-RU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ru-RU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ru-RU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ru-RU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ru-RU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ru-RU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ru-RU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ru-RU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ru-RU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ru-RU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ru-RU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ru-RU" sz="18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Вооруженные </a:t>
            </a:r>
            <a:r>
              <a:rPr lang="ru-RU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Силы предназначены для отражения агрессии, вооруженной защиты территориальной целостности и суверенитета Республики Казахстан, охраны и обороны государственных и военных объектов, охраны воздушного пространства, а также для выполнения задач в соответствии с международными договорами, ратифицированными Республикой Казахстан. </a:t>
            </a:r>
            <a:br>
              <a:rPr lang="ru-RU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ru-RU" sz="1800" b="1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глава 5 ст. 18 "Об обороне и Вооруженных Силах Республики Казахстан"</a:t>
            </a:r>
            <a:r>
              <a:rPr lang="ru-RU" sz="1800" dirty="0">
                <a:solidFill>
                  <a:srgbClr val="04617B"/>
                </a:solidFill>
              </a:rPr>
              <a:t/>
            </a:r>
            <a:br>
              <a:rPr lang="ru-RU" sz="1800" dirty="0">
                <a:solidFill>
                  <a:srgbClr val="04617B"/>
                </a:solidFill>
              </a:rPr>
            </a:br>
            <a:endParaRPr lang="ru-RU" sz="1800" dirty="0"/>
          </a:p>
        </p:txBody>
      </p:sp>
      <p:pic>
        <p:nvPicPr>
          <p:cNvPr id="4" name="Содержимое 3" descr="img_226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1728443"/>
            <a:ext cx="7191840" cy="479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540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47248" cy="144016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Служба в Вооружённых Силах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Республики Казахстан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lang="ru-RU" sz="1800" b="1" dirty="0">
                <a:solidFill>
                  <a:prstClr val="black"/>
                </a:solidFill>
              </a:rPr>
              <a:t>Защита Республики Казахстан является священным долгом и обязанностью каждого ее гражданина. </a:t>
            </a:r>
            <a:endParaRPr lang="ru-RU" sz="1800" dirty="0">
              <a:solidFill>
                <a:prstClr val="black"/>
              </a:solidFill>
            </a:endParaRPr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lang="ru-RU" sz="1800" dirty="0">
                <a:solidFill>
                  <a:prstClr val="black"/>
                </a:solidFill>
              </a:rPr>
              <a:t> </a:t>
            </a:r>
            <a:r>
              <a:rPr lang="ru-RU" sz="1800" b="1" i="1" dirty="0" smtClean="0">
                <a:solidFill>
                  <a:prstClr val="black"/>
                </a:solidFill>
              </a:rPr>
              <a:t>Конституция </a:t>
            </a:r>
            <a:r>
              <a:rPr lang="ru-RU" sz="1800" b="1" i="1" dirty="0">
                <a:solidFill>
                  <a:prstClr val="black"/>
                </a:solidFill>
              </a:rPr>
              <a:t>Республики Казахстан Статья 36 п.1</a:t>
            </a:r>
            <a:endParaRPr lang="ru-RU" sz="1800" dirty="0">
              <a:solidFill>
                <a:prstClr val="black"/>
              </a:solidFill>
            </a:endParaRPr>
          </a:p>
          <a:p>
            <a:pPr algn="r"/>
            <a:endParaRPr lang="ru-RU" sz="2800" dirty="0"/>
          </a:p>
        </p:txBody>
      </p:sp>
      <p:pic>
        <p:nvPicPr>
          <p:cNvPr id="5" name="Содержимое 3" descr="o_slugbe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052" y="2636913"/>
            <a:ext cx="5562228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638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435280" cy="2132856"/>
          </a:xfrm>
        </p:spPr>
        <p:txBody>
          <a:bodyPr>
            <a:normAutofit fontScale="90000"/>
          </a:bodyPr>
          <a:lstStyle/>
          <a:p>
            <a:pPr marL="274320" lvl="0" indent="-274320">
              <a:spcBef>
                <a:spcPct val="20000"/>
              </a:spcBef>
            </a:pPr>
            <a:r>
              <a:rPr lang="ru-RU" sz="2600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600" dirty="0" smtClean="0">
                <a:solidFill>
                  <a:prstClr val="black"/>
                </a:solidFill>
                <a:latin typeface="Constantia"/>
              </a:rPr>
            </a:br>
            <a:r>
              <a:rPr lang="ru-RU" sz="2600" dirty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600" dirty="0">
                <a:solidFill>
                  <a:prstClr val="black"/>
                </a:solidFill>
                <a:latin typeface="Constantia"/>
              </a:rPr>
            </a:br>
            <a:r>
              <a:rPr lang="ru-RU" sz="2600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600" dirty="0" smtClean="0">
                <a:solidFill>
                  <a:prstClr val="black"/>
                </a:solidFill>
                <a:latin typeface="Constantia"/>
              </a:rPr>
            </a:br>
            <a:r>
              <a:rPr lang="ru-RU" sz="2600" dirty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600" dirty="0">
                <a:solidFill>
                  <a:prstClr val="black"/>
                </a:solidFill>
                <a:latin typeface="Constantia"/>
              </a:rPr>
            </a:br>
            <a:r>
              <a:rPr lang="ru-RU" sz="2600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600" dirty="0" smtClean="0">
                <a:solidFill>
                  <a:prstClr val="black"/>
                </a:solidFill>
                <a:latin typeface="Constantia"/>
              </a:rPr>
            </a:br>
            <a:r>
              <a:rPr lang="ru-RU" sz="2600" dirty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600" dirty="0">
                <a:solidFill>
                  <a:prstClr val="black"/>
                </a:solidFill>
                <a:latin typeface="Constantia"/>
              </a:rPr>
            </a:br>
            <a:r>
              <a:rPr lang="ru-RU" sz="2600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600" dirty="0" smtClean="0">
                <a:solidFill>
                  <a:prstClr val="black"/>
                </a:solidFill>
                <a:latin typeface="Constantia"/>
              </a:rPr>
            </a:br>
            <a:r>
              <a:rPr lang="ru-RU" sz="2600" dirty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600" dirty="0">
                <a:solidFill>
                  <a:prstClr val="black"/>
                </a:solidFill>
                <a:latin typeface="Constantia"/>
              </a:rPr>
            </a:br>
            <a:r>
              <a:rPr lang="ru-RU" sz="2600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600" dirty="0" smtClean="0">
                <a:solidFill>
                  <a:prstClr val="black"/>
                </a:solidFill>
                <a:latin typeface="Constantia"/>
              </a:rPr>
            </a:br>
            <a:r>
              <a:rPr lang="ru-RU" sz="2600" dirty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600" dirty="0">
                <a:solidFill>
                  <a:prstClr val="black"/>
                </a:solidFill>
                <a:latin typeface="Constantia"/>
              </a:rPr>
            </a:br>
            <a:r>
              <a:rPr lang="ru-RU" sz="2600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600" dirty="0" smtClean="0">
                <a:solidFill>
                  <a:prstClr val="black"/>
                </a:solidFill>
                <a:latin typeface="Constantia"/>
              </a:rPr>
            </a:br>
            <a:r>
              <a:rPr lang="ru-RU" sz="2600" dirty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600" dirty="0">
                <a:solidFill>
                  <a:prstClr val="black"/>
                </a:solidFill>
                <a:latin typeface="Constantia"/>
              </a:rPr>
            </a:br>
            <a:r>
              <a:rPr lang="ru-RU" sz="2600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600" dirty="0" smtClean="0">
                <a:solidFill>
                  <a:prstClr val="black"/>
                </a:solidFill>
                <a:latin typeface="Constantia"/>
              </a:rPr>
            </a:br>
            <a:r>
              <a:rPr lang="ru-RU" sz="2600" dirty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600" dirty="0">
                <a:solidFill>
                  <a:prstClr val="black"/>
                </a:solidFill>
                <a:latin typeface="Constantia"/>
              </a:rPr>
            </a:br>
            <a:r>
              <a:rPr lang="ru-RU" sz="2600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600" dirty="0" smtClean="0">
                <a:solidFill>
                  <a:prstClr val="black"/>
                </a:solidFill>
                <a:latin typeface="Constantia"/>
              </a:rPr>
            </a:br>
            <a:r>
              <a:rPr lang="ru-RU" sz="2600" dirty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600" dirty="0">
                <a:solidFill>
                  <a:prstClr val="black"/>
                </a:solidFill>
                <a:latin typeface="Constantia"/>
              </a:rPr>
            </a:br>
            <a:r>
              <a:rPr lang="ru-RU" sz="2600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600" dirty="0" smtClean="0">
                <a:solidFill>
                  <a:prstClr val="black"/>
                </a:solidFill>
                <a:latin typeface="Constantia"/>
              </a:rPr>
            </a:br>
            <a:r>
              <a:rPr lang="ru-RU" sz="2600" dirty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600" dirty="0">
                <a:solidFill>
                  <a:prstClr val="black"/>
                </a:solidFill>
                <a:latin typeface="Constantia"/>
              </a:rPr>
            </a:br>
            <a:r>
              <a:rPr lang="ru-RU" sz="2600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600" dirty="0" smtClean="0">
                <a:solidFill>
                  <a:prstClr val="black"/>
                </a:solidFill>
                <a:latin typeface="Constantia"/>
              </a:rPr>
            </a:br>
            <a:r>
              <a:rPr lang="ru-RU" sz="2600" dirty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600" dirty="0">
                <a:solidFill>
                  <a:prstClr val="black"/>
                </a:solidFill>
                <a:latin typeface="Constantia"/>
              </a:rPr>
            </a:br>
            <a:r>
              <a:rPr lang="ru-RU" sz="2600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600" dirty="0" smtClean="0">
                <a:solidFill>
                  <a:prstClr val="black"/>
                </a:solidFill>
                <a:latin typeface="Constantia"/>
              </a:rPr>
            </a:br>
            <a:r>
              <a:rPr lang="ru-RU" sz="2600" dirty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600" dirty="0">
                <a:solidFill>
                  <a:prstClr val="black"/>
                </a:solidFill>
                <a:latin typeface="Constantia"/>
              </a:rPr>
            </a:br>
            <a:r>
              <a:rPr lang="ru-RU" sz="2600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600" dirty="0" smtClean="0">
                <a:solidFill>
                  <a:prstClr val="black"/>
                </a:solidFill>
                <a:latin typeface="Constantia"/>
              </a:rPr>
            </a:br>
            <a:r>
              <a:rPr lang="ru-RU" sz="2600" dirty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600" dirty="0">
                <a:solidFill>
                  <a:prstClr val="black"/>
                </a:solidFill>
                <a:latin typeface="Constantia"/>
              </a:rPr>
            </a:br>
            <a:r>
              <a:rPr lang="ru-RU" sz="2600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600" dirty="0" smtClean="0">
                <a:solidFill>
                  <a:prstClr val="black"/>
                </a:solidFill>
                <a:latin typeface="Constantia"/>
              </a:rPr>
            </a:br>
            <a:r>
              <a:rPr lang="ru-RU" sz="2600" dirty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600" dirty="0">
                <a:solidFill>
                  <a:prstClr val="black"/>
                </a:solidFill>
                <a:latin typeface="Constantia"/>
              </a:rPr>
            </a:br>
            <a:r>
              <a:rPr lang="ru-RU" sz="2600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600" dirty="0" smtClean="0">
                <a:solidFill>
                  <a:prstClr val="black"/>
                </a:solidFill>
                <a:latin typeface="Constantia"/>
              </a:rPr>
            </a:br>
            <a:r>
              <a:rPr lang="ru-RU" sz="2600" dirty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600" dirty="0">
                <a:solidFill>
                  <a:prstClr val="black"/>
                </a:solidFill>
                <a:latin typeface="Constantia"/>
              </a:rPr>
            </a:br>
            <a:r>
              <a:rPr lang="ru-RU" sz="2600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600" dirty="0" smtClean="0">
                <a:solidFill>
                  <a:prstClr val="black"/>
                </a:solidFill>
                <a:latin typeface="Constantia"/>
              </a:rPr>
            </a:br>
            <a:r>
              <a:rPr lang="ru-RU" sz="2600" dirty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600" dirty="0">
                <a:solidFill>
                  <a:prstClr val="black"/>
                </a:solidFill>
                <a:latin typeface="Constantia"/>
              </a:rPr>
            </a:br>
            <a:r>
              <a:rPr lang="ru-RU" sz="2600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600" dirty="0" smtClean="0">
                <a:solidFill>
                  <a:prstClr val="black"/>
                </a:solidFill>
                <a:latin typeface="Constantia"/>
              </a:rPr>
            </a:br>
            <a:r>
              <a:rPr lang="ru-RU" sz="2600" dirty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600" dirty="0">
                <a:solidFill>
                  <a:prstClr val="black"/>
                </a:solidFill>
                <a:latin typeface="Constantia"/>
              </a:rPr>
            </a:br>
            <a:r>
              <a:rPr lang="ru-RU" sz="2600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600" dirty="0" smtClean="0">
                <a:solidFill>
                  <a:prstClr val="black"/>
                </a:solidFill>
                <a:latin typeface="Constantia"/>
              </a:rPr>
            </a:br>
            <a:r>
              <a:rPr lang="ru-RU" sz="2600" dirty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600" dirty="0">
                <a:solidFill>
                  <a:prstClr val="black"/>
                </a:solidFill>
                <a:latin typeface="Constantia"/>
              </a:rPr>
            </a:br>
            <a:r>
              <a:rPr lang="ru-RU" sz="2600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600" dirty="0" smtClean="0">
                <a:solidFill>
                  <a:prstClr val="black"/>
                </a:solidFill>
                <a:latin typeface="Constantia"/>
              </a:rPr>
            </a:br>
            <a:r>
              <a:rPr lang="ru-RU" sz="2600" dirty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600" dirty="0">
                <a:solidFill>
                  <a:prstClr val="black"/>
                </a:solidFill>
                <a:latin typeface="Constantia"/>
              </a:rPr>
            </a:br>
            <a:r>
              <a:rPr lang="ru-RU" sz="2600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600" dirty="0" smtClean="0">
                <a:solidFill>
                  <a:prstClr val="black"/>
                </a:solidFill>
                <a:latin typeface="Constantia"/>
              </a:rPr>
            </a:br>
            <a:r>
              <a:rPr lang="ru-RU" sz="2600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600" dirty="0" smtClean="0">
                <a:solidFill>
                  <a:prstClr val="black"/>
                </a:solidFill>
                <a:latin typeface="Constantia"/>
              </a:rPr>
            </a:br>
            <a:r>
              <a:rPr lang="ru-RU" sz="2600" dirty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600" dirty="0">
                <a:solidFill>
                  <a:prstClr val="black"/>
                </a:solidFill>
                <a:latin typeface="Constantia"/>
              </a:rPr>
            </a:br>
            <a:r>
              <a:rPr lang="ru-RU" sz="2600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600" dirty="0" smtClean="0">
                <a:solidFill>
                  <a:prstClr val="black"/>
                </a:solidFill>
                <a:latin typeface="Constantia"/>
              </a:rPr>
            </a:br>
            <a:r>
              <a:rPr lang="ru-RU" sz="2600" dirty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600" dirty="0">
                <a:solidFill>
                  <a:prstClr val="black"/>
                </a:solidFill>
                <a:latin typeface="Constantia"/>
              </a:rPr>
            </a:br>
            <a:r>
              <a:rPr lang="ru-RU" sz="2600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600" dirty="0" smtClean="0">
                <a:solidFill>
                  <a:prstClr val="black"/>
                </a:solidFill>
                <a:latin typeface="Constantia"/>
              </a:rPr>
            </a:br>
            <a:r>
              <a:rPr lang="ru-RU" sz="2600" dirty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600" dirty="0">
                <a:solidFill>
                  <a:prstClr val="black"/>
                </a:solidFill>
                <a:latin typeface="Constantia"/>
              </a:rPr>
            </a:br>
            <a:r>
              <a:rPr lang="ru-RU" sz="2600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600" dirty="0" smtClean="0">
                <a:solidFill>
                  <a:prstClr val="black"/>
                </a:solidFill>
                <a:latin typeface="Constantia"/>
              </a:rPr>
            </a:br>
            <a:r>
              <a:rPr lang="ru-RU" sz="2600" dirty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600" dirty="0">
                <a:solidFill>
                  <a:prstClr val="black"/>
                </a:solidFill>
                <a:latin typeface="Constantia"/>
              </a:rPr>
            </a:br>
            <a:r>
              <a:rPr lang="ru-RU" sz="2600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600" dirty="0" smtClean="0">
                <a:solidFill>
                  <a:prstClr val="black"/>
                </a:solidFill>
                <a:latin typeface="Constantia"/>
              </a:rPr>
            </a:br>
            <a:r>
              <a:rPr lang="ru-RU" sz="2600" dirty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600" dirty="0">
                <a:solidFill>
                  <a:prstClr val="black"/>
                </a:solidFill>
                <a:latin typeface="Constantia"/>
              </a:rPr>
            </a:br>
            <a:r>
              <a:rPr lang="ru-RU" sz="2600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600" dirty="0" smtClean="0">
                <a:solidFill>
                  <a:prstClr val="black"/>
                </a:solidFill>
                <a:latin typeface="Constantia"/>
              </a:rPr>
            </a:br>
            <a:r>
              <a:rPr lang="ru-RU" sz="2600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600" dirty="0" smtClean="0">
                <a:solidFill>
                  <a:prstClr val="black"/>
                </a:solidFill>
                <a:latin typeface="Constantia"/>
              </a:rPr>
            </a:br>
            <a:r>
              <a:rPr lang="ru-RU" sz="2600" dirty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600" dirty="0">
                <a:solidFill>
                  <a:prstClr val="black"/>
                </a:solidFill>
                <a:latin typeface="Constantia"/>
              </a:rPr>
            </a:br>
            <a:r>
              <a:rPr lang="ru-RU" sz="2600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600" dirty="0" smtClean="0">
                <a:solidFill>
                  <a:prstClr val="black"/>
                </a:solidFill>
                <a:latin typeface="Constantia"/>
              </a:rPr>
            </a:br>
            <a:r>
              <a:rPr lang="ru-RU" sz="2600" dirty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600" dirty="0">
                <a:solidFill>
                  <a:prstClr val="black"/>
                </a:solidFill>
                <a:latin typeface="Constantia"/>
              </a:rPr>
            </a:br>
            <a:r>
              <a:rPr lang="ru-RU" sz="2600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600" dirty="0" smtClean="0">
                <a:solidFill>
                  <a:prstClr val="black"/>
                </a:solidFill>
                <a:latin typeface="Constantia"/>
              </a:rPr>
            </a:br>
            <a:r>
              <a:rPr lang="ru-RU" sz="2600" dirty="0">
                <a:solidFill>
                  <a:prstClr val="black"/>
                </a:solidFill>
                <a:latin typeface="Constantia"/>
              </a:rPr>
              <a:t>Наш общий дом – наша Республика.  Чтобы в ней было светло и комфортно жить каждому </a:t>
            </a:r>
            <a:r>
              <a:rPr lang="ru-RU" sz="2600" dirty="0" err="1">
                <a:solidFill>
                  <a:prstClr val="black"/>
                </a:solidFill>
                <a:latin typeface="Constantia"/>
              </a:rPr>
              <a:t>казахстанцу</a:t>
            </a:r>
            <a:r>
              <a:rPr lang="ru-RU" sz="2600" dirty="0">
                <a:solidFill>
                  <a:prstClr val="black"/>
                </a:solidFill>
                <a:latin typeface="Constantia"/>
              </a:rPr>
              <a:t>, чтобы не было войны и потрясений  ни внутри страны, ни внешних угроз, нужно уметь защищать свой дом.</a:t>
            </a:r>
            <a:br>
              <a:rPr lang="ru-RU" sz="2600" dirty="0">
                <a:solidFill>
                  <a:prstClr val="black"/>
                </a:solidFill>
                <a:latin typeface="Constantia"/>
              </a:rPr>
            </a:br>
            <a:endParaRPr lang="ru-RU" dirty="0"/>
          </a:p>
        </p:txBody>
      </p:sp>
      <p:pic>
        <p:nvPicPr>
          <p:cNvPr id="6" name="Рисунок 5" descr="5644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65" y="1916832"/>
            <a:ext cx="8762662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927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435280" cy="2348880"/>
          </a:xfrm>
        </p:spPr>
        <p:txBody>
          <a:bodyPr>
            <a:normAutofit fontScale="90000"/>
          </a:bodyPr>
          <a:lstStyle/>
          <a:p>
            <a:pPr marL="274320" lvl="0" indent="-274320">
              <a:spcBef>
                <a:spcPct val="20000"/>
              </a:spcBef>
            </a:pPr>
            <a:r>
              <a:rPr lang="ru-RU" sz="2600" dirty="0" smtClean="0">
                <a:solidFill>
                  <a:srgbClr val="C00000"/>
                </a:solidFill>
                <a:latin typeface="Constantia"/>
              </a:rPr>
              <a:t/>
            </a:r>
            <a:br>
              <a:rPr lang="ru-RU" sz="2600" dirty="0" smtClean="0">
                <a:solidFill>
                  <a:srgbClr val="C00000"/>
                </a:solidFill>
                <a:latin typeface="Constantia"/>
              </a:rPr>
            </a:br>
            <a:r>
              <a:rPr lang="ru-RU" sz="2600" dirty="0">
                <a:solidFill>
                  <a:srgbClr val="C00000"/>
                </a:solidFill>
                <a:latin typeface="Constantia"/>
              </a:rPr>
              <a:t/>
            </a:r>
            <a:br>
              <a:rPr lang="ru-RU" sz="2600" dirty="0">
                <a:solidFill>
                  <a:srgbClr val="C00000"/>
                </a:solidFill>
                <a:latin typeface="Constantia"/>
              </a:rPr>
            </a:br>
            <a:r>
              <a:rPr lang="ru-RU" sz="2600" dirty="0" smtClean="0">
                <a:solidFill>
                  <a:srgbClr val="C00000"/>
                </a:solidFill>
                <a:latin typeface="Constantia"/>
              </a:rPr>
              <a:t/>
            </a:r>
            <a:br>
              <a:rPr lang="ru-RU" sz="2600" dirty="0" smtClean="0">
                <a:solidFill>
                  <a:srgbClr val="C00000"/>
                </a:solidFill>
                <a:latin typeface="Constantia"/>
              </a:rPr>
            </a:br>
            <a:r>
              <a:rPr lang="ru-RU" sz="2600" dirty="0">
                <a:solidFill>
                  <a:srgbClr val="C00000"/>
                </a:solidFill>
                <a:latin typeface="Constantia"/>
              </a:rPr>
              <a:t/>
            </a:r>
            <a:br>
              <a:rPr lang="ru-RU" sz="2600" dirty="0">
                <a:solidFill>
                  <a:srgbClr val="C00000"/>
                </a:solidFill>
                <a:latin typeface="Constantia"/>
              </a:rPr>
            </a:br>
            <a:r>
              <a:rPr lang="ru-RU" sz="2600" dirty="0" smtClean="0">
                <a:solidFill>
                  <a:srgbClr val="C00000"/>
                </a:solidFill>
                <a:latin typeface="Constantia"/>
              </a:rPr>
              <a:t/>
            </a:r>
            <a:br>
              <a:rPr lang="ru-RU" sz="2600" dirty="0" smtClean="0">
                <a:solidFill>
                  <a:srgbClr val="C00000"/>
                </a:solidFill>
                <a:latin typeface="Constantia"/>
              </a:rPr>
            </a:br>
            <a:r>
              <a:rPr lang="ru-RU" sz="2600" dirty="0">
                <a:solidFill>
                  <a:srgbClr val="C00000"/>
                </a:solidFill>
                <a:latin typeface="Constantia"/>
              </a:rPr>
              <a:t/>
            </a:r>
            <a:br>
              <a:rPr lang="ru-RU" sz="2600" dirty="0">
                <a:solidFill>
                  <a:srgbClr val="C00000"/>
                </a:solidFill>
                <a:latin typeface="Constantia"/>
              </a:rPr>
            </a:br>
            <a:r>
              <a:rPr lang="ru-RU" sz="2600" dirty="0" smtClean="0">
                <a:solidFill>
                  <a:srgbClr val="C00000"/>
                </a:solidFill>
                <a:latin typeface="Constantia"/>
              </a:rPr>
              <a:t/>
            </a:r>
            <a:br>
              <a:rPr lang="ru-RU" sz="2600" dirty="0" smtClean="0">
                <a:solidFill>
                  <a:srgbClr val="C00000"/>
                </a:solidFill>
                <a:latin typeface="Constantia"/>
              </a:rPr>
            </a:br>
            <a:r>
              <a:rPr lang="ru-RU" sz="2600" dirty="0">
                <a:solidFill>
                  <a:srgbClr val="C00000"/>
                </a:solidFill>
                <a:latin typeface="Constantia"/>
              </a:rPr>
              <a:t/>
            </a:r>
            <a:br>
              <a:rPr lang="ru-RU" sz="2600" dirty="0">
                <a:solidFill>
                  <a:srgbClr val="C00000"/>
                </a:solidFill>
                <a:latin typeface="Constantia"/>
              </a:rPr>
            </a:br>
            <a:r>
              <a:rPr lang="ru-RU" sz="2600" dirty="0" smtClean="0">
                <a:solidFill>
                  <a:srgbClr val="C00000"/>
                </a:solidFill>
                <a:latin typeface="Constantia"/>
              </a:rPr>
              <a:t/>
            </a:r>
            <a:br>
              <a:rPr lang="ru-RU" sz="2600" dirty="0" smtClean="0">
                <a:solidFill>
                  <a:srgbClr val="C00000"/>
                </a:solidFill>
                <a:latin typeface="Constantia"/>
              </a:rPr>
            </a:br>
            <a:r>
              <a:rPr lang="ru-RU" sz="2600" dirty="0">
                <a:solidFill>
                  <a:srgbClr val="C00000"/>
                </a:solidFill>
                <a:latin typeface="Constantia"/>
              </a:rPr>
              <a:t>Казахстан безоговорочно отвергает войны, вообще применение военной силы как средства разрешения межгосударственных споров и противоречий. Эти мысли неоднократно подчеркивал Президент Республики.</a:t>
            </a:r>
            <a:br>
              <a:rPr lang="ru-RU" sz="2600" dirty="0">
                <a:solidFill>
                  <a:srgbClr val="C00000"/>
                </a:solidFill>
                <a:latin typeface="Constantia"/>
              </a:rPr>
            </a:br>
            <a:endParaRPr lang="ru-RU" dirty="0"/>
          </a:p>
        </p:txBody>
      </p:sp>
      <p:pic>
        <p:nvPicPr>
          <p:cNvPr id="4" name="Объект 3" descr="net-voine-risunok.previe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0475" y="1993771"/>
            <a:ext cx="6607869" cy="458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7297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Admin\Рабочий стол\i_01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7586" name="WordArt 5"/>
          <p:cNvSpPr>
            <a:spLocks noChangeArrowheads="1" noChangeShapeType="1" noTextEdit="1"/>
          </p:cNvSpPr>
          <p:nvPr/>
        </p:nvSpPr>
        <p:spPr bwMode="auto">
          <a:xfrm>
            <a:off x="395288" y="0"/>
            <a:ext cx="8462962" cy="65722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67587" name="WordArt 6"/>
          <p:cNvSpPr>
            <a:spLocks noChangeArrowheads="1" noChangeShapeType="1" noTextEdit="1"/>
          </p:cNvSpPr>
          <p:nvPr/>
        </p:nvSpPr>
        <p:spPr bwMode="auto">
          <a:xfrm>
            <a:off x="366713" y="3714750"/>
            <a:ext cx="7380287" cy="1512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67588" name="AutoShape 6"/>
          <p:cNvSpPr>
            <a:spLocks noChangeArrowheads="1"/>
          </p:cNvSpPr>
          <p:nvPr/>
        </p:nvSpPr>
        <p:spPr bwMode="auto">
          <a:xfrm>
            <a:off x="8556625" y="6370638"/>
            <a:ext cx="587375" cy="258762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642938" y="1736725"/>
            <a:ext cx="8229600" cy="29384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k-KZ" sz="8800" b="1" i="1" u="none" strike="noStrike" kern="1200" cap="none" spc="0" normalizeH="0" baseline="0" noProof="0" dirty="0" smtClean="0">
              <a:ln>
                <a:noFill/>
              </a:ln>
              <a:solidFill>
                <a:srgbClr val="0303C7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k-KZ" sz="8800" b="1" i="1" u="none" strike="noStrike" kern="1200" cap="none" spc="0" normalizeH="0" baseline="0" noProof="0" dirty="0" smtClean="0">
              <a:ln>
                <a:noFill/>
              </a:ln>
              <a:solidFill>
                <a:srgbClr val="0303C7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8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303C7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құтты болсын! </a:t>
            </a:r>
            <a:endParaRPr kumimoji="0" lang="ru-RU" sz="8800" b="1" i="1" u="none" strike="noStrike" kern="1200" cap="none" spc="0" normalizeH="0" baseline="0" noProof="0" dirty="0" smtClean="0">
              <a:ln>
                <a:noFill/>
              </a:ln>
              <a:solidFill>
                <a:srgbClr val="0303C7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285720" y="2643182"/>
            <a:ext cx="8501122" cy="207170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D1DB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ҚАЗАҚСТАН </a:t>
            </a:r>
            <a:r>
              <a:rPr kumimoji="0" lang="kk-KZ" sz="4400" b="1" i="1" u="none" strike="noStrike" kern="1200" cap="none" spc="0" normalizeH="0" noProof="0" dirty="0" smtClean="0">
                <a:ln>
                  <a:noFill/>
                </a:ln>
                <a:solidFill>
                  <a:srgbClr val="0D1DB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РЕСПУБЛИКАСЫ  </a:t>
            </a:r>
            <a:r>
              <a:rPr kumimoji="0" lang="kk-KZ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D1DB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ТӘУЕЛСІЗДІГІНІҢ</a:t>
            </a:r>
            <a:br>
              <a:rPr kumimoji="0" lang="kk-KZ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D1DB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kk-KZ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D1DB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25 ЖЫЛДЫҚ</a:t>
            </a:r>
            <a:r>
              <a:rPr kumimoji="0" lang="kk-KZ" sz="4400" b="1" i="1" u="none" strike="noStrike" kern="1200" cap="none" spc="0" normalizeH="0" noProof="0" dirty="0" smtClean="0">
                <a:ln>
                  <a:noFill/>
                </a:ln>
                <a:solidFill>
                  <a:srgbClr val="0D1DB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МЕРЕЙ ТОЙЫ 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0D1DB3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Documents and Settings\Admin\Рабочий стол\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" name="Picture 7" descr="i?id=2879441&amp;tov=0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6513" y="0"/>
            <a:ext cx="1679576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142976" y="714356"/>
            <a:ext cx="7572428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tabLst>
                <a:tab pos="3429000" algn="l"/>
              </a:tabLst>
            </a:pPr>
            <a:r>
              <a:rPr lang="en-US" dirty="0">
                <a:latin typeface="Arial" charset="0"/>
              </a:rPr>
              <a:t> </a:t>
            </a:r>
            <a:endParaRPr lang="ru-RU" dirty="0">
              <a:latin typeface="Arial" charset="0"/>
            </a:endParaRPr>
          </a:p>
          <a:p>
            <a:pPr algn="ctr">
              <a:tabLst>
                <a:tab pos="3429000" algn="l"/>
              </a:tabLst>
            </a:pPr>
            <a:r>
              <a:rPr lang="ru-RU" sz="2800" b="1" i="1" dirty="0" err="1">
                <a:solidFill>
                  <a:srgbClr val="002060"/>
                </a:solidFill>
                <a:latin typeface="Arial" charset="0"/>
              </a:rPr>
              <a:t>«…Уақыт қарқыны зымыран</a:t>
            </a:r>
            <a:r>
              <a:rPr lang="ru-RU" sz="2800" b="1" i="1" dirty="0">
                <a:solidFill>
                  <a:srgbClr val="002060"/>
                </a:solidFill>
                <a:latin typeface="Arial" charset="0"/>
              </a:rPr>
              <a:t>. </a:t>
            </a:r>
            <a:r>
              <a:rPr lang="ru-RU" sz="2800" b="1" i="1" dirty="0" err="1">
                <a:solidFill>
                  <a:srgbClr val="002060"/>
                </a:solidFill>
                <a:latin typeface="Arial" charset="0"/>
              </a:rPr>
              <a:t>Күні кеше</a:t>
            </a:r>
            <a:r>
              <a:rPr lang="ru-RU" sz="2800" b="1" i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Arial" charset="0"/>
              </a:rPr>
              <a:t>өткен сияқты уақиғалар бүгінде тарих</a:t>
            </a:r>
            <a:r>
              <a:rPr lang="ru-RU" sz="2800" b="1" i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Arial" charset="0"/>
              </a:rPr>
              <a:t>беттеріне</a:t>
            </a:r>
            <a:r>
              <a:rPr lang="ru-RU" sz="2800" b="1" i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Arial" charset="0"/>
              </a:rPr>
              <a:t>айналып</a:t>
            </a:r>
            <a:r>
              <a:rPr lang="ru-RU" sz="2800" b="1" i="1" dirty="0">
                <a:solidFill>
                  <a:srgbClr val="002060"/>
                </a:solidFill>
                <a:latin typeface="Arial" charset="0"/>
              </a:rPr>
              <a:t> та </a:t>
            </a:r>
            <a:r>
              <a:rPr lang="ru-RU" sz="2800" b="1" i="1" dirty="0" err="1">
                <a:solidFill>
                  <a:srgbClr val="002060"/>
                </a:solidFill>
                <a:latin typeface="Arial" charset="0"/>
              </a:rPr>
              <a:t>үлгірді</a:t>
            </a:r>
            <a:r>
              <a:rPr lang="ru-RU" sz="2800" b="1" i="1" dirty="0">
                <a:solidFill>
                  <a:srgbClr val="002060"/>
                </a:solidFill>
                <a:latin typeface="Arial" charset="0"/>
              </a:rPr>
              <a:t>. </a:t>
            </a:r>
            <a:r>
              <a:rPr lang="ru-RU" sz="2800" b="1" i="1" dirty="0" err="1">
                <a:solidFill>
                  <a:srgbClr val="002060"/>
                </a:solidFill>
                <a:latin typeface="Arial" charset="0"/>
              </a:rPr>
              <a:t>Бұл жаңа мемлекет</a:t>
            </a:r>
            <a:r>
              <a:rPr lang="ru-RU" sz="2800" b="1" i="1" dirty="0">
                <a:solidFill>
                  <a:srgbClr val="002060"/>
                </a:solidFill>
                <a:latin typeface="Arial" charset="0"/>
              </a:rPr>
              <a:t> пен </a:t>
            </a:r>
            <a:r>
              <a:rPr lang="ru-RU" sz="2800" b="1" i="1" dirty="0" err="1">
                <a:solidFill>
                  <a:srgbClr val="002060"/>
                </a:solidFill>
                <a:latin typeface="Arial" charset="0"/>
              </a:rPr>
              <a:t>жаңа қоғамның дүниеге келуінің азапты</a:t>
            </a:r>
            <a:r>
              <a:rPr lang="ru-RU" sz="2800" b="1" i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Arial" charset="0"/>
              </a:rPr>
              <a:t>толғаққа </a:t>
            </a:r>
            <a:r>
              <a:rPr lang="ru-RU" sz="2800" b="1" i="1" dirty="0">
                <a:solidFill>
                  <a:srgbClr val="002060"/>
                </a:solidFill>
                <a:latin typeface="Arial" charset="0"/>
              </a:rPr>
              <a:t>толы, </a:t>
            </a:r>
            <a:r>
              <a:rPr lang="ru-RU" sz="2800" b="1" i="1" dirty="0" err="1">
                <a:solidFill>
                  <a:srgbClr val="002060"/>
                </a:solidFill>
                <a:latin typeface="Arial" charset="0"/>
              </a:rPr>
              <a:t>сонымен</a:t>
            </a:r>
            <a:r>
              <a:rPr lang="ru-RU" sz="2800" b="1" i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Arial" charset="0"/>
              </a:rPr>
              <a:t>бірге</a:t>
            </a:r>
            <a:r>
              <a:rPr lang="ru-RU" sz="2800" b="1" i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Arial" charset="0"/>
              </a:rPr>
              <a:t>ғаламат сәті еді</a:t>
            </a:r>
            <a:r>
              <a:rPr lang="ru-RU" sz="2800" b="1" i="1" dirty="0">
                <a:solidFill>
                  <a:srgbClr val="002060"/>
                </a:solidFill>
                <a:latin typeface="Arial" charset="0"/>
              </a:rPr>
              <a:t>. </a:t>
            </a:r>
            <a:r>
              <a:rPr lang="ru-RU" sz="2800" b="1" i="1" dirty="0" err="1">
                <a:solidFill>
                  <a:srgbClr val="002060"/>
                </a:solidFill>
                <a:latin typeface="Arial" charset="0"/>
              </a:rPr>
              <a:t>Сол</a:t>
            </a:r>
            <a:r>
              <a:rPr lang="ru-RU" sz="2800" b="1" i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Arial" charset="0"/>
              </a:rPr>
              <a:t>сәт әлі аяқталған жоқ, бірақ ең қиын белестерден</a:t>
            </a:r>
            <a:r>
              <a:rPr lang="ru-RU" sz="2800" b="1" i="1" dirty="0">
                <a:solidFill>
                  <a:srgbClr val="002060"/>
                </a:solidFill>
                <a:latin typeface="Arial" charset="0"/>
              </a:rPr>
              <a:t> аса </a:t>
            </a:r>
            <a:r>
              <a:rPr lang="ru-RU" sz="2800" b="1" i="1" dirty="0" err="1">
                <a:solidFill>
                  <a:srgbClr val="002060"/>
                </a:solidFill>
                <a:latin typeface="Arial" charset="0"/>
              </a:rPr>
              <a:t>білдік</a:t>
            </a:r>
            <a:r>
              <a:rPr lang="ru-RU" sz="2800" b="1" i="1" dirty="0">
                <a:solidFill>
                  <a:srgbClr val="002060"/>
                </a:solidFill>
                <a:latin typeface="Arial" charset="0"/>
              </a:rPr>
              <a:t>. </a:t>
            </a:r>
            <a:r>
              <a:rPr lang="ru-RU" sz="2800" b="1" i="1" dirty="0" err="1">
                <a:solidFill>
                  <a:srgbClr val="002060"/>
                </a:solidFill>
                <a:latin typeface="Arial" charset="0"/>
              </a:rPr>
              <a:t>Ең қиын жылдар</a:t>
            </a:r>
            <a:r>
              <a:rPr lang="ru-RU" sz="2800" b="1" i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Arial" charset="0"/>
              </a:rPr>
              <a:t>дәл қазір артымызда</a:t>
            </a:r>
            <a:r>
              <a:rPr lang="ru-RU" sz="2800" b="1" i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Arial" charset="0"/>
              </a:rPr>
              <a:t>қалды, сондықтан </a:t>
            </a:r>
            <a:r>
              <a:rPr lang="ru-RU" sz="2800" b="1" i="1" dirty="0">
                <a:solidFill>
                  <a:srgbClr val="002060"/>
                </a:solidFill>
                <a:latin typeface="Arial" charset="0"/>
              </a:rPr>
              <a:t>да мен </a:t>
            </a:r>
            <a:r>
              <a:rPr lang="ru-RU" sz="2800" b="1" i="1" dirty="0" err="1">
                <a:solidFill>
                  <a:srgbClr val="002060"/>
                </a:solidFill>
                <a:latin typeface="Arial" charset="0"/>
              </a:rPr>
              <a:t>еліміздің еңсесі биіктей</a:t>
            </a:r>
            <a:r>
              <a:rPr lang="ru-RU" sz="2800" b="1" i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Arial" charset="0"/>
              </a:rPr>
              <a:t>беретініне</a:t>
            </a:r>
            <a:r>
              <a:rPr lang="ru-RU" sz="2800" b="1" i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Arial" charset="0"/>
              </a:rPr>
              <a:t>сенемін</a:t>
            </a:r>
            <a:r>
              <a:rPr lang="ru-RU" sz="2800" b="1" i="1" dirty="0">
                <a:solidFill>
                  <a:srgbClr val="002060"/>
                </a:solidFill>
                <a:latin typeface="Arial" charset="0"/>
              </a:rPr>
              <a:t>.»</a:t>
            </a:r>
            <a:endParaRPr lang="kk-KZ" sz="2800" b="1" dirty="0">
              <a:solidFill>
                <a:srgbClr val="002060"/>
              </a:solidFill>
              <a:latin typeface="Arial" charset="0"/>
            </a:endParaRPr>
          </a:p>
          <a:p>
            <a:pPr algn="ctr">
              <a:tabLst>
                <a:tab pos="3429000" algn="l"/>
              </a:tabLst>
            </a:pPr>
            <a:r>
              <a:rPr lang="ru-RU" sz="2800" b="1" i="1" dirty="0">
                <a:solidFill>
                  <a:srgbClr val="002060"/>
                </a:solidFill>
                <a:latin typeface="Arial" charset="0"/>
              </a:rPr>
              <a:t>                                                                           </a:t>
            </a:r>
            <a:r>
              <a:rPr lang="en-US" sz="2800" b="1" i="1" dirty="0">
                <a:solidFill>
                  <a:srgbClr val="002060"/>
                </a:solidFill>
                <a:latin typeface="Arial" charset="0"/>
              </a:rPr>
              <a:t>                        </a:t>
            </a:r>
            <a:r>
              <a:rPr lang="ru-RU" sz="2800" b="1" i="1" dirty="0">
                <a:solidFill>
                  <a:srgbClr val="002060"/>
                </a:solidFill>
                <a:latin typeface="Arial" charset="0"/>
              </a:rPr>
              <a:t>Н.Назарбаев</a:t>
            </a:r>
          </a:p>
        </p:txBody>
      </p:sp>
      <p:pic>
        <p:nvPicPr>
          <p:cNvPr id="5" name="Picture 2" descr="H:\ВОВ ОН\Logo 25 KZ.jpg" hidden="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1071546"/>
            <a:ext cx="4429156" cy="40719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Nazarbae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500042"/>
            <a:ext cx="3402012" cy="509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3997325" y="692150"/>
            <a:ext cx="4822825" cy="4824413"/>
            <a:chOff x="476" y="1525"/>
            <a:chExt cx="4082" cy="1651"/>
          </a:xfrm>
        </p:grpSpPr>
        <p:sp>
          <p:nvSpPr>
            <p:cNvPr id="7" name="WordArt 7"/>
            <p:cNvSpPr>
              <a:spLocks noChangeArrowheads="1" noChangeShapeType="1" noTextEdit="1"/>
            </p:cNvSpPr>
            <p:nvPr/>
          </p:nvSpPr>
          <p:spPr bwMode="auto">
            <a:xfrm>
              <a:off x="476" y="1525"/>
              <a:ext cx="4082" cy="133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1500" i="1" kern="10" dirty="0" err="1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0070C0"/>
                  </a:solidFill>
                  <a:latin typeface="Arial"/>
                  <a:cs typeface="Arial"/>
                </a:rPr>
                <a:t>"Еліңнің ұлы болсаң,</a:t>
              </a:r>
              <a:endParaRPr lang="ru-RU" sz="1500" i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"/>
                <a:cs typeface="Arial"/>
              </a:endParaRPr>
            </a:p>
            <a:p>
              <a:pPr algn="ctr"/>
              <a:r>
                <a:rPr lang="ru-RU" sz="1500" i="1" kern="10" dirty="0" err="1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0070C0"/>
                  </a:solidFill>
                  <a:latin typeface="Arial"/>
                  <a:cs typeface="Arial"/>
                </a:rPr>
                <a:t>еліңе жаның ашыса</a:t>
              </a:r>
              <a:r>
                <a:rPr lang="ru-RU" sz="1500" i="1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0070C0"/>
                  </a:solidFill>
                  <a:latin typeface="Arial"/>
                  <a:cs typeface="Arial"/>
                </a:rPr>
                <a:t>,</a:t>
              </a:r>
            </a:p>
            <a:p>
              <a:pPr algn="ctr"/>
              <a:r>
                <a:rPr lang="ru-RU" sz="1500" i="1" kern="10" dirty="0" err="1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0070C0"/>
                  </a:solidFill>
                  <a:latin typeface="Arial"/>
                  <a:cs typeface="Arial"/>
                </a:rPr>
                <a:t>азаматтық намысың болса</a:t>
              </a:r>
              <a:r>
                <a:rPr lang="ru-RU" sz="1500" i="1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0070C0"/>
                  </a:solidFill>
                  <a:latin typeface="Arial"/>
                  <a:cs typeface="Arial"/>
                </a:rPr>
                <a:t>,</a:t>
              </a:r>
            </a:p>
            <a:p>
              <a:pPr algn="ctr"/>
              <a:r>
                <a:rPr lang="ru-RU" sz="1500" i="1" kern="10" dirty="0" err="1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0070C0"/>
                  </a:solidFill>
                  <a:latin typeface="Arial"/>
                  <a:cs typeface="Arial"/>
                </a:rPr>
                <a:t>қазақтың ұлттық</a:t>
              </a:r>
              <a:endParaRPr lang="ru-RU" sz="1500" i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"/>
                <a:cs typeface="Arial"/>
              </a:endParaRPr>
            </a:p>
            <a:p>
              <a:pPr algn="ctr"/>
              <a:r>
                <a:rPr lang="ru-RU" sz="1500" i="1" kern="10" dirty="0" err="1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0070C0"/>
                  </a:solidFill>
                  <a:latin typeface="Arial"/>
                  <a:cs typeface="Arial"/>
                </a:rPr>
                <a:t>жалғыз мемлекетінің</a:t>
              </a:r>
              <a:endParaRPr lang="ru-RU" sz="1500" i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"/>
                <a:cs typeface="Arial"/>
              </a:endParaRPr>
            </a:p>
            <a:p>
              <a:pPr algn="ctr"/>
              <a:r>
                <a:rPr lang="ru-RU" sz="1500" i="1" kern="10" dirty="0" err="1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0070C0"/>
                  </a:solidFill>
                  <a:latin typeface="Arial"/>
                  <a:cs typeface="Arial"/>
                </a:rPr>
                <a:t>нығайып-көркеюі жолында</a:t>
              </a:r>
              <a:endParaRPr lang="ru-RU" sz="1500" i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"/>
                <a:cs typeface="Arial"/>
              </a:endParaRPr>
            </a:p>
            <a:p>
              <a:pPr algn="ctr"/>
              <a:r>
                <a:rPr lang="ru-RU" sz="1500" i="1" kern="10" dirty="0" err="1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0070C0"/>
                  </a:solidFill>
                  <a:latin typeface="Arial"/>
                  <a:cs typeface="Arial"/>
                </a:rPr>
                <a:t>жан</a:t>
              </a:r>
              <a:r>
                <a:rPr lang="ru-RU" sz="1500" i="1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0070C0"/>
                  </a:solidFill>
                  <a:latin typeface="Arial"/>
                  <a:cs typeface="Arial"/>
                </a:rPr>
                <a:t> </a:t>
              </a:r>
              <a:r>
                <a:rPr lang="ru-RU" sz="1500" i="1" kern="10" dirty="0" err="1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0070C0"/>
                  </a:solidFill>
                  <a:latin typeface="Arial"/>
                  <a:cs typeface="Arial"/>
                </a:rPr>
                <a:t>теріңді  сығып</a:t>
              </a:r>
              <a:endParaRPr lang="ru-RU" sz="1500" i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"/>
                <a:cs typeface="Arial"/>
              </a:endParaRPr>
            </a:p>
            <a:p>
              <a:pPr algn="ctr"/>
              <a:r>
                <a:rPr lang="ru-RU" sz="1500" i="1" kern="10" dirty="0" err="1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0070C0"/>
                  </a:solidFill>
                  <a:latin typeface="Arial"/>
                  <a:cs typeface="Arial"/>
                </a:rPr>
                <a:t>жүріп еңбек ет</a:t>
              </a:r>
              <a:r>
                <a:rPr lang="ru-RU" sz="1500" i="1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0070C0"/>
                  </a:solidFill>
                  <a:latin typeface="Arial"/>
                  <a:cs typeface="Arial"/>
                </a:rPr>
                <a:t>.</a:t>
              </a:r>
            </a:p>
          </p:txBody>
        </p:sp>
        <p:sp>
          <p:nvSpPr>
            <p:cNvPr id="8" name="WordArt 8"/>
            <p:cNvSpPr>
              <a:spLocks noChangeArrowheads="1" noChangeShapeType="1" noTextEdit="1"/>
            </p:cNvSpPr>
            <p:nvPr/>
          </p:nvSpPr>
          <p:spPr bwMode="auto">
            <a:xfrm>
              <a:off x="703" y="2931"/>
              <a:ext cx="3810" cy="24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1500" i="1" kern="10" dirty="0" err="1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0070C0"/>
                  </a:solidFill>
                  <a:latin typeface="Arial"/>
                  <a:cs typeface="Arial"/>
                </a:rPr>
                <a:t>Жердің </a:t>
              </a:r>
              <a:r>
                <a:rPr lang="ru-RU" sz="1500" i="1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0070C0"/>
                  </a:solidFill>
                  <a:latin typeface="Arial"/>
                  <a:cs typeface="Arial"/>
                </a:rPr>
                <a:t>де, </a:t>
              </a:r>
              <a:r>
                <a:rPr lang="ru-RU" sz="1500" i="1" kern="10" dirty="0" err="1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0070C0"/>
                  </a:solidFill>
                  <a:latin typeface="Arial"/>
                  <a:cs typeface="Arial"/>
                </a:rPr>
                <a:t>елдің иесі</a:t>
              </a:r>
              <a:r>
                <a:rPr lang="ru-RU" sz="1500" i="1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0070C0"/>
                  </a:solidFill>
                  <a:latin typeface="Arial"/>
                  <a:cs typeface="Arial"/>
                </a:rPr>
                <a:t> </a:t>
              </a:r>
              <a:r>
                <a:rPr lang="ru-RU" sz="1500" i="1" kern="10" dirty="0" err="1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0070C0"/>
                  </a:solidFill>
                  <a:latin typeface="Arial"/>
                  <a:cs typeface="Arial"/>
                </a:rPr>
                <a:t>өзің</a:t>
              </a:r>
              <a:endParaRPr lang="ru-RU" sz="1500" i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"/>
                <a:cs typeface="Arial"/>
              </a:endParaRPr>
            </a:p>
            <a:p>
              <a:pPr algn="ctr"/>
              <a:r>
                <a:rPr lang="ru-RU" sz="1500" i="1" kern="10" dirty="0" err="1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0070C0"/>
                  </a:solidFill>
                  <a:latin typeface="Arial"/>
                  <a:cs typeface="Arial"/>
                </a:rPr>
                <a:t>екеніңді ұмытпа!"</a:t>
              </a:r>
              <a:endParaRPr lang="ru-RU" sz="1500" i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09600" y="5878513"/>
            <a:ext cx="824868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kk-KZ" i="1" dirty="0">
                <a:solidFill>
                  <a:srgbClr val="0000FF"/>
                </a:solidFill>
              </a:rPr>
              <a:t>Қазақстан Республикасының Президенті Н.Ә.Назарбаевтың </a:t>
            </a:r>
          </a:p>
          <a:p>
            <a:pPr algn="ctr" defTabSz="912813">
              <a:spcBef>
                <a:spcPct val="50000"/>
              </a:spcBef>
            </a:pPr>
            <a:r>
              <a:rPr lang="kk-KZ" i="1" dirty="0">
                <a:solidFill>
                  <a:srgbClr val="0000FF"/>
                </a:solidFill>
              </a:rPr>
              <a:t>Қазақстан халқына Жолдауы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1"/>
          <p:cNvPicPr>
            <a:picLocks noChangeAspect="1" noChangeArrowheads="1"/>
          </p:cNvPicPr>
          <p:nvPr/>
        </p:nvPicPr>
        <p:blipFill>
          <a:blip r:embed="rId2">
            <a:lum bright="-24000"/>
          </a:blip>
          <a:srcRect/>
          <a:stretch>
            <a:fillRect/>
          </a:stretch>
        </p:blipFill>
        <p:spPr bwMode="auto">
          <a:xfrm>
            <a:off x="0" y="1785926"/>
            <a:ext cx="3851392" cy="2857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2269" y="1714488"/>
            <a:ext cx="3809995" cy="28574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5" y="1785926"/>
            <a:ext cx="3809995" cy="28574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>
            <a:lum bright="-24000"/>
          </a:blip>
          <a:srcRect/>
          <a:stretch>
            <a:fillRect/>
          </a:stretch>
        </p:blipFill>
        <p:spPr bwMode="auto">
          <a:xfrm>
            <a:off x="428596" y="4093354"/>
            <a:ext cx="4214842" cy="27646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4" descr="Шапырашты_Наурызбай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3786190"/>
            <a:ext cx="4245044" cy="3071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500034" y="285728"/>
            <a:ext cx="835824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sz="2400" dirty="0" smtClean="0">
                <a:solidFill>
                  <a:srgbClr val="0D1DB3"/>
                </a:solidFill>
                <a:latin typeface="Times New Roman" pitchFamily="18" charset="0"/>
                <a:cs typeface="Times New Roman" pitchFamily="18" charset="0"/>
              </a:rPr>
              <a:t>Что значит «Родина моя»? –</a:t>
            </a:r>
          </a:p>
          <a:p>
            <a:pPr algn="just"/>
            <a:r>
              <a:rPr lang="ru-RU" sz="2400" dirty="0" smtClean="0">
                <a:solidFill>
                  <a:srgbClr val="0D1DB3"/>
                </a:solidFill>
                <a:latin typeface="Times New Roman" pitchFamily="18" charset="0"/>
                <a:cs typeface="Times New Roman" pitchFamily="18" charset="0"/>
              </a:rPr>
              <a:t> Ты спросишь. Я отвечу::</a:t>
            </a:r>
          </a:p>
          <a:p>
            <a:pPr algn="just"/>
            <a:r>
              <a:rPr lang="ru-RU" sz="2400" dirty="0" smtClean="0">
                <a:solidFill>
                  <a:srgbClr val="0D1DB3"/>
                </a:solidFill>
                <a:latin typeface="Times New Roman" pitchFamily="18" charset="0"/>
                <a:cs typeface="Times New Roman" pitchFamily="18" charset="0"/>
              </a:rPr>
              <a:t>Сначала тропочкой земля бежит тебе навстречу.</a:t>
            </a:r>
          </a:p>
          <a:p>
            <a:pPr algn="just"/>
            <a:r>
              <a:rPr lang="ru-RU" sz="2400" dirty="0" smtClean="0">
                <a:solidFill>
                  <a:srgbClr val="0D1DB3"/>
                </a:solidFill>
                <a:latin typeface="Times New Roman" pitchFamily="18" charset="0"/>
                <a:cs typeface="Times New Roman" pitchFamily="18" charset="0"/>
              </a:rPr>
              <a:t> Потом тебя поманит сад душистой веткой каждой.</a:t>
            </a:r>
          </a:p>
          <a:p>
            <a:pPr algn="just"/>
            <a:r>
              <a:rPr lang="ru-RU" sz="2400" dirty="0" smtClean="0">
                <a:solidFill>
                  <a:srgbClr val="0D1DB3"/>
                </a:solidFill>
                <a:latin typeface="Times New Roman" pitchFamily="18" charset="0"/>
                <a:cs typeface="Times New Roman" pitchFamily="18" charset="0"/>
              </a:rPr>
              <a:t> Потом увидишь стройный ряд домов многоэтажных.</a:t>
            </a:r>
          </a:p>
          <a:p>
            <a:pPr algn="just"/>
            <a:endParaRPr lang="ru-RU" sz="2400" dirty="0" smtClean="0">
              <a:solidFill>
                <a:srgbClr val="0D1DB3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solidFill>
                <a:srgbClr val="0D1DB3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Всё это – Родина твоя, земля твоя родная.</a:t>
            </a:r>
          </a:p>
          <a:p>
            <a:pPr algn="just"/>
            <a:r>
              <a:rPr 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Чем старше станешь и сильней, </a:t>
            </a:r>
          </a:p>
          <a:p>
            <a:pPr algn="just"/>
            <a:r>
              <a:rPr 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Тем больше пред тобою</a:t>
            </a:r>
          </a:p>
          <a:p>
            <a:pPr algn="just"/>
            <a:r>
              <a:rPr 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Она заманчивых путей доверчиво раскроет.</a:t>
            </a:r>
            <a:endParaRPr lang="ru-RU" sz="2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107950" y="2441575"/>
            <a:ext cx="89281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FFC000"/>
                </a:solidFill>
              </a:rPr>
              <a:t>-</a:t>
            </a:r>
            <a:r>
              <a:rPr lang="ru-RU" b="1" dirty="0">
                <a:solidFill>
                  <a:srgbClr val="FFC000"/>
                </a:solidFill>
              </a:rPr>
              <a:t>  </a:t>
            </a:r>
            <a:r>
              <a:rPr lang="ru-RU" sz="3600" dirty="0">
                <a:solidFill>
                  <a:srgbClr val="FFC000"/>
                </a:solidFill>
              </a:rPr>
              <a:t>Родина – это самое важное, самое дорогое и всеми любимое слово. У каждого человека есть своя Родина. Под этим словом мы понимаем нашу школу, свою семью, свой прекрасный город, всю нашу огромную Республику Казахстан.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071802" y="214290"/>
            <a:ext cx="59293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Мой Казахстан! Ты – Родина моя! </a:t>
            </a:r>
          </a:p>
          <a:p>
            <a:r>
              <a:rPr lang="ru-RU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Твоих степей бескрайние просторы</a:t>
            </a:r>
          </a:p>
          <a:p>
            <a:r>
              <a:rPr lang="ru-RU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Душой и сердцем я люблю.</a:t>
            </a:r>
          </a:p>
          <a:p>
            <a:r>
              <a:rPr lang="ru-RU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Люблю твои серебряные горы.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323850" y="620713"/>
            <a:ext cx="813593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FFC000"/>
                </a:solidFill>
              </a:rPr>
              <a:t>          Моя страна, где солнце всходит</a:t>
            </a:r>
          </a:p>
          <a:p>
            <a:r>
              <a:rPr lang="ru-RU" sz="2800" dirty="0">
                <a:solidFill>
                  <a:srgbClr val="FFC000"/>
                </a:solidFill>
              </a:rPr>
              <a:t>	Растёт душистая полынь,</a:t>
            </a:r>
          </a:p>
          <a:p>
            <a:r>
              <a:rPr lang="ru-RU" sz="2800" dirty="0">
                <a:solidFill>
                  <a:srgbClr val="FFC000"/>
                </a:solidFill>
              </a:rPr>
              <a:t>	Где степь вся красками исходит,</a:t>
            </a:r>
          </a:p>
          <a:p>
            <a:r>
              <a:rPr lang="ru-RU" sz="2800" dirty="0">
                <a:solidFill>
                  <a:srgbClr val="FFC000"/>
                </a:solidFill>
              </a:rPr>
              <a:t>	И в ней душа и наша жизнь.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2"/>
          <p:cNvSpPr>
            <a:spLocks noChangeArrowheads="1"/>
          </p:cNvSpPr>
          <p:nvPr/>
        </p:nvSpPr>
        <p:spPr bwMode="auto">
          <a:xfrm>
            <a:off x="285720" y="4643446"/>
            <a:ext cx="8335963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FFC000"/>
                </a:solidFill>
              </a:rPr>
              <a:t>Языки пусть не будут барьером</a:t>
            </a:r>
          </a:p>
          <a:p>
            <a:r>
              <a:rPr lang="ru-RU" sz="2800" dirty="0">
                <a:solidFill>
                  <a:srgbClr val="FFC000"/>
                </a:solidFill>
              </a:rPr>
              <a:t>Для того чтобы в мире нам жить</a:t>
            </a:r>
          </a:p>
          <a:p>
            <a:r>
              <a:rPr lang="ru-RU" sz="2800" dirty="0">
                <a:solidFill>
                  <a:srgbClr val="FFC000"/>
                </a:solidFill>
              </a:rPr>
              <a:t>Казахстан всегда будет знать меру,</a:t>
            </a:r>
          </a:p>
          <a:p>
            <a:r>
              <a:rPr lang="ru-RU" sz="2800" dirty="0">
                <a:solidFill>
                  <a:srgbClr val="FFC000"/>
                </a:solidFill>
              </a:rPr>
              <a:t>И пусть будет мир с ним дружить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356</TotalTime>
  <Words>332</Words>
  <Application>Microsoft Office PowerPoint</Application>
  <PresentationFormat>Экран (4:3)</PresentationFormat>
  <Paragraphs>60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Вооруженные Силы предназначены для отражения агрессии, вооруженной защиты территориальной целостности и суверенитета Республики Казахстан, охраны и обороны государственных и военных объектов, охраны воздушного пространства, а также для выполнения задач в соответствии с международными договорами, ратифицированными Республикой Казахстан.  глава 5 ст. 18 "Об обороне и Вооруженных Силах Республики Казахстан" </vt:lpstr>
      <vt:lpstr>Служба в Вооружённых Силах Республики Казахстан</vt:lpstr>
      <vt:lpstr>                                                     Наш общий дом – наша Республика.  Чтобы в ней было светло и комфортно жить каждому казахстанцу, чтобы не было войны и потрясений  ни внутри страны, ни внешних угроз, нужно уметь защищать свой дом. </vt:lpstr>
      <vt:lpstr>         Казахстан безоговорочно отвергает войны, вообще применение военной силы как средства разрешения межгосударственных споров и противоречий. Эти мысли неоднократно подчеркивал Президент Республики.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 Windows</cp:lastModifiedBy>
  <cp:revision>33</cp:revision>
  <dcterms:created xsi:type="dcterms:W3CDTF">2016-02-08T16:07:07Z</dcterms:created>
  <dcterms:modified xsi:type="dcterms:W3CDTF">2016-11-15T14:11:39Z</dcterms:modified>
</cp:coreProperties>
</file>