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57" r:id="rId5"/>
    <p:sldId id="261" r:id="rId6"/>
    <p:sldId id="271" r:id="rId7"/>
    <p:sldId id="258" r:id="rId8"/>
    <p:sldId id="272" r:id="rId9"/>
    <p:sldId id="259" r:id="rId10"/>
    <p:sldId id="264" r:id="rId11"/>
    <p:sldId id="276" r:id="rId12"/>
    <p:sldId id="275" r:id="rId13"/>
    <p:sldId id="277" r:id="rId14"/>
    <p:sldId id="286" r:id="rId15"/>
    <p:sldId id="278" r:id="rId16"/>
    <p:sldId id="270" r:id="rId17"/>
    <p:sldId id="269" r:id="rId18"/>
    <p:sldId id="274" r:id="rId19"/>
    <p:sldId id="279" r:id="rId20"/>
    <p:sldId id="283" r:id="rId21"/>
    <p:sldId id="260" r:id="rId22"/>
    <p:sldId id="284" r:id="rId23"/>
    <p:sldId id="285" r:id="rId24"/>
    <p:sldId id="281" r:id="rId25"/>
    <p:sldId id="282" r:id="rId26"/>
    <p:sldId id="280" r:id="rId27"/>
    <p:sldId id="287" r:id="rId28"/>
    <p:sldId id="273" r:id="rId29"/>
    <p:sldId id="288"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81" autoAdjust="0"/>
    <p:restoredTop sz="94660"/>
  </p:normalViewPr>
  <p:slideViewPr>
    <p:cSldViewPr>
      <p:cViewPr>
        <p:scale>
          <a:sx n="84" d="100"/>
          <a:sy n="84" d="100"/>
        </p:scale>
        <p:origin x="-648"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EE232BA-FA2C-446B-9903-FBB3BBA843AA}" type="datetimeFigureOut">
              <a:rPr lang="ru-RU" smtClean="0"/>
              <a:pPr/>
              <a:t>18.04.2018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72A382-2B88-44AE-ABF4-609F3741B41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32BA-FA2C-446B-9903-FBB3BBA843AA}" type="datetimeFigureOut">
              <a:rPr lang="ru-RU" smtClean="0"/>
              <a:pPr/>
              <a:t>18.04.2018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2A382-2B88-44AE-ABF4-609F3741B41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r>
              <a:rPr lang="kk-KZ" sz="3600" b="1" dirty="0" smtClean="0">
                <a:solidFill>
                  <a:srgbClr val="FF0000"/>
                </a:solidFill>
                <a:latin typeface="Arial" pitchFamily="34" charset="0"/>
                <a:cs typeface="Arial" pitchFamily="34" charset="0"/>
              </a:rPr>
              <a:t>Әлемдегі ең әдемі құстар </a:t>
            </a:r>
            <a:endParaRPr lang="ru-RU" sz="3600" b="1"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p:txBody>
          <a:bodyPr/>
          <a:lstStyle/>
          <a:p>
            <a:endParaRPr lang="ru-RU"/>
          </a:p>
        </p:txBody>
      </p:sp>
      <p:pic>
        <p:nvPicPr>
          <p:cNvPr id="6146" name="Picture 2"/>
          <p:cNvPicPr>
            <a:picLocks noChangeAspect="1" noChangeArrowheads="1"/>
          </p:cNvPicPr>
          <p:nvPr/>
        </p:nvPicPr>
        <p:blipFill>
          <a:blip r:embed="rId2"/>
          <a:srcRect/>
          <a:stretch>
            <a:fillRect/>
          </a:stretch>
        </p:blipFill>
        <p:spPr bwMode="auto">
          <a:xfrm>
            <a:off x="0" y="928670"/>
            <a:ext cx="9144000"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solidFill>
              <a:srgbClr val="00B050"/>
            </a:solidFill>
            <a:miter lim="800000"/>
            <a:headEnd/>
            <a:tailEnd/>
          </a:ln>
          <a:effectLst/>
        </p:spPr>
      </p:pic>
      <p:sp>
        <p:nvSpPr>
          <p:cNvPr id="2" name="Заголовок 1"/>
          <p:cNvSpPr>
            <a:spLocks noGrp="1"/>
          </p:cNvSpPr>
          <p:nvPr>
            <p:ph type="title"/>
          </p:nvPr>
        </p:nvSpPr>
        <p:spPr>
          <a:xfrm>
            <a:off x="457200" y="3929066"/>
            <a:ext cx="8229600" cy="1714512"/>
          </a:xfrm>
        </p:spPr>
        <p:txBody>
          <a:bodyPr>
            <a:normAutofit/>
          </a:bodyPr>
          <a:lstStyle/>
          <a:p>
            <a:r>
              <a:rPr lang="kk-KZ" sz="2000" b="1" dirty="0">
                <a:solidFill>
                  <a:srgbClr val="FF0000"/>
                </a:solidFill>
                <a:latin typeface="Arial" pitchFamily="34" charset="0"/>
                <a:cs typeface="Arial" pitchFamily="34" charset="0"/>
              </a:rPr>
              <a:t>Қарлығаш</a:t>
            </a:r>
            <a:r>
              <a:rPr lang="kk-KZ" sz="2000" dirty="0">
                <a:solidFill>
                  <a:srgbClr val="FF0000"/>
                </a:solidFill>
                <a:latin typeface="Arial" pitchFamily="34" charset="0"/>
                <a:cs typeface="Arial" pitchFamily="34" charset="0"/>
              </a:rPr>
              <a:t> </a:t>
            </a:r>
            <a:r>
              <a:rPr lang="kk-KZ" sz="2000" dirty="0">
                <a:latin typeface="Arial" pitchFamily="34" charset="0"/>
                <a:cs typeface="Arial" pitchFamily="34" charset="0"/>
              </a:rPr>
              <a:t>– адамға дос. Ол өзінің ұясын үйдің, ауланың айналасына салады. Оның өз әні бар, әні құлаққа жағымды. Қарлығаш адамға саулық, жақсылық тілеп жүретін және қауіп қатерден қорғап жүреді. Үй салуды да адамдар </a:t>
            </a:r>
            <a:r>
              <a:rPr lang="kk-KZ" sz="2000" dirty="0" smtClean="0">
                <a:latin typeface="Arial" pitchFamily="34" charset="0"/>
                <a:cs typeface="Arial" pitchFamily="34" charset="0"/>
              </a:rPr>
              <a:t/>
            </a:r>
            <a:br>
              <a:rPr lang="kk-KZ" sz="2000" dirty="0" smtClean="0">
                <a:latin typeface="Arial" pitchFamily="34" charset="0"/>
                <a:cs typeface="Arial" pitchFamily="34" charset="0"/>
              </a:rPr>
            </a:br>
            <a:r>
              <a:rPr lang="kk-KZ" sz="2000" dirty="0" smtClean="0">
                <a:latin typeface="Arial" pitchFamily="34" charset="0"/>
                <a:cs typeface="Arial" pitchFamily="34" charset="0"/>
              </a:rPr>
              <a:t>қарлығаштан </a:t>
            </a:r>
            <a:r>
              <a:rPr lang="kk-KZ" sz="2000" dirty="0">
                <a:latin typeface="Arial" pitchFamily="34" charset="0"/>
                <a:cs typeface="Arial" pitchFamily="34" charset="0"/>
              </a:rPr>
              <a:t>үйренген.</a:t>
            </a:r>
            <a:endParaRPr lang="ru-RU" sz="2000" dirty="0">
              <a:latin typeface="Arial" pitchFamily="34" charset="0"/>
              <a:cs typeface="Arial" pitchFamily="34" charset="0"/>
            </a:endParaRPr>
          </a:p>
        </p:txBody>
      </p:sp>
      <p:pic>
        <p:nvPicPr>
          <p:cNvPr id="4" name="Содержимое 3" descr="C:\Documents and Settings\Admin\Рабочий стол\кустар\тырна 208_7.jpg"/>
          <p:cNvPicPr>
            <a:picLocks noGrp="1"/>
          </p:cNvPicPr>
          <p:nvPr>
            <p:ph idx="1"/>
          </p:nvPr>
        </p:nvPicPr>
        <p:blipFill>
          <a:blip r:embed="rId3"/>
          <a:srcRect l="19107" t="55529" r="49179" b="7938"/>
          <a:stretch>
            <a:fillRect/>
          </a:stretch>
        </p:blipFill>
        <p:spPr bwMode="auto">
          <a:xfrm>
            <a:off x="2571736" y="714356"/>
            <a:ext cx="4143404" cy="3071810"/>
          </a:xfrm>
          <a:prstGeom prst="rect">
            <a:avLst/>
          </a:prstGeom>
          <a:noFill/>
          <a:ln w="28575">
            <a:solidFill>
              <a:srgbClr val="00B05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71472" y="4000504"/>
            <a:ext cx="8215370" cy="1428760"/>
          </a:xfrm>
        </p:spPr>
        <p:txBody>
          <a:bodyPr>
            <a:noAutofit/>
          </a:bodyPr>
          <a:lstStyle/>
          <a:p>
            <a:r>
              <a:rPr lang="kk-KZ" sz="2000" b="1" dirty="0">
                <a:solidFill>
                  <a:srgbClr val="FF0000"/>
                </a:solidFill>
                <a:latin typeface="Arial" pitchFamily="34" charset="0"/>
                <a:cs typeface="Arial" pitchFamily="34" charset="0"/>
              </a:rPr>
              <a:t>Қараторғай</a:t>
            </a:r>
            <a:r>
              <a:rPr lang="kk-KZ" sz="2000" dirty="0">
                <a:solidFill>
                  <a:srgbClr val="FF0000"/>
                </a:solidFill>
                <a:latin typeface="Arial" pitchFamily="34" charset="0"/>
                <a:cs typeface="Arial" pitchFamily="34" charset="0"/>
              </a:rPr>
              <a:t> </a:t>
            </a:r>
            <a:r>
              <a:rPr lang="kk-KZ" sz="2000" dirty="0">
                <a:latin typeface="Arial" pitchFamily="34" charset="0"/>
                <a:cs typeface="Arial" pitchFamily="34" charset="0"/>
              </a:rPr>
              <a:t>– өзі кішкентай</a:t>
            </a:r>
            <a:r>
              <a:rPr lang="kk-KZ" sz="2000" dirty="0" smtClean="0">
                <a:latin typeface="Arial" pitchFamily="34" charset="0"/>
                <a:cs typeface="Arial" pitchFamily="34" charset="0"/>
              </a:rPr>
              <a:t>, өте </a:t>
            </a:r>
            <a:r>
              <a:rPr lang="kk-KZ" sz="2000" dirty="0">
                <a:latin typeface="Arial" pitchFamily="34" charset="0"/>
                <a:cs typeface="Arial" pitchFamily="34" charset="0"/>
              </a:rPr>
              <a:t>пайдалы құс. Орман қорғаушысы. </a:t>
            </a:r>
            <a:r>
              <a:rPr lang="kk-KZ" sz="2000" dirty="0" smtClean="0">
                <a:latin typeface="Arial" pitchFamily="34" charset="0"/>
                <a:cs typeface="Arial" pitchFamily="34" charset="0"/>
              </a:rPr>
              <a:t/>
            </a:r>
            <a:br>
              <a:rPr lang="kk-KZ" sz="2000" dirty="0" smtClean="0">
                <a:latin typeface="Arial" pitchFamily="34" charset="0"/>
                <a:cs typeface="Arial" pitchFamily="34" charset="0"/>
              </a:rPr>
            </a:br>
            <a:r>
              <a:rPr lang="kk-KZ" sz="2000" dirty="0" smtClean="0">
                <a:latin typeface="Arial" pitchFamily="34" charset="0"/>
                <a:cs typeface="Arial" pitchFamily="34" charset="0"/>
              </a:rPr>
              <a:t>Ауылға </a:t>
            </a:r>
            <a:r>
              <a:rPr lang="kk-KZ" sz="2000" dirty="0">
                <a:latin typeface="Arial" pitchFamily="34" charset="0"/>
                <a:cs typeface="Arial" pitchFamily="34" charset="0"/>
              </a:rPr>
              <a:t>қараторғай келісімен күннің көзі ашылып, күн жылынады. Қараторғайды әнге қосып</a:t>
            </a:r>
            <a:r>
              <a:rPr lang="kk-KZ" sz="2000" dirty="0" smtClean="0">
                <a:latin typeface="Arial" pitchFamily="34" charset="0"/>
                <a:cs typeface="Arial" pitchFamily="34" charset="0"/>
              </a:rPr>
              <a:t>, шырқаған</a:t>
            </a:r>
            <a:r>
              <a:rPr lang="kk-KZ" sz="2000" dirty="0">
                <a:latin typeface="Arial" pitchFamily="34" charset="0"/>
                <a:cs typeface="Arial" pitchFamily="34" charset="0"/>
              </a:rPr>
              <a:t>.</a:t>
            </a:r>
            <a:endParaRPr lang="ru-RU" sz="2000" dirty="0">
              <a:latin typeface="Arial" pitchFamily="34" charset="0"/>
              <a:cs typeface="Arial" pitchFamily="34" charset="0"/>
            </a:endParaRPr>
          </a:p>
        </p:txBody>
      </p:sp>
      <p:pic>
        <p:nvPicPr>
          <p:cNvPr id="6" name="Содержимое 5" descr="C:\Documents and Settings\Admin\Рабочий стол\кустар\караторгай.jpg"/>
          <p:cNvPicPr>
            <a:picLocks noGrp="1"/>
          </p:cNvPicPr>
          <p:nvPr>
            <p:ph idx="1"/>
          </p:nvPr>
        </p:nvPicPr>
        <p:blipFill>
          <a:blip r:embed="rId3"/>
          <a:srcRect l="47383" t="33794" r="13688" b="11468"/>
          <a:stretch>
            <a:fillRect/>
          </a:stretch>
        </p:blipFill>
        <p:spPr bwMode="auto">
          <a:xfrm>
            <a:off x="2786050" y="714356"/>
            <a:ext cx="3500462" cy="3000396"/>
          </a:xfrm>
          <a:prstGeom prst="rect">
            <a:avLst/>
          </a:prstGeom>
          <a:noFill/>
          <a:ln w="28575">
            <a:solidFill>
              <a:srgbClr val="00B05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3929066"/>
            <a:ext cx="8229600" cy="1857388"/>
          </a:xfrm>
        </p:spPr>
        <p:txBody>
          <a:bodyPr>
            <a:normAutofit/>
          </a:bodyPr>
          <a:lstStyle/>
          <a:p>
            <a:r>
              <a:rPr lang="kk-KZ" sz="2000" b="1" dirty="0">
                <a:solidFill>
                  <a:srgbClr val="FF0000"/>
                </a:solidFill>
                <a:latin typeface="Arial" pitchFamily="34" charset="0"/>
                <a:cs typeface="Arial" pitchFamily="34" charset="0"/>
              </a:rPr>
              <a:t>Аққу</a:t>
            </a:r>
            <a:r>
              <a:rPr lang="kk-KZ" sz="2000" dirty="0">
                <a:latin typeface="Arial" pitchFamily="34" charset="0"/>
                <a:cs typeface="Arial" pitchFamily="34" charset="0"/>
              </a:rPr>
              <a:t> – 30-40 жыл өмір сүреді. Ол көрсе көз тоймайтын сұлу құс. Халық аңызына сүйенсек жылан да аққу жұмыртқасына тиіспеген</a:t>
            </a:r>
            <a:r>
              <a:rPr lang="kk-KZ" sz="2000" dirty="0" smtClean="0">
                <a:latin typeface="Arial" pitchFamily="34" charset="0"/>
                <a:cs typeface="Arial" pitchFamily="34" charset="0"/>
              </a:rPr>
              <a:t>, </a:t>
            </a:r>
            <a:br>
              <a:rPr lang="kk-KZ" sz="2000" dirty="0" smtClean="0">
                <a:latin typeface="Arial" pitchFamily="34" charset="0"/>
                <a:cs typeface="Arial" pitchFamily="34" charset="0"/>
              </a:rPr>
            </a:br>
            <a:r>
              <a:rPr lang="kk-KZ" sz="2000" dirty="0" smtClean="0">
                <a:latin typeface="Arial" pitchFamily="34" charset="0"/>
                <a:cs typeface="Arial" pitchFamily="34" charset="0"/>
              </a:rPr>
              <a:t>адамдар </a:t>
            </a:r>
            <a:r>
              <a:rPr lang="kk-KZ" sz="2000" dirty="0">
                <a:latin typeface="Arial" pitchFamily="34" charset="0"/>
                <a:cs typeface="Arial" pitchFamily="34" charset="0"/>
              </a:rPr>
              <a:t>да аққуды атпаған. </a:t>
            </a:r>
            <a:r>
              <a:rPr lang="kk-KZ" sz="2000" dirty="0" smtClean="0">
                <a:latin typeface="Arial" pitchFamily="34" charset="0"/>
                <a:cs typeface="Arial" pitchFamily="34" charset="0"/>
              </a:rPr>
              <a:t>Ол – киелі </a:t>
            </a:r>
            <a:r>
              <a:rPr lang="kk-KZ" sz="2000" dirty="0">
                <a:latin typeface="Arial" pitchFamily="34" charset="0"/>
                <a:cs typeface="Arial" pitchFamily="34" charset="0"/>
              </a:rPr>
              <a:t>құс. </a:t>
            </a:r>
            <a:r>
              <a:rPr lang="kk-KZ" sz="2000" dirty="0" smtClean="0">
                <a:latin typeface="Arial" pitchFamily="34" charset="0"/>
                <a:cs typeface="Arial" pitchFamily="34" charset="0"/>
              </a:rPr>
              <a:t>                                Қазақ </a:t>
            </a:r>
            <a:r>
              <a:rPr lang="kk-KZ" sz="2000" dirty="0">
                <a:latin typeface="Arial" pitchFamily="34" charset="0"/>
                <a:cs typeface="Arial" pitchFamily="34" charset="0"/>
              </a:rPr>
              <a:t>сұлу қыздарын аққуға теңеген</a:t>
            </a:r>
            <a:r>
              <a:rPr lang="kk-KZ" sz="2000" dirty="0"/>
              <a:t>.</a:t>
            </a:r>
            <a:r>
              <a:rPr lang="ru-RU" sz="2000" dirty="0"/>
              <a:t/>
            </a:r>
            <a:br>
              <a:rPr lang="ru-RU" sz="2000" dirty="0"/>
            </a:br>
            <a:endParaRPr lang="ru-RU" sz="2000" dirty="0"/>
          </a:p>
        </p:txBody>
      </p:sp>
      <p:pic>
        <p:nvPicPr>
          <p:cNvPr id="4" name="Содержимое 3" descr="C:\Documents and Settings\Admin\Рабочий стол\кустар\шымшык2.jpg"/>
          <p:cNvPicPr>
            <a:picLocks noGrp="1"/>
          </p:cNvPicPr>
          <p:nvPr>
            <p:ph idx="1"/>
          </p:nvPr>
        </p:nvPicPr>
        <p:blipFill>
          <a:blip r:embed="rId3"/>
          <a:srcRect l="36576" t="64037" r="36043" b="12268"/>
          <a:stretch>
            <a:fillRect/>
          </a:stretch>
        </p:blipFill>
        <p:spPr bwMode="auto">
          <a:xfrm>
            <a:off x="2357422" y="642918"/>
            <a:ext cx="4357718"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4143380"/>
            <a:ext cx="8229600" cy="1714512"/>
          </a:xfrm>
        </p:spPr>
        <p:txBody>
          <a:bodyPr>
            <a:normAutofit fontScale="90000"/>
          </a:bodyPr>
          <a:lstStyle/>
          <a:p>
            <a:r>
              <a:rPr lang="ru-RU" sz="2800" b="1" dirty="0" err="1" smtClean="0">
                <a:solidFill>
                  <a:srgbClr val="FF0000"/>
                </a:solidFill>
                <a:latin typeface="Arial" pitchFamily="34" charset="0"/>
                <a:cs typeface="Arial" pitchFamily="34" charset="0"/>
              </a:rPr>
              <a:t>Бүркіт</a:t>
            </a:r>
            <a:r>
              <a:rPr lang="ru-RU" sz="2800" b="1" dirty="0" smtClean="0">
                <a:solidFill>
                  <a:srgbClr val="FF0000"/>
                </a:solidFill>
                <a:latin typeface="Arial" pitchFamily="34" charset="0"/>
                <a:cs typeface="Arial" pitchFamily="34" charset="0"/>
              </a:rPr>
              <a:t> </a:t>
            </a:r>
            <a:r>
              <a:rPr lang="en-US" sz="2800" dirty="0" smtClean="0">
                <a:latin typeface="Arial" pitchFamily="34" charset="0"/>
                <a:cs typeface="Arial" pitchFamily="34" charset="0"/>
              </a:rPr>
              <a:t>– </a:t>
            </a:r>
            <a:r>
              <a:rPr lang="ru-RU" sz="2800" dirty="0" err="1" smtClean="0">
                <a:latin typeface="Arial" pitchFamily="34" charset="0"/>
                <a:cs typeface="Arial" pitchFamily="34" charset="0"/>
              </a:rPr>
              <a:t>қыран құс</a:t>
            </a:r>
            <a:r>
              <a:rPr lang="en-US" sz="2800" dirty="0" smtClean="0">
                <a:latin typeface="Arial" pitchFamily="34" charset="0"/>
                <a:cs typeface="Arial" pitchFamily="34" charset="0"/>
              </a:rPr>
              <a:t>. </a:t>
            </a:r>
            <a:r>
              <a:rPr lang="ru-RU" sz="2800" dirty="0" err="1" smtClean="0">
                <a:latin typeface="Arial" pitchFamily="34" charset="0"/>
                <a:cs typeface="Arial" pitchFamily="34" charset="0"/>
              </a:rPr>
              <a:t>Ол</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өткір тырнақтарымен аң аулайды</a:t>
            </a:r>
            <a:r>
              <a:rPr lang="en-US" sz="2800" dirty="0" smtClean="0">
                <a:latin typeface="Arial" pitchFamily="34" charset="0"/>
                <a:cs typeface="Arial" pitchFamily="34" charset="0"/>
              </a:rPr>
              <a:t>. </a:t>
            </a:r>
            <a:r>
              <a:rPr lang="ru-RU" sz="2800" dirty="0" err="1" smtClean="0">
                <a:latin typeface="Arial" pitchFamily="34" charset="0"/>
                <a:cs typeface="Arial" pitchFamily="34" charset="0"/>
              </a:rPr>
              <a:t>Қазақ халқы жігіттерін</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қыран құстай </a:t>
            </a:r>
            <a:r>
              <a:rPr lang="ru-RU" sz="2800" dirty="0" smtClean="0">
                <a:latin typeface="Arial" pitchFamily="34" charset="0"/>
                <a:cs typeface="Arial" pitchFamily="34" charset="0"/>
              </a:rPr>
              <a:t>батыр</a:t>
            </a:r>
            <a:r>
              <a:rPr lang="en-US" sz="2800" dirty="0" smtClean="0">
                <a:latin typeface="Arial" pitchFamily="34" charset="0"/>
                <a:cs typeface="Arial" pitchFamily="34" charset="0"/>
              </a:rPr>
              <a:t>, </a:t>
            </a:r>
            <a:r>
              <a:rPr lang="ru-RU" sz="2800" dirty="0" err="1" smtClean="0">
                <a:latin typeface="Arial" pitchFamily="34" charset="0"/>
                <a:cs typeface="Arial" pitchFamily="34" charset="0"/>
              </a:rPr>
              <a:t>мықты болсын</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деген</a:t>
            </a:r>
            <a:r>
              <a:rPr lang="en-US" sz="2800" dirty="0" smtClean="0">
                <a:latin typeface="Arial" pitchFamily="34" charset="0"/>
                <a:cs typeface="Arial" pitchFamily="34" charset="0"/>
              </a:rPr>
              <a:t>. </a:t>
            </a:r>
            <a:r>
              <a:rPr lang="ru-RU" sz="2800" dirty="0" err="1" smtClean="0">
                <a:latin typeface="Arial" pitchFamily="34" charset="0"/>
                <a:cs typeface="Arial" pitchFamily="34" charset="0"/>
              </a:rPr>
              <a:t>Қазақстанның туында</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бүркіттің суреті</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бейнеленген</a:t>
            </a:r>
            <a:r>
              <a:rPr lang="en-US" sz="2800" dirty="0" smtClean="0">
                <a:latin typeface="Arial" pitchFamily="34" charset="0"/>
                <a:cs typeface="Arial" pitchFamily="34" charset="0"/>
              </a:rPr>
              <a:t>.</a:t>
            </a:r>
            <a:r>
              <a:rPr lang="ru-RU" sz="2800" dirty="0" smtClean="0"/>
              <a:t/>
            </a:r>
            <a:br>
              <a:rPr lang="ru-RU" sz="2800" dirty="0" smtClean="0"/>
            </a:br>
            <a:endParaRPr lang="ru-RU" sz="2800" dirty="0"/>
          </a:p>
        </p:txBody>
      </p:sp>
      <p:pic>
        <p:nvPicPr>
          <p:cNvPr id="5" name="Picture 2"/>
          <p:cNvPicPr>
            <a:picLocks noGrp="1" noChangeAspect="1" noChangeArrowheads="1"/>
          </p:cNvPicPr>
          <p:nvPr>
            <p:ph idx="1"/>
          </p:nvPr>
        </p:nvPicPr>
        <p:blipFill>
          <a:blip r:embed="rId3"/>
          <a:srcRect l="2368"/>
          <a:stretch>
            <a:fillRect/>
          </a:stretch>
        </p:blipFill>
        <p:spPr bwMode="auto">
          <a:xfrm>
            <a:off x="2357422" y="428604"/>
            <a:ext cx="4286280" cy="3292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3929066"/>
            <a:ext cx="8229600" cy="1643074"/>
          </a:xfrm>
        </p:spPr>
        <p:txBody>
          <a:bodyPr>
            <a:normAutofit/>
          </a:bodyPr>
          <a:lstStyle/>
          <a:p>
            <a:r>
              <a:rPr lang="kk-KZ" sz="2000" dirty="0">
                <a:latin typeface="Arial" pitchFamily="34" charset="0"/>
                <a:cs typeface="Arial" pitchFamily="34" charset="0"/>
              </a:rPr>
              <a:t>Халық көктем келсе </a:t>
            </a:r>
            <a:r>
              <a:rPr lang="kk-KZ" sz="2000" b="1" dirty="0">
                <a:solidFill>
                  <a:srgbClr val="FF0000"/>
                </a:solidFill>
                <a:latin typeface="Arial" pitchFamily="34" charset="0"/>
                <a:cs typeface="Arial" pitchFamily="34" charset="0"/>
              </a:rPr>
              <a:t>көкек</a:t>
            </a:r>
            <a:r>
              <a:rPr lang="kk-KZ" sz="2000" dirty="0">
                <a:solidFill>
                  <a:srgbClr val="FF0000"/>
                </a:solidFill>
                <a:latin typeface="Arial" pitchFamily="34" charset="0"/>
                <a:cs typeface="Arial" pitchFamily="34" charset="0"/>
              </a:rPr>
              <a:t> </a:t>
            </a:r>
            <a:r>
              <a:rPr lang="kk-KZ" sz="2000" dirty="0">
                <a:latin typeface="Arial" pitchFamily="34" charset="0"/>
                <a:cs typeface="Arial" pitchFamily="34" charset="0"/>
              </a:rPr>
              <a:t>келді дейді. Осы бір құстың аты неге ең тамаша ай атына теңеу келеді екен. Не деген ғажап, көкек деген. Өйткені көкек көктем келе салысымен көкек, көкек деп ән салады. Сондықтан </a:t>
            </a:r>
            <a:r>
              <a:rPr lang="kk-KZ" sz="2000" dirty="0">
                <a:solidFill>
                  <a:srgbClr val="FF0000"/>
                </a:solidFill>
                <a:latin typeface="Arial" pitchFamily="34" charset="0"/>
                <a:cs typeface="Arial" pitchFamily="34" charset="0"/>
              </a:rPr>
              <a:t>сәуір айы көкек айы </a:t>
            </a:r>
            <a:r>
              <a:rPr lang="kk-KZ" sz="2000" dirty="0">
                <a:latin typeface="Arial" pitchFamily="34" charset="0"/>
                <a:cs typeface="Arial" pitchFamily="34" charset="0"/>
              </a:rPr>
              <a:t>деп аталған.</a:t>
            </a:r>
            <a:endParaRPr lang="ru-RU" sz="2000" dirty="0">
              <a:latin typeface="Arial" pitchFamily="34" charset="0"/>
              <a:cs typeface="Arial" pitchFamily="34" charset="0"/>
            </a:endParaRPr>
          </a:p>
        </p:txBody>
      </p:sp>
      <p:pic>
        <p:nvPicPr>
          <p:cNvPr id="7" name="Содержимое 6" descr="C:\Documents and Settings\Admin\Рабочий стол\кустар\акку.jpg"/>
          <p:cNvPicPr>
            <a:picLocks noGrp="1"/>
          </p:cNvPicPr>
          <p:nvPr>
            <p:ph idx="1"/>
          </p:nvPr>
        </p:nvPicPr>
        <p:blipFill>
          <a:blip r:embed="rId3"/>
          <a:srcRect l="72636" t="27548" r="12751" b="53959"/>
          <a:stretch>
            <a:fillRect/>
          </a:stretch>
        </p:blipFill>
        <p:spPr bwMode="auto">
          <a:xfrm>
            <a:off x="2857488" y="857232"/>
            <a:ext cx="3571900" cy="2928958"/>
          </a:xfrm>
          <a:prstGeom prst="rect">
            <a:avLst/>
          </a:prstGeom>
          <a:noFill/>
          <a:ln w="28575">
            <a:solidFill>
              <a:srgbClr val="00B05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785786" y="1600201"/>
            <a:ext cx="7901014" cy="4114816"/>
          </a:xfrm>
        </p:spPr>
        <p:txBody>
          <a:bodyPr/>
          <a:lstStyle/>
          <a:p>
            <a:endParaRPr lang="ru-RU" dirty="0"/>
          </a:p>
        </p:txBody>
      </p:sp>
      <p:pic>
        <p:nvPicPr>
          <p:cNvPr id="1536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133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fontScale="90000"/>
          </a:bodyPr>
          <a:lstStyle/>
          <a:p>
            <a:r>
              <a:rPr lang="kk-KZ" sz="3600" b="1" dirty="0">
                <a:solidFill>
                  <a:srgbClr val="FF0000"/>
                </a:solidFill>
                <a:latin typeface="Arial" pitchFamily="34" charset="0"/>
                <a:cs typeface="Arial" pitchFamily="34" charset="0"/>
              </a:rPr>
              <a:t>Құстардың </a:t>
            </a:r>
            <a:r>
              <a:rPr lang="kk-KZ" sz="3600" b="1" dirty="0" smtClean="0">
                <a:solidFill>
                  <a:srgbClr val="FF0000"/>
                </a:solidFill>
                <a:latin typeface="Arial" pitchFamily="34" charset="0"/>
                <a:cs typeface="Arial" pitchFamily="34" charset="0"/>
              </a:rPr>
              <a:t>көктемгі тіршілігі </a:t>
            </a:r>
            <a:r>
              <a:rPr lang="kk-KZ" sz="3600" b="1" dirty="0">
                <a:solidFill>
                  <a:srgbClr val="FF0000"/>
                </a:solidFill>
                <a:latin typeface="Arial" pitchFamily="34" charset="0"/>
                <a:cs typeface="Arial" pitchFamily="34" charset="0"/>
              </a:rPr>
              <a:t>туралы бейнекөрініс көрсету</a:t>
            </a:r>
            <a:r>
              <a:rPr lang="ru-RU" dirty="0"/>
              <a:t/>
            </a:r>
            <a:br>
              <a:rPr lang="ru-RU" dirty="0"/>
            </a:br>
            <a:endParaRPr lang="ru-RU" dirty="0"/>
          </a:p>
        </p:txBody>
      </p:sp>
      <p:pic>
        <p:nvPicPr>
          <p:cNvPr id="4" name="Picture 2"/>
          <p:cNvPicPr>
            <a:picLocks noGrp="1" noChangeAspect="1" noChangeArrowheads="1"/>
          </p:cNvPicPr>
          <p:nvPr>
            <p:ph idx="1"/>
          </p:nvPr>
        </p:nvPicPr>
        <p:blipFill>
          <a:blip r:embed="rId2"/>
          <a:srcRect t="12000"/>
          <a:stretch>
            <a:fillRect/>
          </a:stretch>
        </p:blipFill>
        <p:spPr bwMode="auto">
          <a:xfrm>
            <a:off x="0" y="1357298"/>
            <a:ext cx="9144000" cy="5500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571480"/>
            <a:ext cx="8229600" cy="500066"/>
          </a:xfrm>
        </p:spPr>
        <p:txBody>
          <a:bodyPr>
            <a:normAutofit fontScale="90000"/>
          </a:bodyPr>
          <a:lstStyle/>
          <a:p>
            <a:r>
              <a:rPr lang="kk-KZ" b="1" dirty="0" smtClean="0">
                <a:solidFill>
                  <a:srgbClr val="FF0000"/>
                </a:solidFill>
                <a:latin typeface="Arial" pitchFamily="34" charset="0"/>
                <a:cs typeface="Arial" pitchFamily="34" charset="0"/>
              </a:rPr>
              <a:t>Әдеби монтаж</a:t>
            </a:r>
            <a:r>
              <a:rPr lang="kk-KZ" dirty="0" smtClean="0"/>
              <a:t/>
            </a:r>
            <a:br>
              <a:rPr lang="kk-KZ" dirty="0" smtClean="0"/>
            </a:br>
            <a:endParaRPr lang="ru-RU" dirty="0"/>
          </a:p>
        </p:txBody>
      </p:sp>
      <p:sp>
        <p:nvSpPr>
          <p:cNvPr id="3" name="Содержимое 2"/>
          <p:cNvSpPr>
            <a:spLocks noGrp="1"/>
          </p:cNvSpPr>
          <p:nvPr>
            <p:ph idx="1"/>
          </p:nvPr>
        </p:nvSpPr>
        <p:spPr>
          <a:xfrm>
            <a:off x="457200" y="1571612"/>
            <a:ext cx="8229600" cy="4554551"/>
          </a:xfrm>
        </p:spPr>
        <p:txBody>
          <a:bodyPr/>
          <a:lstStyle/>
          <a:p>
            <a:r>
              <a:rPr lang="kk-KZ" b="1" dirty="0" smtClean="0">
                <a:latin typeface="Arial" pitchFamily="34" charset="0"/>
                <a:cs typeface="Arial" pitchFamily="34" charset="0"/>
              </a:rPr>
              <a:t>Өлең оқу</a:t>
            </a:r>
          </a:p>
          <a:p>
            <a:pPr>
              <a:buNone/>
            </a:pPr>
            <a:endParaRPr lang="ru-RU" dirty="0">
              <a:solidFill>
                <a:srgbClr val="7030A0"/>
              </a:solidFill>
              <a:latin typeface="Arial" pitchFamily="34" charset="0"/>
              <a:cs typeface="Arial" pitchFamily="34" charset="0"/>
            </a:endParaRPr>
          </a:p>
        </p:txBody>
      </p:sp>
      <p:pic>
        <p:nvPicPr>
          <p:cNvPr id="4" name="Рисунок 3" descr="C:\Documents and Settings\Admin\Рабочий стол\кустар\когершин g.jpg"/>
          <p:cNvPicPr/>
          <p:nvPr/>
        </p:nvPicPr>
        <p:blipFill>
          <a:blip r:embed="rId3"/>
          <a:srcRect l="67235" t="62438" r="3366" b="9479"/>
          <a:stretch>
            <a:fillRect/>
          </a:stretch>
        </p:blipFill>
        <p:spPr bwMode="auto">
          <a:xfrm>
            <a:off x="357158" y="3286124"/>
            <a:ext cx="3571900" cy="2428892"/>
          </a:xfrm>
          <a:prstGeom prst="rect">
            <a:avLst/>
          </a:prstGeom>
          <a:noFill/>
          <a:ln w="9525">
            <a:noFill/>
            <a:miter lim="800000"/>
            <a:headEnd/>
            <a:tailEnd/>
          </a:ln>
        </p:spPr>
      </p:pic>
      <p:pic>
        <p:nvPicPr>
          <p:cNvPr id="5" name="Рисунок 4" descr="C:\Documents and Settings\Admin\Рабочий стол\кустар\когершин g.jpg"/>
          <p:cNvPicPr/>
          <p:nvPr/>
        </p:nvPicPr>
        <p:blipFill>
          <a:blip r:embed="rId3"/>
          <a:srcRect l="62216" t="40835" r="16990" b="39723"/>
          <a:stretch>
            <a:fillRect/>
          </a:stretch>
        </p:blipFill>
        <p:spPr bwMode="auto">
          <a:xfrm>
            <a:off x="5357818" y="3929066"/>
            <a:ext cx="3357586" cy="2357454"/>
          </a:xfrm>
          <a:prstGeom prst="rect">
            <a:avLst/>
          </a:prstGeom>
          <a:noFill/>
          <a:ln w="9525">
            <a:noFill/>
            <a:miter lim="800000"/>
            <a:headEnd/>
            <a:tailEnd/>
          </a:ln>
        </p:spPr>
      </p:pic>
      <p:pic>
        <p:nvPicPr>
          <p:cNvPr id="6" name="Рисунок 5" descr="C:\Documents and Settings\Admin\Рабочий стол\кустар\шымшык2.jpg"/>
          <p:cNvPicPr/>
          <p:nvPr/>
        </p:nvPicPr>
        <p:blipFill>
          <a:blip r:embed="rId4"/>
          <a:srcRect l="68881" t="63341" r="5739" b="10209"/>
          <a:stretch>
            <a:fillRect/>
          </a:stretch>
        </p:blipFill>
        <p:spPr bwMode="auto">
          <a:xfrm>
            <a:off x="4143372" y="1142984"/>
            <a:ext cx="3214710"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144463" y="144463"/>
            <a:ext cx="8128000" cy="60960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kk-KZ" b="1" dirty="0" smtClean="0">
                <a:solidFill>
                  <a:srgbClr val="FF0000"/>
                </a:solidFill>
                <a:latin typeface="Arial" pitchFamily="34" charset="0"/>
                <a:cs typeface="Arial" pitchFamily="34" charset="0"/>
              </a:rPr>
              <a:t>Сергіту сәті</a:t>
            </a:r>
            <a:endParaRPr lang="ru-RU" b="1"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p:txBody>
          <a:bodyPr/>
          <a:lstStyle/>
          <a:p>
            <a:pPr>
              <a:buNone/>
            </a:pPr>
            <a:r>
              <a:rPr lang="kk-KZ" b="1" dirty="0" smtClean="0">
                <a:solidFill>
                  <a:srgbClr val="7030A0"/>
                </a:solidFill>
                <a:latin typeface="Arial" pitchFamily="34" charset="0"/>
                <a:cs typeface="Arial" pitchFamily="34" charset="0"/>
              </a:rPr>
              <a:t>“Қарлығаш” әнін айту</a:t>
            </a:r>
            <a:endParaRPr lang="ru-RU" b="1"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Рабочий стол\126 фоны для презентаций\pic_47e5ee17c657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kk-KZ" sz="3200" b="1" dirty="0" smtClean="0">
                <a:solidFill>
                  <a:srgbClr val="FF0000"/>
                </a:solidFill>
                <a:latin typeface="Arial" pitchFamily="34" charset="0"/>
                <a:cs typeface="Arial" pitchFamily="34" charset="0"/>
              </a:rPr>
              <a:t>Викториналық сұрақтар</a:t>
            </a:r>
            <a:endParaRPr lang="ru-RU" sz="3200" b="1" dirty="0">
              <a:solidFill>
                <a:srgbClr val="FF0000"/>
              </a:solidFill>
              <a:latin typeface="Arial" pitchFamily="34" charset="0"/>
              <a:cs typeface="Arial" pitchFamily="34" charset="0"/>
            </a:endParaRPr>
          </a:p>
        </p:txBody>
      </p:sp>
      <p:pic>
        <p:nvPicPr>
          <p:cNvPr id="6" name="Рисунок 5"/>
          <p:cNvPicPr/>
          <p:nvPr/>
        </p:nvPicPr>
        <p:blipFill>
          <a:blip r:embed="rId3"/>
          <a:srcRect/>
          <a:stretch>
            <a:fillRect/>
          </a:stretch>
        </p:blipFill>
        <p:spPr bwMode="auto">
          <a:xfrm>
            <a:off x="3105669" y="1868653"/>
            <a:ext cx="2857520"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126 фоны для презентаций\pic_47e5ee17c657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500042"/>
            <a:ext cx="8229600" cy="1143008"/>
          </a:xfrm>
        </p:spPr>
        <p:txBody>
          <a:bodyPr>
            <a:normAutofit fontScale="90000"/>
          </a:bodyPr>
          <a:lstStyle/>
          <a:p>
            <a:r>
              <a:rPr lang="kk-KZ" b="1" dirty="0" smtClean="0">
                <a:solidFill>
                  <a:srgbClr val="FF0000"/>
                </a:solidFill>
              </a:rPr>
              <a:t/>
            </a:r>
            <a:br>
              <a:rPr lang="kk-KZ" b="1" dirty="0" smtClean="0">
                <a:solidFill>
                  <a:srgbClr val="FF0000"/>
                </a:solidFill>
              </a:rPr>
            </a:br>
            <a:r>
              <a:rPr lang="kk-KZ" sz="4000" b="1" dirty="0" smtClean="0">
                <a:solidFill>
                  <a:srgbClr val="FF0000"/>
                </a:solidFill>
              </a:rPr>
              <a:t>Құстарды топтастыру  </a:t>
            </a:r>
            <a:r>
              <a:rPr lang="kk-KZ" b="1" dirty="0" smtClean="0">
                <a:solidFill>
                  <a:srgbClr val="FF0000"/>
                </a:solidFill>
              </a:rPr>
              <a:t/>
            </a:r>
            <a:br>
              <a:rPr lang="kk-KZ" b="1" dirty="0" smtClean="0">
                <a:solidFill>
                  <a:srgbClr val="FF0000"/>
                </a:solidFill>
              </a:rPr>
            </a:br>
            <a:r>
              <a:rPr lang="kk-KZ" sz="2700" b="1" dirty="0" smtClean="0">
                <a:latin typeface="Arial" pitchFamily="34" charset="0"/>
                <a:cs typeface="Arial" pitchFamily="34" charset="0"/>
              </a:rPr>
              <a:t>топтық жұмыс             /коллаж жасау/</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r>
              <a:rPr lang="kk-KZ" sz="2400" dirty="0" smtClean="0">
                <a:solidFill>
                  <a:srgbClr val="7030A0"/>
                </a:solidFill>
                <a:latin typeface="Arial" pitchFamily="34" charset="0"/>
                <a:cs typeface="Arial" pitchFamily="34" charset="0"/>
              </a:rPr>
              <a:t>1-топ: Үй құстары мен дала құстарын топтастыру</a:t>
            </a:r>
            <a:endParaRPr lang="ru-RU" sz="2400" dirty="0" smtClean="0">
              <a:solidFill>
                <a:srgbClr val="7030A0"/>
              </a:solidFill>
              <a:latin typeface="Arial" pitchFamily="34" charset="0"/>
              <a:cs typeface="Arial" pitchFamily="34" charset="0"/>
            </a:endParaRPr>
          </a:p>
          <a:p>
            <a:r>
              <a:rPr lang="kk-KZ" sz="2400" dirty="0" smtClean="0">
                <a:solidFill>
                  <a:srgbClr val="7030A0"/>
                </a:solidFill>
                <a:latin typeface="Arial" pitchFamily="34" charset="0"/>
                <a:cs typeface="Arial" pitchFamily="34" charset="0"/>
              </a:rPr>
              <a:t>2-топ: Жыл құстары мен қыстап қалатын құстарды топтастыру</a:t>
            </a:r>
            <a:endParaRPr lang="ru-RU" sz="2400"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a:bodyPr>
          <a:lstStyle/>
          <a:p>
            <a:r>
              <a:rPr lang="kk-KZ" sz="2800" b="1" dirty="0" smtClean="0">
                <a:solidFill>
                  <a:srgbClr val="FF0000"/>
                </a:solidFill>
                <a:latin typeface="Arial" pitchFamily="34" charset="0"/>
                <a:cs typeface="Arial" pitchFamily="34" charset="0"/>
              </a:rPr>
              <a:t>Артық болмас білгенің </a:t>
            </a:r>
            <a:r>
              <a:rPr lang="kk-KZ" sz="2800" b="1" dirty="0" smtClean="0">
                <a:latin typeface="Arial" pitchFamily="34" charset="0"/>
                <a:cs typeface="Arial" pitchFamily="34" charset="0"/>
              </a:rPr>
              <a:t> (Халық болжамдары)</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457200" y="1142984"/>
            <a:ext cx="7400948" cy="3000396"/>
          </a:xfrm>
        </p:spPr>
        <p:txBody>
          <a:bodyPr>
            <a:normAutofit fontScale="77500" lnSpcReduction="20000"/>
          </a:bodyPr>
          <a:lstStyle/>
          <a:p>
            <a:pPr>
              <a:buFont typeface="Wingdings" pitchFamily="2" charset="2"/>
              <a:buChar char="v"/>
            </a:pPr>
            <a:r>
              <a:rPr lang="en-US" sz="2300" dirty="0" smtClean="0"/>
              <a:t> </a:t>
            </a:r>
            <a:r>
              <a:rPr lang="ru-RU" sz="2300" dirty="0" err="1" smtClean="0"/>
              <a:t>Қ</a:t>
            </a:r>
            <a:r>
              <a:rPr lang="ru-RU" sz="2300" dirty="0" err="1" smtClean="0">
                <a:latin typeface="Arial" pitchFamily="34" charset="0"/>
                <a:cs typeface="Arial" pitchFamily="34" charset="0"/>
              </a:rPr>
              <a:t>аз </a:t>
            </a:r>
            <a:r>
              <a:rPr lang="ru-RU" sz="2300" dirty="0" err="1">
                <a:latin typeface="Arial" pitchFamily="34" charset="0"/>
                <a:cs typeface="Arial" pitchFamily="34" charset="0"/>
              </a:rPr>
              <a:t>немесе</a:t>
            </a:r>
            <a:r>
              <a:rPr lang="ru-RU" sz="2300" dirty="0">
                <a:latin typeface="Arial" pitchFamily="34" charset="0"/>
                <a:cs typeface="Arial" pitchFamily="34" charset="0"/>
              </a:rPr>
              <a:t> </a:t>
            </a:r>
            <a:r>
              <a:rPr lang="ru-RU" sz="2300" dirty="0" err="1">
                <a:latin typeface="Arial" pitchFamily="34" charset="0"/>
                <a:cs typeface="Arial" pitchFamily="34" charset="0"/>
              </a:rPr>
              <a:t>әтеш бір</a:t>
            </a:r>
            <a:r>
              <a:rPr lang="ru-RU" sz="2300" dirty="0">
                <a:latin typeface="Arial" pitchFamily="34" charset="0"/>
                <a:cs typeface="Arial" pitchFamily="34" charset="0"/>
              </a:rPr>
              <a:t> </a:t>
            </a:r>
            <a:r>
              <a:rPr lang="ru-RU" sz="2300" dirty="0" err="1">
                <a:latin typeface="Arial" pitchFamily="34" charset="0"/>
                <a:cs typeface="Arial" pitchFamily="34" charset="0"/>
              </a:rPr>
              <a:t>аяғымен тұрса, аяз</a:t>
            </a:r>
            <a:r>
              <a:rPr lang="ru-RU" sz="2300" dirty="0">
                <a:latin typeface="Arial" pitchFamily="34" charset="0"/>
                <a:cs typeface="Arial" pitchFamily="34" charset="0"/>
              </a:rPr>
              <a:t> </a:t>
            </a:r>
            <a:r>
              <a:rPr lang="ru-RU" sz="2300" dirty="0" err="1">
                <a:latin typeface="Arial" pitchFamily="34" charset="0"/>
                <a:cs typeface="Arial" pitchFamily="34" charset="0"/>
              </a:rPr>
              <a:t>болады</a:t>
            </a:r>
            <a:r>
              <a:rPr lang="ru-RU" sz="2300" dirty="0">
                <a:latin typeface="Arial" pitchFamily="34" charset="0"/>
                <a:cs typeface="Arial" pitchFamily="34" charset="0"/>
              </a:rPr>
              <a:t>.</a:t>
            </a:r>
          </a:p>
          <a:p>
            <a:pPr>
              <a:buFont typeface="Wingdings" pitchFamily="2" charset="2"/>
              <a:buChar char="v"/>
            </a:pPr>
            <a:r>
              <a:rPr lang="ru-RU" sz="2300" dirty="0" smtClean="0">
                <a:latin typeface="Arial" pitchFamily="34" charset="0"/>
                <a:cs typeface="Arial" pitchFamily="34" charset="0"/>
              </a:rPr>
              <a:t> </a:t>
            </a:r>
            <a:r>
              <a:rPr lang="ru-RU" sz="2300" dirty="0" err="1">
                <a:latin typeface="Arial" pitchFamily="34" charset="0"/>
                <a:cs typeface="Arial" pitchFamily="34" charset="0"/>
              </a:rPr>
              <a:t>Егер</a:t>
            </a:r>
            <a:r>
              <a:rPr lang="ru-RU" sz="2300" dirty="0">
                <a:latin typeface="Arial" pitchFamily="34" charset="0"/>
                <a:cs typeface="Arial" pitchFamily="34" charset="0"/>
              </a:rPr>
              <a:t> </a:t>
            </a:r>
            <a:r>
              <a:rPr lang="ru-RU" sz="2300" dirty="0" err="1">
                <a:latin typeface="Arial" pitchFamily="34" charset="0"/>
                <a:cs typeface="Arial" pitchFamily="34" charset="0"/>
              </a:rPr>
              <a:t>торғайлар қосылып шықылдаса, ауа</a:t>
            </a:r>
            <a:r>
              <a:rPr lang="ru-RU" sz="2300" dirty="0">
                <a:latin typeface="Arial" pitchFamily="34" charset="0"/>
                <a:cs typeface="Arial" pitchFamily="34" charset="0"/>
              </a:rPr>
              <a:t> </a:t>
            </a:r>
            <a:r>
              <a:rPr lang="ru-RU" sz="2300" dirty="0" err="1">
                <a:latin typeface="Arial" pitchFamily="34" charset="0"/>
                <a:cs typeface="Arial" pitchFamily="34" charset="0"/>
              </a:rPr>
              <a:t>райы</a:t>
            </a:r>
            <a:r>
              <a:rPr lang="ru-RU" sz="2300" dirty="0">
                <a:latin typeface="Arial" pitchFamily="34" charset="0"/>
                <a:cs typeface="Arial" pitchFamily="34" charset="0"/>
              </a:rPr>
              <a:t> </a:t>
            </a:r>
            <a:r>
              <a:rPr lang="ru-RU" sz="2300" dirty="0" err="1">
                <a:latin typeface="Arial" pitchFamily="34" charset="0"/>
                <a:cs typeface="Arial" pitchFamily="34" charset="0"/>
              </a:rPr>
              <a:t>жылы</a:t>
            </a:r>
            <a:r>
              <a:rPr lang="ru-RU" sz="2300" dirty="0">
                <a:latin typeface="Arial" pitchFamily="34" charset="0"/>
                <a:cs typeface="Arial" pitchFamily="34" charset="0"/>
              </a:rPr>
              <a:t> </a:t>
            </a:r>
            <a:r>
              <a:rPr lang="ru-RU" sz="2300" dirty="0" err="1">
                <a:latin typeface="Arial" pitchFamily="34" charset="0"/>
                <a:cs typeface="Arial" pitchFamily="34" charset="0"/>
              </a:rPr>
              <a:t>болады</a:t>
            </a:r>
            <a:r>
              <a:rPr lang="ru-RU" sz="2300" dirty="0">
                <a:latin typeface="Arial" pitchFamily="34" charset="0"/>
                <a:cs typeface="Arial" pitchFamily="34" charset="0"/>
              </a:rPr>
              <a:t>.</a:t>
            </a:r>
          </a:p>
          <a:p>
            <a:pPr>
              <a:buFont typeface="Wingdings" pitchFamily="2" charset="2"/>
              <a:buChar char="v"/>
            </a:pPr>
            <a:r>
              <a:rPr lang="ru-RU" sz="2300" dirty="0">
                <a:latin typeface="Arial" pitchFamily="34" charset="0"/>
                <a:cs typeface="Arial" pitchFamily="34" charset="0"/>
              </a:rPr>
              <a:t> </a:t>
            </a:r>
            <a:r>
              <a:rPr lang="ru-RU" sz="2300" dirty="0" err="1" smtClean="0">
                <a:latin typeface="Arial" pitchFamily="34" charset="0"/>
                <a:cs typeface="Arial" pitchFamily="34" charset="0"/>
              </a:rPr>
              <a:t>Көкек </a:t>
            </a:r>
            <a:r>
              <a:rPr lang="ru-RU" sz="2300" dirty="0" err="1">
                <a:latin typeface="Arial" pitchFamily="34" charset="0"/>
                <a:cs typeface="Arial" pitchFamily="34" charset="0"/>
              </a:rPr>
              <a:t>қатты, әрі жиі</a:t>
            </a:r>
            <a:r>
              <a:rPr lang="ru-RU" sz="2300" dirty="0">
                <a:latin typeface="Arial" pitchFamily="34" charset="0"/>
                <a:cs typeface="Arial" pitchFamily="34" charset="0"/>
              </a:rPr>
              <a:t> </a:t>
            </a:r>
            <a:r>
              <a:rPr lang="ru-RU" sz="2300" dirty="0" err="1">
                <a:latin typeface="Arial" pitchFamily="34" charset="0"/>
                <a:cs typeface="Arial" pitchFamily="34" charset="0"/>
              </a:rPr>
              <a:t>шақырса күн жылынады</a:t>
            </a:r>
            <a:r>
              <a:rPr lang="ru-RU" sz="2300" dirty="0">
                <a:latin typeface="Arial" pitchFamily="34" charset="0"/>
                <a:cs typeface="Arial" pitchFamily="34" charset="0"/>
              </a:rPr>
              <a:t>.</a:t>
            </a:r>
          </a:p>
          <a:p>
            <a:pPr>
              <a:buFont typeface="Wingdings" pitchFamily="2" charset="2"/>
              <a:buChar char="v"/>
            </a:pPr>
            <a:r>
              <a:rPr lang="en-US" sz="2300" dirty="0" smtClean="0">
                <a:latin typeface="Arial" pitchFamily="34" charset="0"/>
                <a:cs typeface="Arial" pitchFamily="34" charset="0"/>
              </a:rPr>
              <a:t> </a:t>
            </a:r>
            <a:r>
              <a:rPr lang="ru-RU" sz="2300" dirty="0" err="1" smtClean="0">
                <a:latin typeface="Arial" pitchFamily="34" charset="0"/>
                <a:cs typeface="Arial" pitchFamily="34" charset="0"/>
              </a:rPr>
              <a:t>Қарлығаш </a:t>
            </a:r>
            <a:r>
              <a:rPr lang="ru-RU" sz="2300" dirty="0" err="1">
                <a:latin typeface="Arial" pitchFamily="34" charset="0"/>
                <a:cs typeface="Arial" pitchFamily="34" charset="0"/>
              </a:rPr>
              <a:t>жоғары ұшса, күн жылы</a:t>
            </a:r>
            <a:r>
              <a:rPr lang="ru-RU" sz="2300" dirty="0">
                <a:latin typeface="Arial" pitchFamily="34" charset="0"/>
                <a:cs typeface="Arial" pitchFamily="34" charset="0"/>
              </a:rPr>
              <a:t> </a:t>
            </a:r>
            <a:r>
              <a:rPr lang="ru-RU" sz="2300" dirty="0" err="1">
                <a:latin typeface="Arial" pitchFamily="34" charset="0"/>
                <a:cs typeface="Arial" pitchFamily="34" charset="0"/>
              </a:rPr>
              <a:t>болады</a:t>
            </a:r>
            <a:r>
              <a:rPr lang="ru-RU" sz="2300" dirty="0">
                <a:latin typeface="Arial" pitchFamily="34" charset="0"/>
                <a:cs typeface="Arial" pitchFamily="34" charset="0"/>
              </a:rPr>
              <a:t>, ал </a:t>
            </a:r>
            <a:r>
              <a:rPr lang="ru-RU" sz="2300" dirty="0" err="1">
                <a:latin typeface="Arial" pitchFamily="34" charset="0"/>
                <a:cs typeface="Arial" pitchFamily="34" charset="0"/>
              </a:rPr>
              <a:t>төмен </a:t>
            </a:r>
            <a:r>
              <a:rPr lang="ru-RU" sz="2300" dirty="0" err="1" smtClean="0">
                <a:latin typeface="Arial" pitchFamily="34" charset="0"/>
                <a:cs typeface="Arial" pitchFamily="34" charset="0"/>
              </a:rPr>
              <a:t>ұшса</a:t>
            </a:r>
            <a:endParaRPr lang="ru-RU" sz="2300" dirty="0" smtClean="0">
              <a:latin typeface="Arial" pitchFamily="34" charset="0"/>
              <a:cs typeface="Arial" pitchFamily="34" charset="0"/>
            </a:endParaRPr>
          </a:p>
          <a:p>
            <a:pPr>
              <a:buNone/>
            </a:pPr>
            <a:r>
              <a:rPr lang="ru-RU" sz="2300" dirty="0">
                <a:latin typeface="Arial" pitchFamily="34" charset="0"/>
                <a:cs typeface="Arial" pitchFamily="34" charset="0"/>
              </a:rPr>
              <a:t> </a:t>
            </a:r>
            <a:r>
              <a:rPr lang="ru-RU" sz="2300" dirty="0" smtClean="0">
                <a:latin typeface="Arial" pitchFamily="34" charset="0"/>
                <a:cs typeface="Arial" pitchFamily="34" charset="0"/>
              </a:rPr>
              <a:t>      </a:t>
            </a:r>
            <a:r>
              <a:rPr lang="ru-RU" sz="2300" dirty="0" err="1" smtClean="0">
                <a:latin typeface="Arial" pitchFamily="34" charset="0"/>
                <a:cs typeface="Arial" pitchFamily="34" charset="0"/>
              </a:rPr>
              <a:t>жаңбыр </a:t>
            </a:r>
            <a:r>
              <a:rPr lang="ru-RU" sz="2300" dirty="0" err="1">
                <a:latin typeface="Arial" pitchFamily="34" charset="0"/>
                <a:cs typeface="Arial" pitchFamily="34" charset="0"/>
              </a:rPr>
              <a:t>жауады</a:t>
            </a:r>
            <a:r>
              <a:rPr lang="ru-RU" sz="2300" dirty="0">
                <a:latin typeface="Arial" pitchFamily="34" charset="0"/>
                <a:cs typeface="Arial" pitchFamily="34" charset="0"/>
              </a:rPr>
              <a:t>.</a:t>
            </a:r>
          </a:p>
          <a:p>
            <a:pPr>
              <a:buFont typeface="Wingdings" pitchFamily="2" charset="2"/>
              <a:buChar char="v"/>
            </a:pPr>
            <a:r>
              <a:rPr lang="ru-RU" sz="2300" dirty="0" smtClean="0">
                <a:latin typeface="Arial" pitchFamily="34" charset="0"/>
                <a:cs typeface="Arial" pitchFamily="34" charset="0"/>
              </a:rPr>
              <a:t> </a:t>
            </a:r>
            <a:r>
              <a:rPr lang="ru-RU" sz="2300" dirty="0" err="1">
                <a:latin typeface="Arial" pitchFamily="34" charset="0"/>
                <a:cs typeface="Arial" pitchFamily="34" charset="0"/>
              </a:rPr>
              <a:t>Көктемде қаздар қайтқанда жоғары ұшса, </a:t>
            </a:r>
            <a:r>
              <a:rPr lang="ru-RU" sz="2300" dirty="0">
                <a:latin typeface="Arial" pitchFamily="34" charset="0"/>
                <a:cs typeface="Arial" pitchFamily="34" charset="0"/>
              </a:rPr>
              <a:t>су </a:t>
            </a:r>
            <a:r>
              <a:rPr lang="en-US" sz="2300" dirty="0" smtClean="0">
                <a:latin typeface="Arial" pitchFamily="34" charset="0"/>
                <a:cs typeface="Arial" pitchFamily="34" charset="0"/>
              </a:rPr>
              <a:t>  </a:t>
            </a:r>
            <a:r>
              <a:rPr lang="ru-RU" sz="2300" dirty="0" err="1" smtClean="0">
                <a:latin typeface="Arial" pitchFamily="34" charset="0"/>
                <a:cs typeface="Arial" pitchFamily="34" charset="0"/>
              </a:rPr>
              <a:t>тасқыны </a:t>
            </a:r>
            <a:r>
              <a:rPr lang="ru-RU" sz="2300" dirty="0" err="1">
                <a:latin typeface="Arial" pitchFamily="34" charset="0"/>
                <a:cs typeface="Arial" pitchFamily="34" charset="0"/>
              </a:rPr>
              <a:t>болады</a:t>
            </a:r>
            <a:r>
              <a:rPr lang="ru-RU" sz="2300" dirty="0">
                <a:latin typeface="Arial" pitchFamily="34" charset="0"/>
                <a:cs typeface="Arial" pitchFamily="34" charset="0"/>
              </a:rPr>
              <a:t>.</a:t>
            </a:r>
          </a:p>
          <a:p>
            <a:pPr>
              <a:buFont typeface="Wingdings" pitchFamily="2" charset="2"/>
              <a:buChar char="v"/>
            </a:pPr>
            <a:r>
              <a:rPr lang="ru-RU" sz="2300" dirty="0" smtClean="0">
                <a:latin typeface="Arial" pitchFamily="34" charset="0"/>
                <a:cs typeface="Arial" pitchFamily="34" charset="0"/>
              </a:rPr>
              <a:t> </a:t>
            </a:r>
            <a:r>
              <a:rPr lang="kk-KZ" sz="2300" dirty="0">
                <a:latin typeface="Arial" pitchFamily="34" charset="0"/>
                <a:cs typeface="Arial" pitchFamily="34" charset="0"/>
              </a:rPr>
              <a:t>Қ</a:t>
            </a:r>
            <a:r>
              <a:rPr lang="ru-RU" sz="2300" dirty="0" err="1">
                <a:latin typeface="Arial" pitchFamily="34" charset="0"/>
                <a:cs typeface="Arial" pitchFamily="34" charset="0"/>
              </a:rPr>
              <a:t>арғалар у-шу</a:t>
            </a:r>
            <a:r>
              <a:rPr lang="kk-KZ" sz="2300" dirty="0">
                <a:latin typeface="Arial" pitchFamily="34" charset="0"/>
                <a:cs typeface="Arial" pitchFamily="34" charset="0"/>
              </a:rPr>
              <a:t> болса, ж</a:t>
            </a:r>
            <a:r>
              <a:rPr lang="ru-RU" sz="2300" dirty="0" err="1">
                <a:latin typeface="Arial" pitchFamily="34" charset="0"/>
                <a:cs typeface="Arial" pitchFamily="34" charset="0"/>
              </a:rPr>
              <a:t>аңбыр жауа</a:t>
            </a:r>
            <a:r>
              <a:rPr lang="kk-KZ" sz="2300" dirty="0">
                <a:latin typeface="Arial" pitchFamily="34" charset="0"/>
                <a:cs typeface="Arial" pitchFamily="34" charset="0"/>
              </a:rPr>
              <a:t>ды.</a:t>
            </a:r>
            <a:endParaRPr lang="ru-RU" sz="2300" dirty="0">
              <a:latin typeface="Arial" pitchFamily="34" charset="0"/>
              <a:cs typeface="Arial" pitchFamily="34" charset="0"/>
            </a:endParaRPr>
          </a:p>
          <a:p>
            <a:pPr>
              <a:buFont typeface="Wingdings" pitchFamily="2" charset="2"/>
              <a:buChar char="v"/>
            </a:pPr>
            <a:r>
              <a:rPr lang="kk-KZ" sz="2300" dirty="0" smtClean="0">
                <a:latin typeface="Arial" pitchFamily="34" charset="0"/>
                <a:cs typeface="Arial" pitchFamily="34" charset="0"/>
              </a:rPr>
              <a:t> </a:t>
            </a:r>
            <a:r>
              <a:rPr lang="kk-KZ" sz="2300" dirty="0">
                <a:latin typeface="Arial" pitchFamily="34" charset="0"/>
                <a:cs typeface="Arial" pitchFamily="34" charset="0"/>
              </a:rPr>
              <a:t>Шымшық ұя салса, қыс қатты болады.</a:t>
            </a:r>
            <a:endParaRPr lang="ru-RU" sz="2300" dirty="0">
              <a:latin typeface="Arial" pitchFamily="34" charset="0"/>
              <a:cs typeface="Arial" pitchFamily="34" charset="0"/>
            </a:endParaRPr>
          </a:p>
          <a:p>
            <a:pPr>
              <a:buFont typeface="Wingdings" pitchFamily="2" charset="2"/>
              <a:buChar char="v"/>
            </a:pPr>
            <a:r>
              <a:rPr lang="kk-KZ" sz="2300" dirty="0" smtClean="0">
                <a:latin typeface="Arial" pitchFamily="34" charset="0"/>
                <a:cs typeface="Arial" pitchFamily="34" charset="0"/>
              </a:rPr>
              <a:t> </a:t>
            </a:r>
            <a:r>
              <a:rPr lang="kk-KZ" sz="2300" dirty="0">
                <a:latin typeface="Arial" pitchFamily="34" charset="0"/>
                <a:cs typeface="Arial" pitchFamily="34" charset="0"/>
              </a:rPr>
              <a:t>Құс жүнін үрпитсе, жаңбыр жауады.</a:t>
            </a:r>
            <a:endParaRPr lang="ru-RU" sz="2300" dirty="0">
              <a:latin typeface="Arial" pitchFamily="34" charset="0"/>
              <a:cs typeface="Arial" pitchFamily="34" charset="0"/>
            </a:endParaRPr>
          </a:p>
          <a:p>
            <a:pPr>
              <a:buFont typeface="Wingdings" pitchFamily="2" charset="2"/>
              <a:buChar char="v"/>
            </a:pPr>
            <a:r>
              <a:rPr lang="en-US" sz="2300" dirty="0" smtClean="0">
                <a:latin typeface="Arial" pitchFamily="34" charset="0"/>
                <a:cs typeface="Arial" pitchFamily="34" charset="0"/>
              </a:rPr>
              <a:t> </a:t>
            </a:r>
            <a:r>
              <a:rPr lang="kk-KZ" sz="2300" dirty="0" smtClean="0">
                <a:latin typeface="Arial" pitchFamily="34" charset="0"/>
                <a:cs typeface="Arial" pitchFamily="34" charset="0"/>
              </a:rPr>
              <a:t>Жыл </a:t>
            </a:r>
            <a:r>
              <a:rPr lang="kk-KZ" sz="2300" dirty="0">
                <a:latin typeface="Arial" pitchFamily="34" charset="0"/>
                <a:cs typeface="Arial" pitchFamily="34" charset="0"/>
              </a:rPr>
              <a:t>құсы қаптап келсе, көктем ерте келеді.</a:t>
            </a:r>
            <a:endParaRPr lang="ru-RU" sz="2300" dirty="0">
              <a:latin typeface="Arial" pitchFamily="34" charset="0"/>
              <a:cs typeface="Arial" pitchFamily="34" charset="0"/>
            </a:endParaRPr>
          </a:p>
          <a:p>
            <a:pPr>
              <a:buNone/>
            </a:pP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Рабочий стол\126 фоны для презентаций\pic_47e5ee17c657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796908"/>
          </a:xfrm>
        </p:spPr>
        <p:txBody>
          <a:bodyPr>
            <a:normAutofit/>
          </a:bodyPr>
          <a:lstStyle/>
          <a:p>
            <a:r>
              <a:rPr lang="kk-KZ" sz="3200" b="1" dirty="0" smtClean="0">
                <a:solidFill>
                  <a:srgbClr val="FF0000"/>
                </a:solidFill>
                <a:latin typeface="Arial" pitchFamily="34" charset="0"/>
                <a:cs typeface="Arial" pitchFamily="34" charset="0"/>
              </a:rPr>
              <a:t>Құстарға </a:t>
            </a:r>
            <a:r>
              <a:rPr lang="kk-KZ" sz="3200" b="1" dirty="0">
                <a:solidFill>
                  <a:srgbClr val="FF0000"/>
                </a:solidFill>
                <a:latin typeface="Arial" pitchFamily="34" charset="0"/>
                <a:cs typeface="Arial" pitchFamily="34" charset="0"/>
              </a:rPr>
              <a:t>қамқор бол</a:t>
            </a:r>
            <a:r>
              <a:rPr lang="kk-KZ" sz="3200" b="1" dirty="0" smtClean="0">
                <a:solidFill>
                  <a:srgbClr val="FF0000"/>
                </a:solidFill>
                <a:latin typeface="Arial" pitchFamily="34" charset="0"/>
                <a:cs typeface="Arial" pitchFamily="34" charset="0"/>
              </a:rPr>
              <a:t>!</a:t>
            </a:r>
            <a:endParaRPr lang="ru-RU" sz="3200" dirty="0">
              <a:solidFill>
                <a:srgbClr val="FF0000"/>
              </a:solidFill>
              <a:latin typeface="Arial" pitchFamily="34" charset="0"/>
              <a:cs typeface="Arial" pitchFamily="34" charset="0"/>
            </a:endParaRPr>
          </a:p>
        </p:txBody>
      </p:sp>
      <p:sp>
        <p:nvSpPr>
          <p:cNvPr id="5" name="Содержимое 4"/>
          <p:cNvSpPr>
            <a:spLocks noGrp="1"/>
          </p:cNvSpPr>
          <p:nvPr>
            <p:ph idx="1"/>
          </p:nvPr>
        </p:nvSpPr>
        <p:spPr>
          <a:xfrm>
            <a:off x="457200" y="1071546"/>
            <a:ext cx="8229600" cy="5054617"/>
          </a:xfrm>
        </p:spPr>
        <p:txBody>
          <a:bodyPr>
            <a:normAutofit/>
          </a:bodyPr>
          <a:lstStyle/>
          <a:p>
            <a:pPr>
              <a:buNone/>
            </a:pPr>
            <a:r>
              <a:rPr lang="kk-KZ" sz="2400" b="1" dirty="0" smtClean="0"/>
              <a:t>Жағдаяттарды талдау</a:t>
            </a:r>
            <a:endParaRPr lang="ru-RU" sz="2400" dirty="0"/>
          </a:p>
        </p:txBody>
      </p:sp>
      <p:pic>
        <p:nvPicPr>
          <p:cNvPr id="6" name="Рисунок 5"/>
          <p:cNvPicPr/>
          <p:nvPr/>
        </p:nvPicPr>
        <p:blipFill>
          <a:blip r:embed="rId3"/>
          <a:srcRect l="6961" t="7692" b="7692"/>
          <a:stretch>
            <a:fillRect/>
          </a:stretch>
        </p:blipFill>
        <p:spPr bwMode="auto">
          <a:xfrm rot="5400000">
            <a:off x="2697950" y="1588274"/>
            <a:ext cx="3962414"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642918"/>
            <a:ext cx="8229600" cy="774720"/>
          </a:xfrm>
        </p:spPr>
        <p:txBody>
          <a:bodyPr>
            <a:normAutofit fontScale="90000"/>
          </a:bodyPr>
          <a:lstStyle/>
          <a:p>
            <a:r>
              <a:rPr lang="ru-RU" b="1" dirty="0" smtClean="0">
                <a:solidFill>
                  <a:srgbClr val="FF0000"/>
                </a:solidFill>
              </a:rPr>
              <a:t>Т</a:t>
            </a:r>
            <a:r>
              <a:rPr lang="kk-KZ" b="1" dirty="0" smtClean="0">
                <a:solidFill>
                  <a:srgbClr val="FF0000"/>
                </a:solidFill>
              </a:rPr>
              <a:t>ый</a:t>
            </a:r>
            <a:r>
              <a:rPr lang="ru-RU" b="1" dirty="0" err="1" smtClean="0">
                <a:solidFill>
                  <a:srgbClr val="FF0000"/>
                </a:solidFill>
              </a:rPr>
              <a:t>ым</a:t>
            </a:r>
            <a:r>
              <a:rPr lang="ru-RU" b="1" dirty="0" smtClean="0">
                <a:solidFill>
                  <a:srgbClr val="FF0000"/>
                </a:solidFill>
              </a:rPr>
              <a:t> </a:t>
            </a:r>
            <a:r>
              <a:rPr lang="ru-RU" b="1" dirty="0" err="1" smtClean="0">
                <a:solidFill>
                  <a:srgbClr val="FF0000"/>
                </a:solidFill>
              </a:rPr>
              <a:t>сөздер</a:t>
            </a:r>
            <a:r>
              <a:rPr lang="ru-RU" b="1" dirty="0" smtClean="0">
                <a:solidFill>
                  <a:srgbClr val="FF0000"/>
                </a:solidFill>
              </a:rPr>
              <a:t> </a:t>
            </a:r>
            <a:r>
              <a:rPr lang="ru-RU" dirty="0" smtClean="0"/>
              <a:t/>
            </a:r>
            <a:br>
              <a:rPr lang="ru-RU" dirty="0" smtClean="0"/>
            </a:br>
            <a:endParaRPr lang="ru-RU" dirty="0"/>
          </a:p>
        </p:txBody>
      </p:sp>
      <p:sp>
        <p:nvSpPr>
          <p:cNvPr id="3" name="Содержимое 2"/>
          <p:cNvSpPr>
            <a:spLocks noGrp="1"/>
          </p:cNvSpPr>
          <p:nvPr>
            <p:ph idx="1"/>
          </p:nvPr>
        </p:nvSpPr>
        <p:spPr>
          <a:xfrm>
            <a:off x="457200" y="1142984"/>
            <a:ext cx="8229600" cy="4983179"/>
          </a:xfrm>
        </p:spPr>
        <p:txBody>
          <a:bodyPr/>
          <a:lstStyle/>
          <a:p>
            <a:r>
              <a:rPr lang="ru-RU" sz="2000" b="1" dirty="0" smtClean="0">
                <a:latin typeface="Arial" pitchFamily="34" charset="0"/>
                <a:cs typeface="Arial" pitchFamily="34" charset="0"/>
              </a:rPr>
              <a:t>1</a:t>
            </a:r>
            <a:r>
              <a:rPr lang="ru-RU" sz="2000" b="1" dirty="0">
                <a:latin typeface="Arial" pitchFamily="34" charset="0"/>
                <a:cs typeface="Arial" pitchFamily="34" charset="0"/>
              </a:rPr>
              <a:t>. </a:t>
            </a:r>
            <a:r>
              <a:rPr lang="ru-RU" sz="2000" b="1" dirty="0" err="1">
                <a:latin typeface="Arial" pitchFamily="34" charset="0"/>
                <a:cs typeface="Arial" pitchFamily="34" charset="0"/>
              </a:rPr>
              <a:t>Құстың ұясын бұзба,</a:t>
            </a:r>
            <a:r>
              <a:rPr lang="ru-RU" sz="2000" b="1" dirty="0">
                <a:latin typeface="Arial" pitchFamily="34" charset="0"/>
                <a:cs typeface="Arial" pitchFamily="34" charset="0"/>
              </a:rPr>
              <a:t> </a:t>
            </a:r>
          </a:p>
          <a:p>
            <a:pPr>
              <a:buNone/>
            </a:pPr>
            <a:r>
              <a:rPr lang="kk-KZ" sz="2000" b="1" dirty="0">
                <a:latin typeface="Arial" pitchFamily="34" charset="0"/>
                <a:cs typeface="Arial" pitchFamily="34" charset="0"/>
              </a:rPr>
              <a:t>   </a:t>
            </a:r>
            <a:r>
              <a:rPr lang="kk-KZ" sz="2000" b="1" dirty="0" smtClean="0">
                <a:latin typeface="Arial" pitchFamily="34" charset="0"/>
                <a:cs typeface="Arial" pitchFamily="34" charset="0"/>
              </a:rPr>
              <a:t>      Жұмыртқасын жарма!</a:t>
            </a:r>
            <a:r>
              <a:rPr lang="kk-KZ" sz="2000" b="1" dirty="0">
                <a:latin typeface="Arial" pitchFamily="34" charset="0"/>
                <a:cs typeface="Arial" pitchFamily="34" charset="0"/>
              </a:rPr>
              <a:t> </a:t>
            </a:r>
            <a:endParaRPr lang="ru-RU" sz="2000" b="1" dirty="0">
              <a:latin typeface="Arial" pitchFamily="34" charset="0"/>
              <a:cs typeface="Arial" pitchFamily="34" charset="0"/>
            </a:endParaRPr>
          </a:p>
          <a:p>
            <a:r>
              <a:rPr lang="kk-KZ" sz="2000" b="1" dirty="0">
                <a:latin typeface="Arial" pitchFamily="34" charset="0"/>
                <a:cs typeface="Arial" pitchFamily="34" charset="0"/>
              </a:rPr>
              <a:t>2. Жұмыртқасы мен балапаны </a:t>
            </a:r>
            <a:r>
              <a:rPr lang="kk-KZ" sz="2000" b="1" dirty="0" smtClean="0">
                <a:latin typeface="Arial" pitchFamily="34" charset="0"/>
                <a:cs typeface="Arial" pitchFamily="34" charset="0"/>
              </a:rPr>
              <a:t>бар</a:t>
            </a:r>
          </a:p>
          <a:p>
            <a:pPr>
              <a:buNone/>
            </a:pPr>
            <a:r>
              <a:rPr lang="kk-KZ" sz="2000" b="1" dirty="0">
                <a:latin typeface="Arial" pitchFamily="34" charset="0"/>
                <a:cs typeface="Arial" pitchFamily="34" charset="0"/>
              </a:rPr>
              <a:t> </a:t>
            </a:r>
            <a:r>
              <a:rPr lang="kk-KZ" sz="2000" b="1" dirty="0" smtClean="0">
                <a:latin typeface="Arial" pitchFamily="34" charset="0"/>
                <a:cs typeface="Arial" pitchFamily="34" charset="0"/>
              </a:rPr>
              <a:t>        ұяны  бұзба</a:t>
            </a:r>
            <a:r>
              <a:rPr lang="kk-KZ" sz="2000" b="1" dirty="0">
                <a:latin typeface="Arial" pitchFamily="34" charset="0"/>
                <a:cs typeface="Arial" pitchFamily="34" charset="0"/>
              </a:rPr>
              <a:t>!</a:t>
            </a:r>
            <a:endParaRPr lang="ru-RU" sz="2000" b="1" dirty="0">
              <a:latin typeface="Arial" pitchFamily="34" charset="0"/>
              <a:cs typeface="Arial" pitchFamily="34" charset="0"/>
            </a:endParaRPr>
          </a:p>
          <a:p>
            <a:r>
              <a:rPr lang="kk-KZ" sz="2000" b="1" dirty="0">
                <a:latin typeface="Arial" pitchFamily="34" charset="0"/>
                <a:cs typeface="Arial" pitchFamily="34" charset="0"/>
              </a:rPr>
              <a:t>3. Аққуды </a:t>
            </a:r>
            <a:r>
              <a:rPr lang="kk-KZ" sz="2000" b="1" dirty="0" smtClean="0">
                <a:latin typeface="Arial" pitchFamily="34" charset="0"/>
                <a:cs typeface="Arial" pitchFamily="34" charset="0"/>
              </a:rPr>
              <a:t>атпа!</a:t>
            </a:r>
            <a:endParaRPr lang="ru-RU" sz="2000" b="1" dirty="0">
              <a:latin typeface="Arial" pitchFamily="34" charset="0"/>
              <a:cs typeface="Arial" pitchFamily="34" charset="0"/>
            </a:endParaRPr>
          </a:p>
          <a:p>
            <a:pPr>
              <a:buNone/>
            </a:pP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kk-KZ" sz="3200" b="1" dirty="0" smtClean="0">
                <a:solidFill>
                  <a:srgbClr val="FF0000"/>
                </a:solidFill>
                <a:latin typeface="Arial" pitchFamily="34" charset="0"/>
                <a:cs typeface="Arial" pitchFamily="34" charset="0"/>
              </a:rPr>
              <a:t>Қызыл кітапқа енген құстар</a:t>
            </a:r>
            <a:endParaRPr lang="ru-RU" sz="3200" b="1" dirty="0">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a:blip r:embed="rId2"/>
          <a:srcRect/>
          <a:stretch>
            <a:fillRect/>
          </a:stretch>
        </p:blipFill>
        <p:spPr bwMode="auto">
          <a:xfrm>
            <a:off x="0" y="1428736"/>
            <a:ext cx="9144000" cy="5429264"/>
          </a:xfrm>
          <a:prstGeom prst="rect">
            <a:avLst/>
          </a:prstGeom>
          <a:noFill/>
          <a:ln w="9525">
            <a:noFill/>
            <a:miter lim="800000"/>
            <a:headEnd/>
            <a:tailEnd/>
          </a:ln>
          <a:effectLst/>
        </p:spPr>
      </p:pic>
      <p:pic>
        <p:nvPicPr>
          <p:cNvPr id="9" name="Picture 2"/>
          <p:cNvPicPr>
            <a:picLocks noGrp="1" noChangeAspect="1" noChangeArrowheads="1"/>
          </p:cNvPicPr>
          <p:nvPr>
            <p:ph idx="1"/>
          </p:nvPr>
        </p:nvPicPr>
        <p:blipFill>
          <a:blip r:embed="rId3" cstate="print"/>
          <a:srcRect/>
          <a:stretch>
            <a:fillRect/>
          </a:stretch>
        </p:blipFill>
        <p:spPr bwMode="auto">
          <a:xfrm>
            <a:off x="2071670" y="1142984"/>
            <a:ext cx="1610966"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285728"/>
            <a:ext cx="8229600" cy="1500198"/>
          </a:xfrm>
        </p:spPr>
        <p:txBody>
          <a:bodyPr>
            <a:normAutofit fontScale="90000"/>
          </a:bodyPr>
          <a:lstStyle/>
          <a:p>
            <a:r>
              <a:rPr lang="kk-KZ" b="1" dirty="0" smtClean="0">
                <a:solidFill>
                  <a:srgbClr val="FF0000"/>
                </a:solidFill>
                <a:latin typeface="Arial" pitchFamily="34" charset="0"/>
                <a:cs typeface="Arial" pitchFamily="34" charset="0"/>
              </a:rPr>
              <a:t/>
            </a:r>
            <a:br>
              <a:rPr lang="kk-KZ" b="1" dirty="0" smtClean="0">
                <a:solidFill>
                  <a:srgbClr val="FF0000"/>
                </a:solidFill>
                <a:latin typeface="Arial" pitchFamily="34" charset="0"/>
                <a:cs typeface="Arial" pitchFamily="34" charset="0"/>
              </a:rPr>
            </a:br>
            <a:r>
              <a:rPr lang="kk-KZ" b="1" dirty="0">
                <a:solidFill>
                  <a:srgbClr val="FF0000"/>
                </a:solidFill>
                <a:latin typeface="Arial" pitchFamily="34" charset="0"/>
                <a:cs typeface="Arial" pitchFamily="34" charset="0"/>
              </a:rPr>
              <a:t/>
            </a:r>
            <a:br>
              <a:rPr lang="kk-KZ" b="1" dirty="0">
                <a:solidFill>
                  <a:srgbClr val="FF0000"/>
                </a:solidFill>
                <a:latin typeface="Arial" pitchFamily="34" charset="0"/>
                <a:cs typeface="Arial" pitchFamily="34" charset="0"/>
              </a:rPr>
            </a:br>
            <a:r>
              <a:rPr lang="kk-KZ" b="1" dirty="0" smtClean="0">
                <a:solidFill>
                  <a:srgbClr val="FF0000"/>
                </a:solidFill>
                <a:latin typeface="Arial" pitchFamily="34" charset="0"/>
                <a:cs typeface="Arial" pitchFamily="34" charset="0"/>
              </a:rPr>
              <a:t/>
            </a:r>
            <a:br>
              <a:rPr lang="kk-KZ" b="1" dirty="0" smtClean="0">
                <a:solidFill>
                  <a:srgbClr val="FF0000"/>
                </a:solidFill>
                <a:latin typeface="Arial" pitchFamily="34" charset="0"/>
                <a:cs typeface="Arial" pitchFamily="34" charset="0"/>
              </a:rPr>
            </a:br>
            <a:r>
              <a:rPr lang="kk-KZ" b="1" dirty="0" smtClean="0">
                <a:solidFill>
                  <a:srgbClr val="FF0000"/>
                </a:solidFill>
                <a:latin typeface="Arial" pitchFamily="34" charset="0"/>
                <a:cs typeface="Arial" pitchFamily="34" charset="0"/>
              </a:rPr>
              <a:t/>
            </a:r>
            <a:br>
              <a:rPr lang="kk-KZ" b="1" dirty="0" smtClean="0">
                <a:solidFill>
                  <a:srgbClr val="FF0000"/>
                </a:solidFill>
                <a:latin typeface="Arial" pitchFamily="34" charset="0"/>
                <a:cs typeface="Arial" pitchFamily="34" charset="0"/>
              </a:rPr>
            </a:br>
            <a:r>
              <a:rPr lang="kk-KZ" sz="3100" b="1" dirty="0" smtClean="0">
                <a:solidFill>
                  <a:srgbClr val="FF0000"/>
                </a:solidFill>
                <a:latin typeface="Arial" pitchFamily="34" charset="0"/>
                <a:cs typeface="Arial" pitchFamily="34" charset="0"/>
              </a:rPr>
              <a:t>Қорытынды</a:t>
            </a:r>
            <a:r>
              <a:rPr lang="kk-KZ" b="1" dirty="0" smtClean="0">
                <a:solidFill>
                  <a:srgbClr val="FF0000"/>
                </a:solidFill>
                <a:latin typeface="Arial" pitchFamily="34" charset="0"/>
                <a:cs typeface="Arial" pitchFamily="34" charset="0"/>
              </a:rPr>
              <a:t/>
            </a:r>
            <a:br>
              <a:rPr lang="kk-KZ" b="1" dirty="0" smtClean="0">
                <a:solidFill>
                  <a:srgbClr val="FF0000"/>
                </a:solidFill>
                <a:latin typeface="Arial" pitchFamily="34" charset="0"/>
                <a:cs typeface="Arial" pitchFamily="34" charset="0"/>
              </a:rPr>
            </a:br>
            <a:r>
              <a:rPr lang="kk-KZ" sz="2700" b="1" dirty="0" smtClean="0">
                <a:solidFill>
                  <a:schemeClr val="tx2"/>
                </a:solidFill>
                <a:latin typeface="Arial" pitchFamily="34" charset="0"/>
                <a:cs typeface="Arial" pitchFamily="34" charset="0"/>
              </a:rPr>
              <a:t>Қоныңдар, құстар қоныңдар,</a:t>
            </a:r>
            <a:br>
              <a:rPr lang="kk-KZ" sz="2700" b="1" dirty="0" smtClean="0">
                <a:solidFill>
                  <a:schemeClr val="tx2"/>
                </a:solidFill>
                <a:latin typeface="Arial" pitchFamily="34" charset="0"/>
                <a:cs typeface="Arial" pitchFamily="34" charset="0"/>
              </a:rPr>
            </a:br>
            <a:r>
              <a:rPr lang="kk-KZ" sz="2700" b="1" dirty="0" smtClean="0">
                <a:solidFill>
                  <a:schemeClr val="tx2"/>
                </a:solidFill>
                <a:latin typeface="Arial" pitchFamily="34" charset="0"/>
                <a:cs typeface="Arial" pitchFamily="34" charset="0"/>
              </a:rPr>
              <a:t>Бәріңе төрден орын бар.</a:t>
            </a:r>
            <a:br>
              <a:rPr lang="kk-KZ" sz="2700" b="1" dirty="0" smtClean="0">
                <a:solidFill>
                  <a:schemeClr val="tx2"/>
                </a:solidFill>
                <a:latin typeface="Arial" pitchFamily="34" charset="0"/>
                <a:cs typeface="Arial" pitchFamily="34" charset="0"/>
              </a:rPr>
            </a:br>
            <a:r>
              <a:rPr lang="kk-KZ" sz="2700" b="1" dirty="0" smtClean="0">
                <a:solidFill>
                  <a:schemeClr val="tx2"/>
                </a:solidFill>
                <a:latin typeface="Arial" pitchFamily="34" charset="0"/>
                <a:cs typeface="Arial" pitchFamily="34" charset="0"/>
              </a:rPr>
              <a:t>Қанатты барлық достарға,</a:t>
            </a:r>
            <a:br>
              <a:rPr lang="kk-KZ" sz="2700" b="1" dirty="0" smtClean="0">
                <a:solidFill>
                  <a:schemeClr val="tx2"/>
                </a:solidFill>
                <a:latin typeface="Arial" pitchFamily="34" charset="0"/>
                <a:cs typeface="Arial" pitchFamily="34" charset="0"/>
              </a:rPr>
            </a:br>
            <a:r>
              <a:rPr lang="kk-KZ" sz="2700" b="1" dirty="0" smtClean="0">
                <a:solidFill>
                  <a:schemeClr val="tx2"/>
                </a:solidFill>
                <a:latin typeface="Arial" pitchFamily="34" charset="0"/>
                <a:cs typeface="Arial" pitchFamily="34" charset="0"/>
              </a:rPr>
              <a:t>Балалар, қамқор болыңдар!</a:t>
            </a:r>
            <a:br>
              <a:rPr lang="kk-KZ" sz="2700" b="1" dirty="0" smtClean="0">
                <a:solidFill>
                  <a:schemeClr val="tx2"/>
                </a:solidFill>
                <a:latin typeface="Arial" pitchFamily="34" charset="0"/>
                <a:cs typeface="Arial" pitchFamily="34" charset="0"/>
              </a:rPr>
            </a:br>
            <a:r>
              <a:rPr lang="kk-KZ" b="1" dirty="0" smtClean="0">
                <a:solidFill>
                  <a:srgbClr val="FF0000"/>
                </a:solidFill>
                <a:latin typeface="Arial" pitchFamily="34" charset="0"/>
                <a:cs typeface="Arial" pitchFamily="34" charset="0"/>
              </a:rPr>
              <a:t/>
            </a:r>
            <a:br>
              <a:rPr lang="kk-KZ" b="1" dirty="0" smtClean="0">
                <a:solidFill>
                  <a:srgbClr val="FF0000"/>
                </a:solidFill>
                <a:latin typeface="Arial" pitchFamily="34" charset="0"/>
                <a:cs typeface="Arial" pitchFamily="34" charset="0"/>
              </a:rPr>
            </a:br>
            <a:r>
              <a:rPr lang="kk-KZ" b="1" dirty="0" smtClean="0">
                <a:solidFill>
                  <a:srgbClr val="FF0000"/>
                </a:solidFill>
                <a:latin typeface="Arial" pitchFamily="34" charset="0"/>
                <a:cs typeface="Arial" pitchFamily="34" charset="0"/>
              </a:rPr>
              <a:t/>
            </a:r>
            <a:br>
              <a:rPr lang="kk-KZ" b="1" dirty="0" smtClean="0">
                <a:solidFill>
                  <a:srgbClr val="FF0000"/>
                </a:solidFill>
                <a:latin typeface="Arial" pitchFamily="34" charset="0"/>
                <a:cs typeface="Arial" pitchFamily="34" charset="0"/>
              </a:rPr>
            </a:br>
            <a:endParaRPr lang="ru-RU" b="1" dirty="0">
              <a:solidFill>
                <a:srgbClr val="FF0000"/>
              </a:solidFill>
              <a:latin typeface="Arial" pitchFamily="34" charset="0"/>
              <a:cs typeface="Arial" pitchFamily="34" charset="0"/>
            </a:endParaRPr>
          </a:p>
        </p:txBody>
      </p:sp>
      <p:pic>
        <p:nvPicPr>
          <p:cNvPr id="21506" name="Picture 2"/>
          <p:cNvPicPr>
            <a:picLocks noGrp="1" noChangeAspect="1" noChangeArrowheads="1"/>
          </p:cNvPicPr>
          <p:nvPr>
            <p:ph idx="1"/>
          </p:nvPr>
        </p:nvPicPr>
        <p:blipFill>
          <a:blip r:embed="rId3"/>
          <a:srcRect l="5319" t="6780" r="2128" b="6542"/>
          <a:stretch>
            <a:fillRect/>
          </a:stretch>
        </p:blipFill>
        <p:spPr bwMode="auto">
          <a:xfrm>
            <a:off x="1571604" y="2571744"/>
            <a:ext cx="6328147"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9167840" cy="6857999"/>
          </a:xfrm>
          <a:prstGeom prst="rect">
            <a:avLst/>
          </a:prstGeom>
          <a:noFill/>
          <a:ln w="9525">
            <a:noFill/>
            <a:miter lim="800000"/>
            <a:headEnd/>
            <a:tailEnd/>
          </a:ln>
          <a:effectLst/>
        </p:spPr>
      </p:pic>
      <p:sp>
        <p:nvSpPr>
          <p:cNvPr id="2" name="Заголовок 1"/>
          <p:cNvSpPr>
            <a:spLocks noGrp="1"/>
          </p:cNvSpPr>
          <p:nvPr>
            <p:ph type="title"/>
          </p:nvPr>
        </p:nvSpPr>
        <p:spPr>
          <a:xfrm>
            <a:off x="457200" y="1571612"/>
            <a:ext cx="8229600" cy="2000264"/>
          </a:xfrm>
        </p:spPr>
        <p:txBody>
          <a:bodyPr>
            <a:noAutofit/>
          </a:bodyPr>
          <a:lstStyle/>
          <a:p>
            <a:r>
              <a:rPr lang="kk-KZ" sz="4800" b="1" dirty="0" smtClean="0">
                <a:solidFill>
                  <a:srgbClr val="FF0000"/>
                </a:solidFill>
                <a:latin typeface="Arial" pitchFamily="34" charset="0"/>
                <a:cs typeface="Arial" pitchFamily="34" charset="0"/>
              </a:rPr>
              <a:t>Назарларыңызға </a:t>
            </a:r>
            <a:br>
              <a:rPr lang="kk-KZ" sz="4800" b="1" dirty="0" smtClean="0">
                <a:solidFill>
                  <a:srgbClr val="FF0000"/>
                </a:solidFill>
                <a:latin typeface="Arial" pitchFamily="34" charset="0"/>
                <a:cs typeface="Arial" pitchFamily="34" charset="0"/>
              </a:rPr>
            </a:br>
            <a:r>
              <a:rPr lang="kk-KZ" sz="4800" b="1" dirty="0" smtClean="0">
                <a:solidFill>
                  <a:srgbClr val="FF0000"/>
                </a:solidFill>
                <a:latin typeface="Arial" pitchFamily="34" charset="0"/>
                <a:cs typeface="Arial" pitchFamily="34" charset="0"/>
              </a:rPr>
              <a:t>рахмет!</a:t>
            </a:r>
            <a:endParaRPr lang="ru-RU" sz="4800" b="1" dirty="0">
              <a:solidFill>
                <a:srgbClr val="FF0000"/>
              </a:solidFill>
              <a:latin typeface="Arial" pitchFamily="34" charset="0"/>
              <a:cs typeface="Arial" pitchFamily="34" charset="0"/>
            </a:endParaRPr>
          </a:p>
        </p:txBody>
      </p:sp>
      <p:sp>
        <p:nvSpPr>
          <p:cNvPr id="5" name="Содержимое 4"/>
          <p:cNvSpPr>
            <a:spLocks noGrp="1"/>
          </p:cNvSpPr>
          <p:nvPr>
            <p:ph idx="1"/>
          </p:nvPr>
        </p:nvSpPr>
        <p:spPr>
          <a:xfrm>
            <a:off x="214282" y="-357214"/>
            <a:ext cx="8229600" cy="2357454"/>
          </a:xfrm>
        </p:spPr>
        <p:txBody>
          <a:bodyPr/>
          <a:lstStyle/>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126 фоны для презентаций\Рисунок8.jpg"/>
          <p:cNvPicPr>
            <a:picLocks noChangeAspect="1" noChangeArrowheads="1"/>
          </p:cNvPicPr>
          <p:nvPr/>
        </p:nvPicPr>
        <p:blipFill>
          <a:blip r:embed="rId2"/>
          <a:srcRect/>
          <a:stretch>
            <a:fillRect/>
          </a:stretch>
        </p:blipFill>
        <p:spPr bwMode="auto">
          <a:xfrm>
            <a:off x="0" y="0"/>
            <a:ext cx="9144000" cy="5715000"/>
          </a:xfrm>
          <a:prstGeom prst="rect">
            <a:avLst/>
          </a:prstGeom>
          <a:noFill/>
        </p:spPr>
      </p:pic>
      <p:sp>
        <p:nvSpPr>
          <p:cNvPr id="2" name="Заголовок 1"/>
          <p:cNvSpPr>
            <a:spLocks noGrp="1"/>
          </p:cNvSpPr>
          <p:nvPr>
            <p:ph type="title"/>
          </p:nvPr>
        </p:nvSpPr>
        <p:spPr>
          <a:xfrm>
            <a:off x="457200" y="0"/>
            <a:ext cx="8229600" cy="785794"/>
          </a:xfrm>
        </p:spPr>
        <p:txBody>
          <a:bodyPr>
            <a:normAutofit/>
          </a:bodyPr>
          <a:lstStyle/>
          <a:p>
            <a:r>
              <a:rPr lang="kk-KZ" sz="3600" b="1" dirty="0" smtClean="0">
                <a:solidFill>
                  <a:srgbClr val="FF0000"/>
                </a:solidFill>
                <a:latin typeface="Arial" pitchFamily="34" charset="0"/>
                <a:cs typeface="Arial" pitchFamily="34" charset="0"/>
              </a:rPr>
              <a:t>  Қазақстанның құстары</a:t>
            </a:r>
            <a:endParaRPr lang="ru-RU" sz="3600" b="1"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3"/>
          <a:srcRect t="11458"/>
          <a:stretch>
            <a:fillRect/>
          </a:stretch>
        </p:blipFill>
        <p:spPr bwMode="auto">
          <a:xfrm>
            <a:off x="0" y="1214422"/>
            <a:ext cx="9144001" cy="60721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Содержимое 4"/>
          <p:cNvSpPr>
            <a:spLocks noGrp="1"/>
          </p:cNvSpPr>
          <p:nvPr>
            <p:ph idx="1"/>
          </p:nvPr>
        </p:nvSpPr>
        <p:spPr/>
        <p:txBody>
          <a:bodyPr/>
          <a:lstStyle/>
          <a:p>
            <a:endParaRPr lang="ru-RU"/>
          </a:p>
        </p:txBody>
      </p:sp>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785786" y="2000240"/>
            <a:ext cx="8229600" cy="4525963"/>
          </a:xfrm>
        </p:spPr>
        <p:txBody>
          <a:bodyPr/>
          <a:lstStyle/>
          <a:p>
            <a:endParaRPr lang="ru-RU"/>
          </a:p>
        </p:txBody>
      </p:sp>
      <p:pic>
        <p:nvPicPr>
          <p:cNvPr id="1229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 name="Рисунок 4" descr="C:\Documents and Settings\Admin\Рабочий стол\кустар\караторгай.jpg"/>
          <p:cNvPicPr/>
          <p:nvPr/>
        </p:nvPicPr>
        <p:blipFill>
          <a:blip r:embed="rId3"/>
          <a:srcRect l="47383" t="33794" r="13688" b="11468"/>
          <a:stretch>
            <a:fillRect/>
          </a:stretch>
        </p:blipFill>
        <p:spPr bwMode="auto">
          <a:xfrm>
            <a:off x="5929322" y="4357694"/>
            <a:ext cx="2714644" cy="2500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kk-KZ" b="1" dirty="0" smtClean="0">
                <a:solidFill>
                  <a:srgbClr val="FF0000"/>
                </a:solidFill>
                <a:latin typeface="Arial" pitchFamily="34" charset="0"/>
                <a:cs typeface="Arial" pitchFamily="34" charset="0"/>
              </a:rPr>
              <a:t>Үй құстары</a:t>
            </a:r>
            <a:endParaRPr lang="ru-RU" b="1" dirty="0">
              <a:solidFill>
                <a:srgbClr val="FF0000"/>
              </a:solidFill>
              <a:latin typeface="Arial" pitchFamily="34" charset="0"/>
              <a:cs typeface="Arial" pitchFamily="34" charset="0"/>
            </a:endParaRPr>
          </a:p>
        </p:txBody>
      </p:sp>
      <p:pic>
        <p:nvPicPr>
          <p:cNvPr id="4" name="Содержимое 3" descr="C:\Documents and Settings\Admin\Рабочий стол\кустар\уй кустары.jpg"/>
          <p:cNvPicPr>
            <a:picLocks noGrp="1"/>
          </p:cNvPicPr>
          <p:nvPr>
            <p:ph idx="1"/>
          </p:nvPr>
        </p:nvPicPr>
        <p:blipFill>
          <a:blip r:embed="rId2"/>
          <a:srcRect l="18941" t="34023" r="3974" b="1850"/>
          <a:stretch>
            <a:fillRect/>
          </a:stretch>
        </p:blipFill>
        <p:spPr bwMode="auto">
          <a:xfrm>
            <a:off x="0" y="1214422"/>
            <a:ext cx="9144000" cy="5643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solidFill>
              <a:srgbClr val="00B050"/>
            </a:solidFill>
            <a:miter lim="800000"/>
            <a:headEnd/>
            <a:tailEnd/>
          </a:ln>
          <a:effectLst/>
        </p:spPr>
      </p:pic>
      <p:sp>
        <p:nvSpPr>
          <p:cNvPr id="2" name="Заголовок 1"/>
          <p:cNvSpPr>
            <a:spLocks noGrp="1"/>
          </p:cNvSpPr>
          <p:nvPr>
            <p:ph type="title"/>
          </p:nvPr>
        </p:nvSpPr>
        <p:spPr>
          <a:xfrm>
            <a:off x="457200" y="274638"/>
            <a:ext cx="8229600" cy="796908"/>
          </a:xfrm>
        </p:spPr>
        <p:txBody>
          <a:bodyPr>
            <a:normAutofit/>
          </a:bodyPr>
          <a:lstStyle/>
          <a:p>
            <a:r>
              <a:rPr lang="kk-KZ" sz="3600" b="1" dirty="0" smtClean="0">
                <a:solidFill>
                  <a:srgbClr val="FF0000"/>
                </a:solidFill>
                <a:latin typeface="Arial" pitchFamily="34" charset="0"/>
                <a:cs typeface="Arial" pitchFamily="34" charset="0"/>
              </a:rPr>
              <a:t>Дала құстары</a:t>
            </a:r>
            <a:endParaRPr lang="ru-RU" sz="3600" b="1" dirty="0">
              <a:solidFill>
                <a:srgbClr val="FF0000"/>
              </a:solidFill>
              <a:latin typeface="Arial" pitchFamily="34" charset="0"/>
              <a:cs typeface="Arial" pitchFamily="34" charset="0"/>
            </a:endParaRPr>
          </a:p>
        </p:txBody>
      </p:sp>
      <p:pic>
        <p:nvPicPr>
          <p:cNvPr id="5" name="Picture 2"/>
          <p:cNvPicPr>
            <a:picLocks noGrp="1" noChangeAspect="1" noChangeArrowheads="1"/>
          </p:cNvPicPr>
          <p:nvPr>
            <p:ph idx="1"/>
          </p:nvPr>
        </p:nvPicPr>
        <p:blipFill>
          <a:blip r:embed="rId3"/>
          <a:srcRect/>
          <a:stretch>
            <a:fillRect/>
          </a:stretch>
        </p:blipFill>
        <p:spPr bwMode="auto">
          <a:xfrm>
            <a:off x="0" y="1214422"/>
            <a:ext cx="9144000" cy="564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a:srcRect/>
          <a:stretch>
            <a:fillRect/>
          </a:stretch>
        </p:blipFill>
        <p:spPr bwMode="auto">
          <a:xfrm>
            <a:off x="0" y="0"/>
            <a:ext cx="9143999"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322</Words>
  <Application>Microsoft Office PowerPoint</Application>
  <PresentationFormat>Экран (4:3)</PresentationFormat>
  <Paragraphs>40</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  Қазақстанның құстары</vt:lpstr>
      <vt:lpstr>Слайд 4</vt:lpstr>
      <vt:lpstr>Слайд 5</vt:lpstr>
      <vt:lpstr>Үй құстары</vt:lpstr>
      <vt:lpstr>Слайд 7</vt:lpstr>
      <vt:lpstr>Дала құстары</vt:lpstr>
      <vt:lpstr>Слайд 9</vt:lpstr>
      <vt:lpstr>Әлемдегі ең әдемі құстар </vt:lpstr>
      <vt:lpstr>Қарлығаш – адамға дос. Ол өзінің ұясын үйдің, ауланың айналасына салады. Оның өз әні бар, әні құлаққа жағымды. Қарлығаш адамға саулық, жақсылық тілеп жүретін және қауіп қатерден қорғап жүреді. Үй салуды да адамдар  қарлығаштан үйренген.</vt:lpstr>
      <vt:lpstr>Қараторғай – өзі кішкентай, өте пайдалы құс. Орман қорғаушысы.  Ауылға қараторғай келісімен күннің көзі ашылып, күн жылынады. Қараторғайды әнге қосып, шырқаған.</vt:lpstr>
      <vt:lpstr>Аққу – 30-40 жыл өмір сүреді. Ол көрсе көз тоймайтын сұлу құс. Халық аңызына сүйенсек жылан да аққу жұмыртқасына тиіспеген,  адамдар да аққуды атпаған. Ол – киелі құс.                                 Қазақ сұлу қыздарын аққуға теңеген. </vt:lpstr>
      <vt:lpstr>Бүркіт – қыран құс. Ол өткір тырнақтарымен аң аулайды. Қазақ халқы жігіттерін қыран құстай батыр, мықты болсын деген. Қазақстанның туында бүркіттің суреті бейнеленген. </vt:lpstr>
      <vt:lpstr>Халық көктем келсе көкек келді дейді. Осы бір құстың аты неге ең тамаша ай атына теңеу келеді екен. Не деген ғажап, көкек деген. Өйткені көкек көктем келе салысымен көкек, көкек деп ән салады. Сондықтан сәуір айы көкек айы деп аталған.</vt:lpstr>
      <vt:lpstr>Слайд 16</vt:lpstr>
      <vt:lpstr>Слайд 17</vt:lpstr>
      <vt:lpstr>Құстардың көктемгі тіршілігі туралы бейнекөрініс көрсету </vt:lpstr>
      <vt:lpstr>Әдеби монтаж </vt:lpstr>
      <vt:lpstr>Сергіту сәті</vt:lpstr>
      <vt:lpstr>Слайд 21</vt:lpstr>
      <vt:lpstr>Викториналық сұрақтар</vt:lpstr>
      <vt:lpstr> Құстарды топтастыру   топтық жұмыс             /коллаж жасау/  </vt:lpstr>
      <vt:lpstr>Артық болмас білгенің  (Халық болжамдары) </vt:lpstr>
      <vt:lpstr>Құстарға қамқор бол!</vt:lpstr>
      <vt:lpstr>Тыйым сөздер  </vt:lpstr>
      <vt:lpstr>Қызыл кітапқа енген құстар</vt:lpstr>
      <vt:lpstr>    Қорытынды Қоныңдар, құстар қоныңдар, Бәріңе төрден орын бар. Қанатты барлық достарға, Балалар, қамқор болыңдар!   </vt:lpstr>
      <vt:lpstr>Назарларыңызға  рахмет!</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73</cp:revision>
  <dcterms:created xsi:type="dcterms:W3CDTF">2018-04-13T17:55:58Z</dcterms:created>
  <dcterms:modified xsi:type="dcterms:W3CDTF">2018-04-18T09:45:53Z</dcterms:modified>
</cp:coreProperties>
</file>