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3" r:id="rId2"/>
    <p:sldId id="356" r:id="rId3"/>
    <p:sldId id="355" r:id="rId4"/>
    <p:sldId id="377" r:id="rId5"/>
    <p:sldId id="379" r:id="rId6"/>
    <p:sldId id="383" r:id="rId7"/>
    <p:sldId id="380" r:id="rId8"/>
    <p:sldId id="384" r:id="rId9"/>
    <p:sldId id="391" r:id="rId10"/>
    <p:sldId id="401" r:id="rId11"/>
    <p:sldId id="402" r:id="rId12"/>
    <p:sldId id="403" r:id="rId13"/>
    <p:sldId id="366" r:id="rId14"/>
    <p:sldId id="399" r:id="rId15"/>
    <p:sldId id="404" r:id="rId16"/>
    <p:sldId id="387" r:id="rId17"/>
    <p:sldId id="371" r:id="rId18"/>
    <p:sldId id="35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0066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0066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0066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0066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0066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rgbClr val="0066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rgbClr val="0066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rgbClr val="0066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rgbClr val="0066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33"/>
    <a:srgbClr val="4C5214"/>
    <a:srgbClr val="FF0000"/>
    <a:srgbClr val="4422D4"/>
    <a:srgbClr val="C0C0C0"/>
    <a:srgbClr val="33CCCC"/>
    <a:srgbClr val="CCCC00"/>
    <a:srgbClr val="FF9999"/>
    <a:srgbClr val="1D5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9" autoAdjust="0"/>
    <p:restoredTop sz="91228" autoAdjust="0"/>
  </p:normalViewPr>
  <p:slideViewPr>
    <p:cSldViewPr>
      <p:cViewPr>
        <p:scale>
          <a:sx n="70" d="100"/>
          <a:sy n="70" d="100"/>
        </p:scale>
        <p:origin x="-126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27C99-45C6-4A69-A165-B84982A6CDA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0D5C8D-DC5E-4582-9D67-5717724E0F1A}">
      <dgm:prSet phldrT="[Текст]"/>
      <dgm:spPr/>
      <dgm:t>
        <a:bodyPr/>
        <a:lstStyle/>
        <a:p>
          <a:r>
            <a:rPr lang="kk-KZ" b="1" dirty="0" smtClean="0">
              <a:solidFill>
                <a:schemeClr val="tx2"/>
              </a:solidFill>
            </a:rPr>
            <a:t>Құзыреттілік</a:t>
          </a:r>
          <a:endParaRPr lang="ru-RU" b="1" dirty="0">
            <a:solidFill>
              <a:schemeClr val="tx2"/>
            </a:solidFill>
          </a:endParaRPr>
        </a:p>
      </dgm:t>
    </dgm:pt>
    <dgm:pt modelId="{6B686510-0AF0-46B0-958B-37DD80934A85}" type="parTrans" cxnId="{7246ECA2-ED92-482F-B60D-7CB17717CFE4}">
      <dgm:prSet/>
      <dgm:spPr/>
      <dgm:t>
        <a:bodyPr/>
        <a:lstStyle/>
        <a:p>
          <a:endParaRPr lang="ru-RU"/>
        </a:p>
      </dgm:t>
    </dgm:pt>
    <dgm:pt modelId="{B20142C3-159B-4D15-9DE1-BED7AF48D10F}" type="sibTrans" cxnId="{7246ECA2-ED92-482F-B60D-7CB17717CFE4}">
      <dgm:prSet/>
      <dgm:spPr/>
      <dgm:t>
        <a:bodyPr/>
        <a:lstStyle/>
        <a:p>
          <a:endParaRPr lang="ru-RU"/>
        </a:p>
      </dgm:t>
    </dgm:pt>
    <dgm:pt modelId="{63AF47A3-5770-468A-9F28-B396BD4B3808}">
      <dgm:prSet phldrT="[Текст]" phldr="1"/>
      <dgm:spPr/>
      <dgm:t>
        <a:bodyPr/>
        <a:lstStyle/>
        <a:p>
          <a:endParaRPr lang="ru-RU" dirty="0"/>
        </a:p>
      </dgm:t>
    </dgm:pt>
    <dgm:pt modelId="{81A3915E-7D4B-43FE-957F-AF167DB3BD78}" type="parTrans" cxnId="{C2068FCB-F54A-4450-B068-B24175CC036E}">
      <dgm:prSet/>
      <dgm:spPr/>
      <dgm:t>
        <a:bodyPr/>
        <a:lstStyle/>
        <a:p>
          <a:endParaRPr lang="ru-RU"/>
        </a:p>
      </dgm:t>
    </dgm:pt>
    <dgm:pt modelId="{38FF9C9B-71CD-4AC8-8E29-A2688D813F9F}" type="sibTrans" cxnId="{C2068FCB-F54A-4450-B068-B24175CC036E}">
      <dgm:prSet/>
      <dgm:spPr/>
      <dgm:t>
        <a:bodyPr/>
        <a:lstStyle/>
        <a:p>
          <a:endParaRPr lang="ru-RU"/>
        </a:p>
      </dgm:t>
    </dgm:pt>
    <dgm:pt modelId="{6C6B8D18-412E-4645-B8FE-E96AE73D186D}">
      <dgm:prSet phldrT="[Текст]"/>
      <dgm:spPr/>
      <dgm:t>
        <a:bodyPr/>
        <a:lstStyle/>
        <a:p>
          <a:r>
            <a:rPr lang="kk-KZ" b="1" dirty="0" smtClean="0">
              <a:solidFill>
                <a:schemeClr val="tx2"/>
              </a:solidFill>
            </a:rPr>
            <a:t>Негізгі (кілтті)</a:t>
          </a:r>
          <a:endParaRPr lang="ru-RU" b="1" dirty="0">
            <a:solidFill>
              <a:schemeClr val="tx2"/>
            </a:solidFill>
          </a:endParaRPr>
        </a:p>
      </dgm:t>
    </dgm:pt>
    <dgm:pt modelId="{7AA69D28-EDA0-48CE-AA84-6B2D63274ABB}" type="parTrans" cxnId="{A3281465-D1C5-4E35-AC42-755C3A78DBAE}">
      <dgm:prSet/>
      <dgm:spPr/>
      <dgm:t>
        <a:bodyPr/>
        <a:lstStyle/>
        <a:p>
          <a:endParaRPr lang="ru-RU"/>
        </a:p>
      </dgm:t>
    </dgm:pt>
    <dgm:pt modelId="{6B24C581-5D79-4810-A418-ADB825E1B921}" type="sibTrans" cxnId="{A3281465-D1C5-4E35-AC42-755C3A78DBAE}">
      <dgm:prSet/>
      <dgm:spPr/>
      <dgm:t>
        <a:bodyPr/>
        <a:lstStyle/>
        <a:p>
          <a:endParaRPr lang="ru-RU"/>
        </a:p>
      </dgm:t>
    </dgm:pt>
    <dgm:pt modelId="{3FF73A93-E9D8-452C-AB17-DEAF7C9471F5}">
      <dgm:prSet phldrT="[Текст]" phldr="1"/>
      <dgm:spPr/>
      <dgm:t>
        <a:bodyPr/>
        <a:lstStyle/>
        <a:p>
          <a:endParaRPr lang="ru-RU" dirty="0"/>
        </a:p>
      </dgm:t>
    </dgm:pt>
    <dgm:pt modelId="{4D19B29F-6979-4182-B79C-16DC160207C7}" type="parTrans" cxnId="{7CD49D59-F24B-4532-848F-BBE23563CBDF}">
      <dgm:prSet/>
      <dgm:spPr/>
      <dgm:t>
        <a:bodyPr/>
        <a:lstStyle/>
        <a:p>
          <a:endParaRPr lang="ru-RU"/>
        </a:p>
      </dgm:t>
    </dgm:pt>
    <dgm:pt modelId="{ADE4C004-86F6-4F71-8595-5945F494FC17}" type="sibTrans" cxnId="{7CD49D59-F24B-4532-848F-BBE23563CBDF}">
      <dgm:prSet/>
      <dgm:spPr/>
      <dgm:t>
        <a:bodyPr/>
        <a:lstStyle/>
        <a:p>
          <a:endParaRPr lang="ru-RU"/>
        </a:p>
      </dgm:t>
    </dgm:pt>
    <dgm:pt modelId="{F8A88A2A-4D36-4F6C-94AD-F24916BA9393}">
      <dgm:prSet phldrT="[Текст]"/>
      <dgm:spPr/>
      <dgm:t>
        <a:bodyPr/>
        <a:lstStyle/>
        <a:p>
          <a:r>
            <a:rPr lang="kk-KZ" b="1" dirty="0" smtClean="0">
              <a:solidFill>
                <a:schemeClr val="tx2"/>
              </a:solidFill>
            </a:rPr>
            <a:t>Пәндік </a:t>
          </a:r>
          <a:endParaRPr lang="ru-RU" b="1" dirty="0">
            <a:solidFill>
              <a:schemeClr val="tx2"/>
            </a:solidFill>
          </a:endParaRPr>
        </a:p>
      </dgm:t>
    </dgm:pt>
    <dgm:pt modelId="{E802FCA5-050B-46EF-AADC-ABDFDBEC2D6E}" type="parTrans" cxnId="{750C13D5-DF7B-4D20-9364-174F40D4E5D3}">
      <dgm:prSet/>
      <dgm:spPr/>
      <dgm:t>
        <a:bodyPr/>
        <a:lstStyle/>
        <a:p>
          <a:endParaRPr lang="ru-RU"/>
        </a:p>
      </dgm:t>
    </dgm:pt>
    <dgm:pt modelId="{984890BE-FB49-4480-A6FA-BD8FBB1DD60D}" type="sibTrans" cxnId="{750C13D5-DF7B-4D20-9364-174F40D4E5D3}">
      <dgm:prSet/>
      <dgm:spPr/>
      <dgm:t>
        <a:bodyPr/>
        <a:lstStyle/>
        <a:p>
          <a:endParaRPr lang="ru-RU"/>
        </a:p>
      </dgm:t>
    </dgm:pt>
    <dgm:pt modelId="{22AF00A2-41E3-4E6B-9AA4-AF20FB521D15}">
      <dgm:prSet phldrT="[Текст]" phldr="1"/>
      <dgm:spPr/>
      <dgm:t>
        <a:bodyPr/>
        <a:lstStyle/>
        <a:p>
          <a:endParaRPr lang="ru-RU" dirty="0"/>
        </a:p>
      </dgm:t>
    </dgm:pt>
    <dgm:pt modelId="{FCFA911D-0313-44C0-ACDA-504BE7673EB3}" type="parTrans" cxnId="{65534F68-033C-46E2-9DF2-40C9A898B33E}">
      <dgm:prSet/>
      <dgm:spPr/>
      <dgm:t>
        <a:bodyPr/>
        <a:lstStyle/>
        <a:p>
          <a:endParaRPr lang="ru-RU"/>
        </a:p>
      </dgm:t>
    </dgm:pt>
    <dgm:pt modelId="{07455267-1240-4F20-B2A7-950D4BFE1EF0}" type="sibTrans" cxnId="{65534F68-033C-46E2-9DF2-40C9A898B33E}">
      <dgm:prSet/>
      <dgm:spPr/>
      <dgm:t>
        <a:bodyPr/>
        <a:lstStyle/>
        <a:p>
          <a:endParaRPr lang="ru-RU"/>
        </a:p>
      </dgm:t>
    </dgm:pt>
    <dgm:pt modelId="{EDF9B857-E4ED-4E2D-9C66-CC050286B1CB}" type="pres">
      <dgm:prSet presAssocID="{E4927C99-45C6-4A69-A165-B84982A6CD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8ABDF8-28B3-46DA-A734-370429F8A826}" type="pres">
      <dgm:prSet presAssocID="{9B0D5C8D-DC5E-4582-9D67-5717724E0F1A}" presName="composite" presStyleCnt="0"/>
      <dgm:spPr/>
    </dgm:pt>
    <dgm:pt modelId="{4D177173-1273-4B51-A127-DF29F68BD8E9}" type="pres">
      <dgm:prSet presAssocID="{9B0D5C8D-DC5E-4582-9D67-5717724E0F1A}" presName="bentUpArrow1" presStyleLbl="alignImgPlace1" presStyleIdx="0" presStyleCnt="2"/>
      <dgm:spPr/>
    </dgm:pt>
    <dgm:pt modelId="{C2EA2188-278D-4036-9897-2F1ABF1FE165}" type="pres">
      <dgm:prSet presAssocID="{9B0D5C8D-DC5E-4582-9D67-5717724E0F1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58889-6B35-4119-9BE2-69FBD4686F21}" type="pres">
      <dgm:prSet presAssocID="{9B0D5C8D-DC5E-4582-9D67-5717724E0F1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EEDD-F1CB-429E-96EF-ECE8EEE64C45}" type="pres">
      <dgm:prSet presAssocID="{B20142C3-159B-4D15-9DE1-BED7AF48D10F}" presName="sibTrans" presStyleCnt="0"/>
      <dgm:spPr/>
    </dgm:pt>
    <dgm:pt modelId="{533D9C11-08B6-491F-9BDB-C0446FA06BB7}" type="pres">
      <dgm:prSet presAssocID="{6C6B8D18-412E-4645-B8FE-E96AE73D186D}" presName="composite" presStyleCnt="0"/>
      <dgm:spPr/>
    </dgm:pt>
    <dgm:pt modelId="{8B23272F-AFDC-401E-9828-EAD27A33480D}" type="pres">
      <dgm:prSet presAssocID="{6C6B8D18-412E-4645-B8FE-E96AE73D186D}" presName="bentUpArrow1" presStyleLbl="alignImgPlace1" presStyleIdx="1" presStyleCnt="2"/>
      <dgm:spPr/>
    </dgm:pt>
    <dgm:pt modelId="{21F588A4-FD72-405F-8F3D-B8E4DD151904}" type="pres">
      <dgm:prSet presAssocID="{6C6B8D18-412E-4645-B8FE-E96AE73D186D}" presName="ParentText" presStyleLbl="node1" presStyleIdx="1" presStyleCnt="3" custScaleX="117874" custLinFactNeighborX="826" custLinFactNeighborY="34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26827-2010-49AA-ABB0-E8D972078052}" type="pres">
      <dgm:prSet presAssocID="{6C6B8D18-412E-4645-B8FE-E96AE73D186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4C3E3-852F-47DF-88BD-F69F7D3CCCC6}" type="pres">
      <dgm:prSet presAssocID="{6B24C581-5D79-4810-A418-ADB825E1B921}" presName="sibTrans" presStyleCnt="0"/>
      <dgm:spPr/>
    </dgm:pt>
    <dgm:pt modelId="{C78B36D1-86A5-4F7F-AA70-C79114E928CA}" type="pres">
      <dgm:prSet presAssocID="{F8A88A2A-4D36-4F6C-94AD-F24916BA9393}" presName="composite" presStyleCnt="0"/>
      <dgm:spPr/>
    </dgm:pt>
    <dgm:pt modelId="{527238E8-E8DE-4628-99DD-81EB5310640C}" type="pres">
      <dgm:prSet presAssocID="{F8A88A2A-4D36-4F6C-94AD-F24916BA939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A3FA9-F1FB-47FA-A8E7-C63770D679E5}" type="pres">
      <dgm:prSet presAssocID="{F8A88A2A-4D36-4F6C-94AD-F24916BA939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6ECA2-ED92-482F-B60D-7CB17717CFE4}" srcId="{E4927C99-45C6-4A69-A165-B84982A6CDAF}" destId="{9B0D5C8D-DC5E-4582-9D67-5717724E0F1A}" srcOrd="0" destOrd="0" parTransId="{6B686510-0AF0-46B0-958B-37DD80934A85}" sibTransId="{B20142C3-159B-4D15-9DE1-BED7AF48D10F}"/>
    <dgm:cxn modelId="{05E04542-3DA2-4A12-AAD4-1324A3CFE6B4}" type="presOf" srcId="{22AF00A2-41E3-4E6B-9AA4-AF20FB521D15}" destId="{480A3FA9-F1FB-47FA-A8E7-C63770D679E5}" srcOrd="0" destOrd="0" presId="urn:microsoft.com/office/officeart/2005/8/layout/StepDownProcess"/>
    <dgm:cxn modelId="{2111F102-3C97-40EC-AA30-D9DC9C12E144}" type="presOf" srcId="{E4927C99-45C6-4A69-A165-B84982A6CDAF}" destId="{EDF9B857-E4ED-4E2D-9C66-CC050286B1CB}" srcOrd="0" destOrd="0" presId="urn:microsoft.com/office/officeart/2005/8/layout/StepDownProcess"/>
    <dgm:cxn modelId="{D70D8289-403C-414D-A23D-81F07249655A}" type="presOf" srcId="{63AF47A3-5770-468A-9F28-B396BD4B3808}" destId="{84258889-6B35-4119-9BE2-69FBD4686F21}" srcOrd="0" destOrd="0" presId="urn:microsoft.com/office/officeart/2005/8/layout/StepDownProcess"/>
    <dgm:cxn modelId="{804D6520-8D3B-4C63-BE27-7F95C80E5337}" type="presOf" srcId="{3FF73A93-E9D8-452C-AB17-DEAF7C9471F5}" destId="{7DB26827-2010-49AA-ABB0-E8D972078052}" srcOrd="0" destOrd="0" presId="urn:microsoft.com/office/officeart/2005/8/layout/StepDownProcess"/>
    <dgm:cxn modelId="{750C13D5-DF7B-4D20-9364-174F40D4E5D3}" srcId="{E4927C99-45C6-4A69-A165-B84982A6CDAF}" destId="{F8A88A2A-4D36-4F6C-94AD-F24916BA9393}" srcOrd="2" destOrd="0" parTransId="{E802FCA5-050B-46EF-AADC-ABDFDBEC2D6E}" sibTransId="{984890BE-FB49-4480-A6FA-BD8FBB1DD60D}"/>
    <dgm:cxn modelId="{7CD49D59-F24B-4532-848F-BBE23563CBDF}" srcId="{6C6B8D18-412E-4645-B8FE-E96AE73D186D}" destId="{3FF73A93-E9D8-452C-AB17-DEAF7C9471F5}" srcOrd="0" destOrd="0" parTransId="{4D19B29F-6979-4182-B79C-16DC160207C7}" sibTransId="{ADE4C004-86F6-4F71-8595-5945F494FC17}"/>
    <dgm:cxn modelId="{3292B212-3F93-424E-9C51-CF46C3B1E313}" type="presOf" srcId="{9B0D5C8D-DC5E-4582-9D67-5717724E0F1A}" destId="{C2EA2188-278D-4036-9897-2F1ABF1FE165}" srcOrd="0" destOrd="0" presId="urn:microsoft.com/office/officeart/2005/8/layout/StepDownProcess"/>
    <dgm:cxn modelId="{C2068FCB-F54A-4450-B068-B24175CC036E}" srcId="{9B0D5C8D-DC5E-4582-9D67-5717724E0F1A}" destId="{63AF47A3-5770-468A-9F28-B396BD4B3808}" srcOrd="0" destOrd="0" parTransId="{81A3915E-7D4B-43FE-957F-AF167DB3BD78}" sibTransId="{38FF9C9B-71CD-4AC8-8E29-A2688D813F9F}"/>
    <dgm:cxn modelId="{65534F68-033C-46E2-9DF2-40C9A898B33E}" srcId="{F8A88A2A-4D36-4F6C-94AD-F24916BA9393}" destId="{22AF00A2-41E3-4E6B-9AA4-AF20FB521D15}" srcOrd="0" destOrd="0" parTransId="{FCFA911D-0313-44C0-ACDA-504BE7673EB3}" sibTransId="{07455267-1240-4F20-B2A7-950D4BFE1EF0}"/>
    <dgm:cxn modelId="{F86DF835-DEDD-424E-889C-87344F90A698}" type="presOf" srcId="{F8A88A2A-4D36-4F6C-94AD-F24916BA9393}" destId="{527238E8-E8DE-4628-99DD-81EB5310640C}" srcOrd="0" destOrd="0" presId="urn:microsoft.com/office/officeart/2005/8/layout/StepDownProcess"/>
    <dgm:cxn modelId="{E96528C2-47F6-41C7-9A54-6663BA3564F4}" type="presOf" srcId="{6C6B8D18-412E-4645-B8FE-E96AE73D186D}" destId="{21F588A4-FD72-405F-8F3D-B8E4DD151904}" srcOrd="0" destOrd="0" presId="urn:microsoft.com/office/officeart/2005/8/layout/StepDownProcess"/>
    <dgm:cxn modelId="{A3281465-D1C5-4E35-AC42-755C3A78DBAE}" srcId="{E4927C99-45C6-4A69-A165-B84982A6CDAF}" destId="{6C6B8D18-412E-4645-B8FE-E96AE73D186D}" srcOrd="1" destOrd="0" parTransId="{7AA69D28-EDA0-48CE-AA84-6B2D63274ABB}" sibTransId="{6B24C581-5D79-4810-A418-ADB825E1B921}"/>
    <dgm:cxn modelId="{BB252A76-C57B-49CD-BDFD-E51CEF837130}" type="presParOf" srcId="{EDF9B857-E4ED-4E2D-9C66-CC050286B1CB}" destId="{F78ABDF8-28B3-46DA-A734-370429F8A826}" srcOrd="0" destOrd="0" presId="urn:microsoft.com/office/officeart/2005/8/layout/StepDownProcess"/>
    <dgm:cxn modelId="{03736A36-F287-4F16-B109-A2AB0EE6C213}" type="presParOf" srcId="{F78ABDF8-28B3-46DA-A734-370429F8A826}" destId="{4D177173-1273-4B51-A127-DF29F68BD8E9}" srcOrd="0" destOrd="0" presId="urn:microsoft.com/office/officeart/2005/8/layout/StepDownProcess"/>
    <dgm:cxn modelId="{C52EAC57-083F-48DE-AC28-5706FE086C5A}" type="presParOf" srcId="{F78ABDF8-28B3-46DA-A734-370429F8A826}" destId="{C2EA2188-278D-4036-9897-2F1ABF1FE165}" srcOrd="1" destOrd="0" presId="urn:microsoft.com/office/officeart/2005/8/layout/StepDownProcess"/>
    <dgm:cxn modelId="{0B95CA76-B1D3-4CA5-BFF5-110CE4664C26}" type="presParOf" srcId="{F78ABDF8-28B3-46DA-A734-370429F8A826}" destId="{84258889-6B35-4119-9BE2-69FBD4686F21}" srcOrd="2" destOrd="0" presId="urn:microsoft.com/office/officeart/2005/8/layout/StepDownProcess"/>
    <dgm:cxn modelId="{78A03396-047B-4408-BAE7-6B2BB9BA2DCB}" type="presParOf" srcId="{EDF9B857-E4ED-4E2D-9C66-CC050286B1CB}" destId="{4784EEDD-F1CB-429E-96EF-ECE8EEE64C45}" srcOrd="1" destOrd="0" presId="urn:microsoft.com/office/officeart/2005/8/layout/StepDownProcess"/>
    <dgm:cxn modelId="{C495030B-963C-44B2-ADA6-973CEAC18BD7}" type="presParOf" srcId="{EDF9B857-E4ED-4E2D-9C66-CC050286B1CB}" destId="{533D9C11-08B6-491F-9BDB-C0446FA06BB7}" srcOrd="2" destOrd="0" presId="urn:microsoft.com/office/officeart/2005/8/layout/StepDownProcess"/>
    <dgm:cxn modelId="{701878BF-DE8C-4FD9-90C6-D602A08175CF}" type="presParOf" srcId="{533D9C11-08B6-491F-9BDB-C0446FA06BB7}" destId="{8B23272F-AFDC-401E-9828-EAD27A33480D}" srcOrd="0" destOrd="0" presId="urn:microsoft.com/office/officeart/2005/8/layout/StepDownProcess"/>
    <dgm:cxn modelId="{46141185-5390-4911-AAC4-C9124CF36025}" type="presParOf" srcId="{533D9C11-08B6-491F-9BDB-C0446FA06BB7}" destId="{21F588A4-FD72-405F-8F3D-B8E4DD151904}" srcOrd="1" destOrd="0" presId="urn:microsoft.com/office/officeart/2005/8/layout/StepDownProcess"/>
    <dgm:cxn modelId="{E7A501FD-245B-4C4B-B3D6-5D80B356E4FB}" type="presParOf" srcId="{533D9C11-08B6-491F-9BDB-C0446FA06BB7}" destId="{7DB26827-2010-49AA-ABB0-E8D972078052}" srcOrd="2" destOrd="0" presId="urn:microsoft.com/office/officeart/2005/8/layout/StepDownProcess"/>
    <dgm:cxn modelId="{035E55CE-AFD0-46C9-A07F-4731D0FB962F}" type="presParOf" srcId="{EDF9B857-E4ED-4E2D-9C66-CC050286B1CB}" destId="{2AA4C3E3-852F-47DF-88BD-F69F7D3CCCC6}" srcOrd="3" destOrd="0" presId="urn:microsoft.com/office/officeart/2005/8/layout/StepDownProcess"/>
    <dgm:cxn modelId="{B3F072A1-74EA-446A-ABBC-2CCCE79D35B7}" type="presParOf" srcId="{EDF9B857-E4ED-4E2D-9C66-CC050286B1CB}" destId="{C78B36D1-86A5-4F7F-AA70-C79114E928CA}" srcOrd="4" destOrd="0" presId="urn:microsoft.com/office/officeart/2005/8/layout/StepDownProcess"/>
    <dgm:cxn modelId="{A40DC51A-BAEB-41E6-B875-891186DA87ED}" type="presParOf" srcId="{C78B36D1-86A5-4F7F-AA70-C79114E928CA}" destId="{527238E8-E8DE-4628-99DD-81EB5310640C}" srcOrd="0" destOrd="0" presId="urn:microsoft.com/office/officeart/2005/8/layout/StepDownProcess"/>
    <dgm:cxn modelId="{F2317B71-4FDA-40B8-AF35-FBF64D628A8F}" type="presParOf" srcId="{C78B36D1-86A5-4F7F-AA70-C79114E928CA}" destId="{480A3FA9-F1FB-47FA-A8E7-C63770D679E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77173-1273-4B51-A127-DF29F68BD8E9}">
      <dsp:nvSpPr>
        <dsp:cNvPr id="0" name=""/>
        <dsp:cNvSpPr/>
      </dsp:nvSpPr>
      <dsp:spPr>
        <a:xfrm rot="5400000">
          <a:off x="412020" y="1810484"/>
          <a:ext cx="1553959" cy="1769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A2188-278D-4036-9897-2F1ABF1FE165}">
      <dsp:nvSpPr>
        <dsp:cNvPr id="0" name=""/>
        <dsp:cNvSpPr/>
      </dsp:nvSpPr>
      <dsp:spPr>
        <a:xfrm>
          <a:off x="315" y="87889"/>
          <a:ext cx="2615952" cy="1831082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b="1" kern="1200" dirty="0" smtClean="0">
              <a:solidFill>
                <a:schemeClr val="tx2"/>
              </a:solidFill>
            </a:rPr>
            <a:t>Құзыреттілік</a:t>
          </a:r>
          <a:endParaRPr lang="ru-RU" sz="2700" b="1" kern="1200" dirty="0">
            <a:solidFill>
              <a:schemeClr val="tx2"/>
            </a:solidFill>
          </a:endParaRPr>
        </a:p>
      </dsp:txBody>
      <dsp:txXfrm>
        <a:off x="89717" y="177291"/>
        <a:ext cx="2437148" cy="1652278"/>
      </dsp:txXfrm>
    </dsp:sp>
    <dsp:sp modelId="{84258889-6B35-4119-9BE2-69FBD4686F21}">
      <dsp:nvSpPr>
        <dsp:cNvPr id="0" name=""/>
        <dsp:cNvSpPr/>
      </dsp:nvSpPr>
      <dsp:spPr>
        <a:xfrm>
          <a:off x="2616268" y="262524"/>
          <a:ext cx="1902594" cy="147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2616268" y="262524"/>
        <a:ext cx="1902594" cy="1479961"/>
      </dsp:txXfrm>
    </dsp:sp>
    <dsp:sp modelId="{8B23272F-AFDC-401E-9828-EAD27A33480D}">
      <dsp:nvSpPr>
        <dsp:cNvPr id="0" name=""/>
        <dsp:cNvSpPr/>
      </dsp:nvSpPr>
      <dsp:spPr>
        <a:xfrm rot="5400000">
          <a:off x="2814710" y="3867394"/>
          <a:ext cx="1553959" cy="1769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337698"/>
            <a:satOff val="-19117"/>
            <a:lumOff val="1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588A4-FD72-405F-8F3D-B8E4DD151904}">
      <dsp:nvSpPr>
        <dsp:cNvPr id="0" name=""/>
        <dsp:cNvSpPr/>
      </dsp:nvSpPr>
      <dsp:spPr>
        <a:xfrm>
          <a:off x="2190825" y="2207898"/>
          <a:ext cx="3083528" cy="1831082"/>
        </a:xfrm>
        <a:prstGeom prst="roundRect">
          <a:avLst>
            <a:gd name="adj" fmla="val 16670"/>
          </a:avLst>
        </a:prstGeom>
        <a:solidFill>
          <a:schemeClr val="accent5">
            <a:hueOff val="-5633780"/>
            <a:satOff val="5748"/>
            <a:lumOff val="-1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b="1" kern="1200" dirty="0" smtClean="0">
              <a:solidFill>
                <a:schemeClr val="tx2"/>
              </a:solidFill>
            </a:rPr>
            <a:t>Негізгі (кілтті)</a:t>
          </a:r>
          <a:endParaRPr lang="ru-RU" sz="2700" b="1" kern="1200" dirty="0">
            <a:solidFill>
              <a:schemeClr val="tx2"/>
            </a:solidFill>
          </a:endParaRPr>
        </a:p>
      </dsp:txBody>
      <dsp:txXfrm>
        <a:off x="2280227" y="2297300"/>
        <a:ext cx="2904724" cy="1652278"/>
      </dsp:txXfrm>
    </dsp:sp>
    <dsp:sp modelId="{7DB26827-2010-49AA-ABB0-E8D972078052}">
      <dsp:nvSpPr>
        <dsp:cNvPr id="0" name=""/>
        <dsp:cNvSpPr/>
      </dsp:nvSpPr>
      <dsp:spPr>
        <a:xfrm>
          <a:off x="5018958" y="2319434"/>
          <a:ext cx="1902594" cy="147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5018958" y="2319434"/>
        <a:ext cx="1902594" cy="1479961"/>
      </dsp:txXfrm>
    </dsp:sp>
    <dsp:sp modelId="{527238E8-E8DE-4628-99DD-81EB5310640C}">
      <dsp:nvSpPr>
        <dsp:cNvPr id="0" name=""/>
        <dsp:cNvSpPr/>
      </dsp:nvSpPr>
      <dsp:spPr>
        <a:xfrm>
          <a:off x="4338121" y="4201708"/>
          <a:ext cx="2615952" cy="1831082"/>
        </a:xfrm>
        <a:prstGeom prst="roundRect">
          <a:avLst>
            <a:gd name="adj" fmla="val 16670"/>
          </a:avLst>
        </a:prstGeom>
        <a:solidFill>
          <a:schemeClr val="accent5">
            <a:hueOff val="-11267561"/>
            <a:satOff val="11495"/>
            <a:lumOff val="-3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b="1" kern="1200" dirty="0" smtClean="0">
              <a:solidFill>
                <a:schemeClr val="tx2"/>
              </a:solidFill>
            </a:rPr>
            <a:t>Пәндік </a:t>
          </a:r>
          <a:endParaRPr lang="ru-RU" sz="2700" b="1" kern="1200" dirty="0">
            <a:solidFill>
              <a:schemeClr val="tx2"/>
            </a:solidFill>
          </a:endParaRPr>
        </a:p>
      </dsp:txBody>
      <dsp:txXfrm>
        <a:off x="4427523" y="4291110"/>
        <a:ext cx="2437148" cy="1652278"/>
      </dsp:txXfrm>
    </dsp:sp>
    <dsp:sp modelId="{480A3FA9-F1FB-47FA-A8E7-C63770D679E5}">
      <dsp:nvSpPr>
        <dsp:cNvPr id="0" name=""/>
        <dsp:cNvSpPr/>
      </dsp:nvSpPr>
      <dsp:spPr>
        <a:xfrm>
          <a:off x="6954073" y="4376343"/>
          <a:ext cx="1902594" cy="147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6954073" y="4376343"/>
        <a:ext cx="1902594" cy="147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08FB55-58D2-46D3-8BE5-CFF368675065}" type="datetimeFigureOut">
              <a:rPr lang="ru-RU"/>
              <a:pPr>
                <a:defRPr/>
              </a:pPr>
              <a:t>23.12.2016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7A1B08-BFE2-4D1F-B940-59F669FB7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618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5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168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96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7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8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9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0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1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2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03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04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05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06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07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08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09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10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11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12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13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14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15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16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17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18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19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20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21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69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70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71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72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73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74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75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76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77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78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79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80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81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82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83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84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85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86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87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88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89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90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91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92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93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94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95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114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42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43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44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45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46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47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48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49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50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52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54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56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57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58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59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60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61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62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63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64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65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66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67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1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1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1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1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1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2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2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2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2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2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2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2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2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2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4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4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8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60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88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89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0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1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3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4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5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6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7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8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9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00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01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02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03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04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05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06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07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08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09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10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11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61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62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3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4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5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6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7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8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69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70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71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72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73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74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75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76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77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78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79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80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81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82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83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84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85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86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87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9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4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16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57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8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9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54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8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51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9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48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9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0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0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2"/>
                <a:chOff x="5" y="119"/>
                <a:chExt cx="5763" cy="272"/>
              </a:xfrm>
            </p:grpSpPr>
            <p:sp>
              <p:nvSpPr>
                <p:cNvPr id="45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6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7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1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42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3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2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9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0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1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3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4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5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6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7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8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9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0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1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2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3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4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5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6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7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8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i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5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aphicFrame>
        <p:nvGraphicFramePr>
          <p:cNvPr id="222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Image" r:id="rId3" imgW="7707937" imgH="1701587" progId="Photoshop.Image.6">
                  <p:embed/>
                </p:oleObj>
              </mc:Choice>
              <mc:Fallback>
                <p:oleObj name="Image" r:id="rId3" imgW="7707937" imgH="170158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67A6F9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4" name="Text Box 1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 i="1">
                <a:solidFill>
                  <a:srgbClr val="0066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rgbClr val="0066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rgbClr val="0066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rgbClr val="0066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rgbClr val="0066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66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66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66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55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31682-EA01-4F13-BA24-EF556DC35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709AE-CE0F-4987-B4C9-518855359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0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AFA3A-F08C-4891-8613-502996E810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96C9-CE85-426D-8509-B94696A69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B67F-8161-40C7-8D73-2DE51BA77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F786-2B50-43E1-B1B3-87A9383D1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EE68-B516-4771-86B6-F35C266CD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5D5C8-7D59-4DF5-BF11-B38C66F909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21B2-86D3-46E1-A3F9-FE533F06F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F8EFC-979C-43ED-9470-4D1495256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B21DE-010D-4AF4-8868-0977D72AE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37A7-9ECE-4CAE-B9A5-E3EFFD898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i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35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36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37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38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40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41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2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3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4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5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6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7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8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9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0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1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2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3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54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55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56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57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58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59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60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61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62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63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64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065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111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2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3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4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5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6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7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8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9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20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21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22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066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67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68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69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70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71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72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73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74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75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76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77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078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9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0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1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2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3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4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5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6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7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8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9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0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07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9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9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7405DB6-E194-492F-864D-291947FA4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3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&#1086;&#1084;&#1078;.pptx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hyperlink" Target="&#1076;&#1080;&#1072;&#1075;&#1088;&#1072;&#1084;&#1084;&#1072;.pptx" TargetMode="Externa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&#1057;&#1072;&#1073;&#1072;&#1082;%20&#1078;&#1086;&#1089;&#1087;&#1072;&#1088;&#1099;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gray">
          <a:xfrm>
            <a:off x="527779" y="1484784"/>
            <a:ext cx="800466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4000" i="0" dirty="0" smtClean="0">
                <a:solidFill>
                  <a:srgbClr val="C00000"/>
                </a:solidFill>
                <a:latin typeface="+mn-lt"/>
              </a:rPr>
              <a:t>Баяндама тақырыбы:</a:t>
            </a:r>
            <a:endParaRPr lang="kk-KZ" sz="4000" i="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kk-KZ" sz="3600" i="0" dirty="0" smtClean="0">
                <a:solidFill>
                  <a:schemeClr val="tx2"/>
                </a:solidFill>
                <a:latin typeface="+mn-lt"/>
              </a:rPr>
              <a:t>«</a:t>
            </a:r>
            <a:r>
              <a:rPr lang="kk-KZ" sz="3600" dirty="0" smtClean="0">
                <a:solidFill>
                  <a:schemeClr val="tx2"/>
                </a:solidFill>
                <a:latin typeface="+mn-lt"/>
              </a:rPr>
              <a:t>Құзыреттілік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kk-KZ" sz="3600" dirty="0">
                <a:solidFill>
                  <a:schemeClr val="tx2"/>
                </a:solidFill>
                <a:latin typeface="+mn-lt"/>
              </a:rPr>
              <a:t>бағдарлы тапсырмаларды қолдану негізінде сабақта оқушылардың кілтті және пәндік құзіреттілігін </a:t>
            </a:r>
            <a:r>
              <a:rPr lang="kk-KZ" sz="3600" dirty="0" smtClean="0">
                <a:solidFill>
                  <a:schemeClr val="tx2"/>
                </a:solidFill>
                <a:latin typeface="+mn-lt"/>
              </a:rPr>
              <a:t>дамыту</a:t>
            </a:r>
            <a:r>
              <a:rPr lang="kk-KZ" sz="3600" i="0" dirty="0" smtClean="0">
                <a:solidFill>
                  <a:schemeClr val="tx2"/>
                </a:solidFill>
                <a:latin typeface="+mn-lt"/>
              </a:rPr>
              <a:t>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228" y="214161"/>
            <a:ext cx="1445772" cy="14146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v.dn.ua/data/upimages2/krugluy_stol_17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452"/>
            <a:ext cx="1752295" cy="1587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3200" dirty="0" smtClean="0">
                <a:solidFill>
                  <a:srgbClr val="C00000"/>
                </a:solidFill>
              </a:rPr>
              <a:t>Оқу пирамидасы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232" y="1052736"/>
            <a:ext cx="65381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1340769"/>
            <a:ext cx="64807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5%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0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3"/>
          <p:cNvSpPr>
            <a:spLocks noChangeArrowheads="1"/>
          </p:cNvSpPr>
          <p:nvPr/>
        </p:nvSpPr>
        <p:spPr bwMode="gray">
          <a:xfrm flipH="1">
            <a:off x="1873250" y="3100388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gray">
          <a:xfrm>
            <a:off x="727075" y="3128963"/>
            <a:ext cx="995363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738188" y="3908541"/>
            <a:ext cx="1984083" cy="2462097"/>
            <a:chOff x="862" y="751"/>
            <a:chExt cx="3813" cy="3452"/>
          </a:xfrm>
        </p:grpSpPr>
        <p:grpSp>
          <p:nvGrpSpPr>
            <p:cNvPr id="4117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4130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8 w 1323"/>
                  <a:gd name="T1" fmla="*/ 367 h 1322"/>
                  <a:gd name="T2" fmla="*/ 1432 w 1323"/>
                  <a:gd name="T3" fmla="*/ 1322 h 1322"/>
                  <a:gd name="T4" fmla="*/ 1432 w 1323"/>
                  <a:gd name="T5" fmla="*/ 974 h 1322"/>
                  <a:gd name="T6" fmla="*/ 0 w 1323"/>
                  <a:gd name="T7" fmla="*/ 0 h 1322"/>
                  <a:gd name="T8" fmla="*/ 58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131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132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4118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4127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8 w 1323"/>
                  <a:gd name="T1" fmla="*/ 367 h 1322"/>
                  <a:gd name="T2" fmla="*/ 1432 w 1323"/>
                  <a:gd name="T3" fmla="*/ 1322 h 1322"/>
                  <a:gd name="T4" fmla="*/ 1432 w 1323"/>
                  <a:gd name="T5" fmla="*/ 974 h 1322"/>
                  <a:gd name="T6" fmla="*/ 0 w 1323"/>
                  <a:gd name="T7" fmla="*/ 0 h 1322"/>
                  <a:gd name="T8" fmla="*/ 58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128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129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4119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4124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8 w 1323"/>
                  <a:gd name="T1" fmla="*/ 367 h 1322"/>
                  <a:gd name="T2" fmla="*/ 1432 w 1323"/>
                  <a:gd name="T3" fmla="*/ 1322 h 1322"/>
                  <a:gd name="T4" fmla="*/ 1432 w 1323"/>
                  <a:gd name="T5" fmla="*/ 974 h 1322"/>
                  <a:gd name="T6" fmla="*/ 0 w 1323"/>
                  <a:gd name="T7" fmla="*/ 0 h 1322"/>
                  <a:gd name="T8" fmla="*/ 58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125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126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4120" name="Group 18"/>
            <p:cNvGrpSpPr>
              <a:grpSpLocks/>
            </p:cNvGrpSpPr>
            <p:nvPr/>
          </p:nvGrpSpPr>
          <p:grpSpPr bwMode="auto">
            <a:xfrm>
              <a:off x="862" y="751"/>
              <a:ext cx="3813" cy="1955"/>
              <a:chOff x="1082" y="2393"/>
              <a:chExt cx="3436" cy="1955"/>
            </a:xfrm>
          </p:grpSpPr>
          <p:sp>
            <p:nvSpPr>
              <p:cNvPr id="4121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8 w 1323"/>
                  <a:gd name="T1" fmla="*/ 367 h 1322"/>
                  <a:gd name="T2" fmla="*/ 1432 w 1323"/>
                  <a:gd name="T3" fmla="*/ 1322 h 1322"/>
                  <a:gd name="T4" fmla="*/ 1432 w 1323"/>
                  <a:gd name="T5" fmla="*/ 974 h 1322"/>
                  <a:gd name="T6" fmla="*/ 0 w 1323"/>
                  <a:gd name="T7" fmla="*/ 0 h 1322"/>
                  <a:gd name="T8" fmla="*/ 58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122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123" name="Freeform 21"/>
              <p:cNvSpPr>
                <a:spLocks/>
              </p:cNvSpPr>
              <p:nvPr/>
            </p:nvSpPr>
            <p:spPr bwMode="gray">
              <a:xfrm>
                <a:off x="1112" y="2393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D6D6"/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kk-KZ" dirty="0">
                    <a:solidFill>
                      <a:srgbClr val="002060"/>
                    </a:solidFill>
                  </a:rPr>
                  <a:t>Сындарлы </a:t>
                </a:r>
                <a:endParaRPr lang="kk-KZ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kk-KZ" dirty="0" smtClean="0">
                    <a:solidFill>
                      <a:srgbClr val="002060"/>
                    </a:solidFill>
                  </a:rPr>
                  <a:t>оқыту</a:t>
                </a:r>
                <a:endParaRPr lang="en-US" altLang="ru-RU" dirty="0">
                  <a:solidFill>
                    <a:srgbClr val="002060"/>
                  </a:solidFill>
                </a:endParaRPr>
              </a:p>
              <a:p>
                <a:pPr algn="ctr"/>
                <a:endParaRPr lang="ru-RU" dirty="0"/>
              </a:p>
            </p:txBody>
          </p:sp>
        </p:grpSp>
      </p:grpSp>
      <p:sp>
        <p:nvSpPr>
          <p:cNvPr id="20502" name="AutoShape 22"/>
          <p:cNvSpPr>
            <a:spLocks/>
          </p:cNvSpPr>
          <p:nvPr/>
        </p:nvSpPr>
        <p:spPr bwMode="blackWhite">
          <a:xfrm>
            <a:off x="3522663" y="3365500"/>
            <a:ext cx="4433887" cy="515938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265847"/>
              <a:gd name="adj6" fmla="val -2290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үшін </a:t>
            </a:r>
            <a:r>
              <a:rPr lang="kk-KZ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оқуды </a:t>
            </a: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3" name="AutoShape 23"/>
          <p:cNvSpPr>
            <a:spLocks/>
          </p:cNvSpPr>
          <p:nvPr/>
        </p:nvSpPr>
        <p:spPr bwMode="blackWhite">
          <a:xfrm>
            <a:off x="3478213" y="4079875"/>
            <a:ext cx="4478337" cy="522288"/>
          </a:xfrm>
          <a:prstGeom prst="callout2">
            <a:avLst>
              <a:gd name="adj1" fmla="val 21884"/>
              <a:gd name="adj2" fmla="val -1954"/>
              <a:gd name="adj3" fmla="val 21884"/>
              <a:gd name="adj4" fmla="val -11843"/>
              <a:gd name="adj5" fmla="val 200306"/>
              <a:gd name="adj6" fmla="val -22060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беруде АКТ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 пайдалану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4" name="AutoShape 24"/>
          <p:cNvSpPr>
            <a:spLocks/>
          </p:cNvSpPr>
          <p:nvPr/>
        </p:nvSpPr>
        <p:spPr bwMode="blackWhite">
          <a:xfrm>
            <a:off x="3419475" y="5170488"/>
            <a:ext cx="5329238" cy="449262"/>
          </a:xfrm>
          <a:prstGeom prst="callout2">
            <a:avLst>
              <a:gd name="adj1" fmla="val 25440"/>
              <a:gd name="adj2" fmla="val -1972"/>
              <a:gd name="adj3" fmla="val 25440"/>
              <a:gd name="adj4" fmla="val -13551"/>
              <a:gd name="adj5" fmla="val 107773"/>
              <a:gd name="adj6" fmla="val -2550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берудегі </a:t>
            </a:r>
            <a:r>
              <a:rPr lang="kk-KZ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 және </a:t>
            </a: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көшбасшылық 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AutoShape 25"/>
          <p:cNvSpPr>
            <a:spLocks/>
          </p:cNvSpPr>
          <p:nvPr/>
        </p:nvSpPr>
        <p:spPr bwMode="blackWhite">
          <a:xfrm>
            <a:off x="3478213" y="4646613"/>
            <a:ext cx="5486275" cy="482600"/>
          </a:xfrm>
          <a:prstGeom prst="callout2">
            <a:avLst>
              <a:gd name="adj1" fmla="val 23685"/>
              <a:gd name="adj2" fmla="val -1963"/>
              <a:gd name="adj3" fmla="val 23685"/>
              <a:gd name="adj4" fmla="val -13218"/>
              <a:gd name="adj5" fmla="val 157894"/>
              <a:gd name="adj6" fmla="val -2475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Талантты және дарынды </a:t>
            </a:r>
            <a:r>
              <a:rPr lang="kk-KZ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 </a:t>
            </a: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AutoShape 26"/>
          <p:cNvSpPr>
            <a:spLocks noChangeArrowheads="1"/>
          </p:cNvSpPr>
          <p:nvPr/>
        </p:nvSpPr>
        <p:spPr bwMode="ltGray">
          <a:xfrm rot="-544120">
            <a:off x="503238" y="3927475"/>
            <a:ext cx="393700" cy="1920875"/>
          </a:xfrm>
          <a:prstGeom prst="upArrow">
            <a:avLst>
              <a:gd name="adj1" fmla="val 50194"/>
              <a:gd name="adj2" fmla="val 74947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gray">
          <a:xfrm>
            <a:off x="488835" y="5986462"/>
            <a:ext cx="257968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22"/>
          <p:cNvSpPr>
            <a:spLocks/>
          </p:cNvSpPr>
          <p:nvPr/>
        </p:nvSpPr>
        <p:spPr bwMode="blackWhite">
          <a:xfrm>
            <a:off x="3522663" y="2728913"/>
            <a:ext cx="4433887" cy="515937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265847"/>
              <a:gd name="adj6" fmla="val -2290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 тұрғысынан </a:t>
            </a:r>
            <a:r>
              <a:rPr lang="kk-KZ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25"/>
          <p:cNvSpPr>
            <a:spLocks/>
          </p:cNvSpPr>
          <p:nvPr/>
        </p:nvSpPr>
        <p:spPr bwMode="blackWhite">
          <a:xfrm>
            <a:off x="3452309" y="5663819"/>
            <a:ext cx="4288044" cy="482600"/>
          </a:xfrm>
          <a:prstGeom prst="callout2">
            <a:avLst>
              <a:gd name="adj1" fmla="val 23685"/>
              <a:gd name="adj2" fmla="val -1963"/>
              <a:gd name="adj3" fmla="val 23685"/>
              <a:gd name="adj4" fmla="val -13218"/>
              <a:gd name="adj5" fmla="val 69269"/>
              <a:gd name="adj6" fmla="val -31977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</a:t>
            </a: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ерекшеліктеріне </a:t>
            </a:r>
            <a:r>
              <a:rPr lang="kk-KZ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қарай </a:t>
            </a: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utoShape 22"/>
          <p:cNvSpPr>
            <a:spLocks/>
          </p:cNvSpPr>
          <p:nvPr/>
        </p:nvSpPr>
        <p:spPr bwMode="blackWhite">
          <a:xfrm>
            <a:off x="3522663" y="2205038"/>
            <a:ext cx="3916362" cy="515937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385907"/>
              <a:gd name="adj6" fmla="val -28926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мен оқудағы </a:t>
            </a: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</a:t>
            </a:r>
            <a:r>
              <a:rPr lang="kk-KZ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әдіс-тәсілдер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776173" y="1582737"/>
            <a:ext cx="2005012" cy="1760537"/>
          </a:xfrm>
          <a:prstGeom prst="star7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5" name="Заголовок 1"/>
          <p:cNvSpPr>
            <a:spLocks noGrp="1"/>
          </p:cNvSpPr>
          <p:nvPr>
            <p:ph type="title"/>
          </p:nvPr>
        </p:nvSpPr>
        <p:spPr>
          <a:xfrm>
            <a:off x="527786" y="53975"/>
            <a:ext cx="7391400" cy="563563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Құзыреттілікті дамытуда қолданылатын технологиялар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03" y="3623469"/>
            <a:ext cx="1152128" cy="1177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C:\Users\Zarina\Downloads\partne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353" y="5354987"/>
            <a:ext cx="1353729" cy="1292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260648"/>
            <a:ext cx="1218236" cy="1210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" descr="Community Group.jpg">
            <a:hlinkClick r:id="rId5" action="ppaction://hlinkpres?slideindex=1&amp;slidetitle="/>
          </p:cNvPr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7115133" y="1912822"/>
            <a:ext cx="1370439" cy="1332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6288643"/>
            <a:ext cx="8886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C00000"/>
                </a:solidFill>
              </a:rPr>
              <a:t>Құзыретті оқушы даярлау мақсатында оқушылардың іс-әрекетін белсендіруге және қарқындандыруға негізделген технологиялардың бірі </a:t>
            </a:r>
            <a:r>
              <a:rPr lang="en-US" sz="1400" dirty="0" smtClean="0">
                <a:solidFill>
                  <a:srgbClr val="C00000"/>
                </a:solidFill>
              </a:rPr>
              <a:t>- </a:t>
            </a:r>
            <a:r>
              <a:rPr lang="kk-KZ" sz="1400" dirty="0" smtClean="0">
                <a:solidFill>
                  <a:srgbClr val="C00000"/>
                </a:solidFill>
              </a:rPr>
              <a:t>«Проблемалық оқыту», және «Жобалау технологиясы.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504" y="1116873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күштеп білім беруден гөрі, баланың білімге деген </a:t>
            </a:r>
          </a:p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құштарлығын   ояту  ең маңызды мақсат.                         Ушинский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animBg="1"/>
      <p:bldP spid="20503" grpId="0" animBg="1"/>
      <p:bldP spid="20504" grpId="0" animBg="1"/>
      <p:bldP spid="20505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0"/>
            <a:r>
              <a:rPr lang="kk-KZ" sz="2400" dirty="0" smtClean="0"/>
              <a:t>Ойлаудың алты қалпағы</a:t>
            </a:r>
            <a:endParaRPr lang="ru-RU" sz="2400" dirty="0" smtClean="0"/>
          </a:p>
          <a:p>
            <a:pPr lvl="0"/>
            <a:r>
              <a:rPr lang="ru-RU" sz="2400" dirty="0" smtClean="0"/>
              <a:t>Жылжымалы дебат</a:t>
            </a:r>
          </a:p>
          <a:p>
            <a:pPr lvl="0"/>
            <a:r>
              <a:rPr lang="ru-RU" sz="2400" dirty="0" smtClean="0"/>
              <a:t>Гиббстың рефлексивті циклы </a:t>
            </a:r>
          </a:p>
          <a:p>
            <a:pPr lvl="0"/>
            <a:r>
              <a:rPr lang="ru-RU" sz="2400" dirty="0" smtClean="0"/>
              <a:t>Тұжырымдамалық карта</a:t>
            </a:r>
          </a:p>
          <a:p>
            <a:pPr lvl="0"/>
            <a:r>
              <a:rPr lang="ru-RU" sz="2400" dirty="0" smtClean="0"/>
              <a:t>Кластер, постер;</a:t>
            </a:r>
            <a:endParaRPr lang="ru-RU" sz="2400" dirty="0"/>
          </a:p>
          <a:p>
            <a:pPr lvl="0"/>
            <a:r>
              <a:rPr lang="ru-RU" sz="2400" dirty="0" smtClean="0"/>
              <a:t>Галлереяны </a:t>
            </a:r>
            <a:r>
              <a:rPr lang="ru-RU" sz="2400" dirty="0"/>
              <a:t>шарлау;</a:t>
            </a:r>
          </a:p>
          <a:p>
            <a:pPr lvl="0"/>
            <a:r>
              <a:rPr lang="ru-RU" sz="2400" dirty="0" smtClean="0"/>
              <a:t>Бірлескен </a:t>
            </a:r>
            <a:r>
              <a:rPr lang="ru-RU" sz="2400" dirty="0"/>
              <a:t>жоба;</a:t>
            </a:r>
          </a:p>
          <a:p>
            <a:pPr lvl="0"/>
            <a:r>
              <a:rPr lang="ru-RU" sz="2400" dirty="0" smtClean="0"/>
              <a:t>Концептуалды </a:t>
            </a:r>
            <a:r>
              <a:rPr lang="ru-RU" sz="2400" dirty="0"/>
              <a:t>кесте;</a:t>
            </a:r>
          </a:p>
          <a:p>
            <a:pPr lvl="0"/>
            <a:r>
              <a:rPr lang="ru-RU" sz="2400" dirty="0" smtClean="0"/>
              <a:t>Джигсо</a:t>
            </a:r>
            <a:r>
              <a:rPr lang="ru-RU" sz="2400" dirty="0"/>
              <a:t> </a:t>
            </a:r>
            <a:r>
              <a:rPr lang="ru-RU" sz="2400" dirty="0" smtClean="0"/>
              <a:t>әдісі;</a:t>
            </a:r>
            <a:endParaRPr lang="ru-RU" sz="2400" dirty="0"/>
          </a:p>
          <a:p>
            <a:pPr lvl="0"/>
            <a:r>
              <a:rPr lang="ru-RU" sz="2400" dirty="0" smtClean="0"/>
              <a:t>Үш </a:t>
            </a:r>
            <a:r>
              <a:rPr lang="ru-RU" sz="2400" dirty="0"/>
              <a:t>қадамды </a:t>
            </a:r>
            <a:r>
              <a:rPr lang="ru-RU" sz="2400" dirty="0" smtClean="0"/>
              <a:t>сұхбат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 Қос жазба күнделігі;</a:t>
            </a:r>
          </a:p>
          <a:p>
            <a:pPr lvl="0"/>
            <a:r>
              <a:rPr lang="ru-RU" sz="2400" dirty="0" smtClean="0"/>
              <a:t>Кубизм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Веб</a:t>
            </a:r>
            <a:r>
              <a:rPr lang="en-US" sz="2400" dirty="0" smtClean="0"/>
              <a:t>-</a:t>
            </a:r>
            <a:r>
              <a:rPr lang="ru-RU" sz="2400" dirty="0" smtClean="0"/>
              <a:t>квест</a:t>
            </a:r>
          </a:p>
          <a:p>
            <a:pPr lvl="0"/>
            <a:r>
              <a:rPr lang="kk-KZ" sz="2400" dirty="0" smtClean="0"/>
              <a:t>Әуе шары</a:t>
            </a:r>
          </a:p>
          <a:p>
            <a:pPr lvl="0"/>
            <a:r>
              <a:rPr lang="kk-KZ" sz="2400" dirty="0" smtClean="0"/>
              <a:t>Шығармашылық жұмыстар</a:t>
            </a:r>
          </a:p>
          <a:p>
            <a:pPr lvl="0"/>
            <a:r>
              <a:rPr lang="kk-KZ" sz="2400" dirty="0" smtClean="0"/>
              <a:t>Деңгейлік тапсырмалар</a:t>
            </a:r>
          </a:p>
          <a:p>
            <a:pPr lvl="0"/>
            <a:r>
              <a:rPr lang="kk-KZ" sz="2400" dirty="0" smtClean="0"/>
              <a:t>Шағын жобалар</a:t>
            </a:r>
          </a:p>
          <a:p>
            <a:pPr lvl="0"/>
            <a:r>
              <a:rPr lang="kk-KZ" sz="2400" dirty="0"/>
              <a:t>т</a:t>
            </a:r>
            <a:r>
              <a:rPr lang="kk-KZ" sz="2400" dirty="0" smtClean="0"/>
              <a:t>.б</a:t>
            </a:r>
            <a:endParaRPr lang="ru-RU" sz="2400" dirty="0"/>
          </a:p>
          <a:p>
            <a:endParaRPr lang="ru-RU" dirty="0"/>
          </a:p>
        </p:txBody>
      </p:sp>
      <p:pic>
        <p:nvPicPr>
          <p:cNvPr id="7" name="Picture 2" descr="http://www.osp.ru/data/482/053/1241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17232"/>
            <a:ext cx="1206184" cy="11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574856" y="155382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kk-KZ" dirty="0" smtClean="0">
                <a:solidFill>
                  <a:srgbClr val="C00000"/>
                </a:solidFill>
              </a:rPr>
              <a:t>Құзыреттілікті дамытуға </a:t>
            </a:r>
          </a:p>
          <a:p>
            <a:pPr algn="ctr"/>
            <a:r>
              <a:rPr lang="kk-KZ" dirty="0" smtClean="0">
                <a:solidFill>
                  <a:srgbClr val="C00000"/>
                </a:solidFill>
              </a:rPr>
              <a:t>арналған әдістер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қысқаша </a:t>
            </a:r>
            <a:r>
              <a:rPr lang="ru-RU" sz="2800" dirty="0"/>
              <a:t>жазба жұмыстары (тезистер, конспектілер, буклеттер, эссе, тарихи шығарма, т.б.);</a:t>
            </a:r>
          </a:p>
          <a:p>
            <a:pPr algn="just"/>
            <a:r>
              <a:rPr lang="ru-RU" sz="2800" dirty="0" smtClean="0"/>
              <a:t>тест </a:t>
            </a:r>
            <a:r>
              <a:rPr lang="ru-RU" sz="2800" dirty="0"/>
              <a:t>тапсырмалары (жабық тест, ашық тест, реттік тест, сәйкестендіру тесті, мәтіндік тест, жағдаяттық тапсырма, құрама тест, балама тест, көпжауапты тест);</a:t>
            </a:r>
          </a:p>
          <a:p>
            <a:pPr algn="just"/>
            <a:r>
              <a:rPr lang="ru-RU" sz="2800" dirty="0" smtClean="0"/>
              <a:t>шығармашылық </a:t>
            </a:r>
            <a:r>
              <a:rPr lang="ru-RU" sz="2800" dirty="0"/>
              <a:t>жұмыстар (рөлдік ойындарға, сахналық көріністерге дайындық);</a:t>
            </a:r>
          </a:p>
          <a:p>
            <a:pPr algn="just"/>
            <a:r>
              <a:rPr lang="ru-RU" sz="2800" dirty="0" smtClean="0"/>
              <a:t>өзара </a:t>
            </a:r>
            <a:r>
              <a:rPr lang="ru-RU" sz="2800" dirty="0"/>
              <a:t>бақылау жұмыстары, өздік бақылау, қатемен жұмыс, жоба жұмысы</a:t>
            </a:r>
            <a:r>
              <a:rPr lang="ru-RU" dirty="0" smtClean="0"/>
              <a:t>. (ӘНХ, </a:t>
            </a:r>
            <a:r>
              <a:rPr lang="en-US" dirty="0" smtClean="0"/>
              <a:t>106 </a:t>
            </a:r>
            <a:r>
              <a:rPr lang="ru-RU" dirty="0" smtClean="0"/>
              <a:t>б</a:t>
            </a:r>
            <a:r>
              <a:rPr lang="kk-KZ" dirty="0" smtClean="0"/>
              <a:t>)</a:t>
            </a:r>
            <a:endParaRPr lang="ru-RU" dirty="0"/>
          </a:p>
          <a:p>
            <a:endParaRPr lang="ru-RU" sz="2800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black">
          <a:xfrm>
            <a:off x="0" y="228600"/>
            <a:ext cx="925252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Құзыреттілік-бағдарлы тапсырмалар</a:t>
            </a:r>
            <a:endParaRPr lang="kk-KZ" dirty="0">
              <a:solidFill>
                <a:srgbClr val="C00000"/>
              </a:solidFill>
            </a:endParaRPr>
          </a:p>
        </p:txBody>
      </p:sp>
      <p:pic>
        <p:nvPicPr>
          <p:cNvPr id="6" name="Picture 4" descr="http://www.viatechglobal.com/wp-content/uploads/2012/01/Fotolia_19694298_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46"/>
            <a:ext cx="971939" cy="728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89524" y="1516133"/>
            <a:ext cx="4032448" cy="3857083"/>
          </a:xfrm>
          <a:prstGeom prst="ellipse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0" name="Рисунок 9" descr="D:\Курс\МТ Моя практика\МТ фото\Сабақ №1\20150506_125651.jpg"/>
          <p:cNvPicPr/>
          <p:nvPr/>
        </p:nvPicPr>
        <p:blipFill>
          <a:blip r:embed="rId2" cstate="print"/>
          <a:srcRect l="3321" t="24764" r="2267" b="17453"/>
          <a:stretch>
            <a:fillRect/>
          </a:stretch>
        </p:blipFill>
        <p:spPr bwMode="auto">
          <a:xfrm>
            <a:off x="4499992" y="878485"/>
            <a:ext cx="1956203" cy="1278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3406" y="917126"/>
            <a:ext cx="2134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Ынтымақтастық </a:t>
            </a:r>
          </a:p>
          <a:p>
            <a:r>
              <a:rPr lang="kk-KZ" b="1" dirty="0">
                <a:solidFill>
                  <a:srgbClr val="C00000"/>
                </a:solidFill>
              </a:rPr>
              <a:t>а</a:t>
            </a:r>
            <a:r>
              <a:rPr lang="kk-KZ" b="1" dirty="0" smtClean="0">
                <a:solidFill>
                  <a:srgbClr val="C00000"/>
                </a:solidFill>
              </a:rPr>
              <a:t>тмосферасын</a:t>
            </a:r>
          </a:p>
          <a:p>
            <a:r>
              <a:rPr lang="kk-KZ" b="1" dirty="0" smtClean="0">
                <a:solidFill>
                  <a:srgbClr val="C00000"/>
                </a:solidFill>
              </a:rPr>
              <a:t> қалыптастыру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894" y="2247593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Деңгейлік тапсырма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9579" y="3065661"/>
            <a:ext cx="1801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Өзін-өзі бағалау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894" y="4519020"/>
            <a:ext cx="16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Топтық жұмыс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4997" y="6335910"/>
            <a:ext cx="272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Ойлаудың </a:t>
            </a:r>
            <a:r>
              <a:rPr lang="en-US" b="1" dirty="0" smtClean="0">
                <a:solidFill>
                  <a:srgbClr val="C00000"/>
                </a:solidFill>
              </a:rPr>
              <a:t>6</a:t>
            </a:r>
            <a:r>
              <a:rPr lang="kk-KZ" b="1" dirty="0" smtClean="0">
                <a:solidFill>
                  <a:srgbClr val="C00000"/>
                </a:solidFill>
              </a:rPr>
              <a:t> қалпағы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12606" y="4871618"/>
            <a:ext cx="160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Постер қорғау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3942" y="1240292"/>
            <a:ext cx="164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Кері байланыс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785926"/>
            <a:ext cx="5300453" cy="31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http://secret-seo.ru/images/images/content_marketing_%D1%80%D0%B0%D0%B1%D0%BE%D1%82%D0%B0_%D0%B2_%D0%B3%D1%80%D1%83%D0%BF%D0%BF%D0%B5.jp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386"/>
            <a:ext cx="1617230" cy="1214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:\DCIM\100CANON\IMG_79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93" y="565078"/>
            <a:ext cx="2388043" cy="1592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G:\DCIM\100CANON\IMG_80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14" y="1519536"/>
            <a:ext cx="2534697" cy="1689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G:\DCIM\100CANON\IMG_80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11" y="4858524"/>
            <a:ext cx="2546674" cy="1697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:\DCIM\100CANON\IMG_796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16" y="3409622"/>
            <a:ext cx="2493678" cy="1662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G:\DCIM\100CANON\IMG_795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90" y="4589576"/>
            <a:ext cx="2920299" cy="1946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G:\DCIM\100CANON\IMG_799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9" y="2432259"/>
            <a:ext cx="2712883" cy="1808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D:\Алматы курс 2014\практика 2014\B_Мырзашова Н\2-коучинг СТО\хабарландыру коллаж\6 калпак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"/>
            <a:ext cx="1618496" cy="917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36580" y="5743567"/>
            <a:ext cx="1426894" cy="1025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Заголовок 1"/>
          <p:cNvSpPr txBox="1">
            <a:spLocks/>
          </p:cNvSpPr>
          <p:nvPr/>
        </p:nvSpPr>
        <p:spPr bwMode="black">
          <a:xfrm>
            <a:off x="-12219" y="14988"/>
            <a:ext cx="9144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Құзыреттілікті дамыту жолдары</a:t>
            </a:r>
            <a:r>
              <a:rPr lang="kk-KZ" dirty="0" smtClean="0">
                <a:solidFill>
                  <a:srgbClr val="C00000"/>
                </a:solidFill>
              </a:rPr>
              <a:t> </a:t>
            </a:r>
            <a:endParaRPr lang="kk-K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АКЕН\Кисина Макен Амангельдиновна\11 Караоба 2015-2016\Фото-2015\Ашық сабақ - Уакбаева А.Т\IMG_5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1959"/>
            <a:ext cx="2987824" cy="22449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2843808" cy="2132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:\Users\Admin\Desktop\Баян Муратовна\20160311_094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14" y="751958"/>
            <a:ext cx="3214369" cy="224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фото БМ открытай урок\SAM_29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08" y="3789040"/>
            <a:ext cx="289357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 Күтілетін нәтижелер </a:t>
            </a:r>
            <a:r>
              <a:rPr lang="kk-KZ" dirty="0">
                <a:solidFill>
                  <a:srgbClr val="C00000"/>
                </a:solidFill>
              </a:rPr>
              <a:t/>
            </a:r>
            <a:br>
              <a:rPr lang="kk-KZ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79296" cy="5095875"/>
          </a:xfrm>
        </p:spPr>
        <p:txBody>
          <a:bodyPr/>
          <a:lstStyle/>
          <a:p>
            <a:r>
              <a:rPr lang="kk-KZ" sz="2800" b="1" u="sng" dirty="0" smtClean="0">
                <a:solidFill>
                  <a:srgbClr val="C00000"/>
                </a:solidFill>
              </a:rPr>
              <a:t>Оқушылар:</a:t>
            </a:r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kk-KZ" sz="2800" dirty="0" smtClean="0"/>
              <a:t>өздігінен талдауды </a:t>
            </a:r>
            <a:r>
              <a:rPr lang="kk-KZ" sz="2800" dirty="0"/>
              <a:t/>
            </a:r>
            <a:br>
              <a:rPr lang="kk-KZ" sz="2800" dirty="0"/>
            </a:br>
            <a:r>
              <a:rPr lang="kk-KZ" sz="2800" dirty="0" smtClean="0"/>
              <a:t>- өз </a:t>
            </a:r>
            <a:r>
              <a:rPr lang="kk-KZ" sz="2800" dirty="0"/>
              <a:t>қызметіне мақсат </a:t>
            </a:r>
            <a:r>
              <a:rPr lang="kk-KZ" sz="2800" dirty="0" smtClean="0"/>
              <a:t>қоюды </a:t>
            </a:r>
            <a:r>
              <a:rPr lang="kk-KZ" sz="2800" dirty="0"/>
              <a:t/>
            </a:r>
            <a:br>
              <a:rPr lang="kk-KZ" sz="2800" dirty="0"/>
            </a:br>
            <a:r>
              <a:rPr lang="kk-KZ" sz="2800" dirty="0"/>
              <a:t>- </a:t>
            </a:r>
            <a:r>
              <a:rPr lang="kk-KZ" sz="2800" dirty="0" smtClean="0"/>
              <a:t>жоспарлау мен жинақтауды</a:t>
            </a:r>
            <a:r>
              <a:rPr lang="kk-KZ" sz="2800" dirty="0"/>
              <a:t/>
            </a:r>
            <a:br>
              <a:rPr lang="kk-KZ" sz="2800" dirty="0"/>
            </a:br>
            <a:r>
              <a:rPr lang="kk-KZ" sz="2800" dirty="0"/>
              <a:t>- </a:t>
            </a:r>
            <a:r>
              <a:rPr lang="kk-KZ" sz="2800" dirty="0" smtClean="0"/>
              <a:t>қорытындылау, </a:t>
            </a:r>
            <a:r>
              <a:rPr lang="kk-KZ" sz="2800" dirty="0"/>
              <a:t>салыстыра </a:t>
            </a:r>
            <a:r>
              <a:rPr lang="kk-KZ" sz="2800" dirty="0" smtClean="0"/>
              <a:t>дәлелдеуді </a:t>
            </a:r>
            <a:r>
              <a:rPr lang="kk-KZ" sz="2800" dirty="0"/>
              <a:t/>
            </a:r>
            <a:br>
              <a:rPr lang="kk-KZ" sz="2800" dirty="0"/>
            </a:br>
            <a:r>
              <a:rPr lang="kk-KZ" sz="2800" dirty="0"/>
              <a:t>- сыни тұрғыдан шешім </a:t>
            </a:r>
            <a:r>
              <a:rPr lang="kk-KZ" sz="2800" dirty="0" smtClean="0"/>
              <a:t>қабылдауды</a:t>
            </a:r>
            <a:r>
              <a:rPr lang="kk-KZ" sz="2800" dirty="0"/>
              <a:t/>
            </a:r>
            <a:br>
              <a:rPr lang="kk-KZ" sz="2800" dirty="0"/>
            </a:br>
            <a:r>
              <a:rPr lang="kk-KZ" sz="2800" dirty="0"/>
              <a:t>- өзін-өзі </a:t>
            </a:r>
            <a:r>
              <a:rPr lang="kk-KZ" sz="2800" dirty="0" smtClean="0"/>
              <a:t>бағалауды</a:t>
            </a:r>
            <a:r>
              <a:rPr lang="kk-KZ" sz="2800" dirty="0"/>
              <a:t/>
            </a:r>
            <a:br>
              <a:rPr lang="kk-KZ" sz="2800" dirty="0"/>
            </a:br>
            <a:r>
              <a:rPr lang="kk-KZ" sz="2800" dirty="0"/>
              <a:t>- өзін-өзі </a:t>
            </a:r>
            <a:r>
              <a:rPr lang="kk-KZ" sz="2800" dirty="0" smtClean="0"/>
              <a:t>реттеуді</a:t>
            </a:r>
            <a:r>
              <a:rPr lang="kk-KZ" sz="2800" dirty="0"/>
              <a:t/>
            </a:r>
            <a:br>
              <a:rPr lang="kk-KZ" sz="2800" dirty="0"/>
            </a:br>
            <a:r>
              <a:rPr lang="kk-KZ" sz="2800" dirty="0" smtClean="0"/>
              <a:t>- </a:t>
            </a:r>
            <a:r>
              <a:rPr lang="kk-KZ" sz="2800" dirty="0"/>
              <a:t>өз әрекетінің әлсіз және күшті жақтарын көрсете </a:t>
            </a:r>
            <a:r>
              <a:rPr lang="kk-KZ" sz="2800" dirty="0" smtClean="0"/>
              <a:t>білуді</a:t>
            </a:r>
            <a:r>
              <a:rPr lang="kk-KZ" sz="2800" dirty="0"/>
              <a:t/>
            </a:r>
            <a:br>
              <a:rPr lang="kk-KZ" sz="2800" dirty="0"/>
            </a:br>
            <a:r>
              <a:rPr lang="kk-KZ" sz="2800" dirty="0"/>
              <a:t>- нені меңгергенін,нені меңгермегенін </a:t>
            </a:r>
            <a:r>
              <a:rPr lang="kk-KZ" sz="2800" dirty="0" smtClean="0"/>
              <a:t>анықтауды</a:t>
            </a:r>
            <a:r>
              <a:rPr lang="kk-KZ" sz="2800" dirty="0"/>
              <a:t/>
            </a:r>
            <a:br>
              <a:rPr lang="kk-KZ" sz="2800" dirty="0"/>
            </a:br>
            <a:r>
              <a:rPr lang="kk-KZ" sz="2800" dirty="0"/>
              <a:t>- өз білімін өзгермелі жағдайларда қолдана </a:t>
            </a:r>
            <a:r>
              <a:rPr lang="kk-KZ" sz="2800" dirty="0" smtClean="0"/>
              <a:t>білуді </a:t>
            </a:r>
            <a:r>
              <a:rPr lang="kk-KZ" sz="2800" b="1" u="sng" dirty="0" smtClean="0">
                <a:solidFill>
                  <a:srgbClr val="C00000"/>
                </a:solidFill>
              </a:rPr>
              <a:t>үйренеді.</a:t>
            </a:r>
            <a:r>
              <a:rPr lang="kk-KZ" sz="2800" b="1" u="sng" dirty="0">
                <a:solidFill>
                  <a:srgbClr val="C00000"/>
                </a:solidFill>
              </a:rPr>
              <a:t/>
            </a:r>
            <a:br>
              <a:rPr lang="kk-KZ" sz="2800" b="1" u="sng" dirty="0">
                <a:solidFill>
                  <a:srgbClr val="C00000"/>
                </a:solidFill>
              </a:rPr>
            </a:b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28800"/>
            <a:ext cx="1256915" cy="94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6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>
                <a:solidFill>
                  <a:schemeClr val="tx2"/>
                </a:solidFill>
              </a:rPr>
              <a:t>Сонымен, оқушылардың кілтті және пәндік құзыреттілігін дамыту үшін ең алдымен мұғалім өзінің шығармашылық, кәсіби құзыреттілігін шыңдай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түсуі керек. </a:t>
            </a:r>
          </a:p>
          <a:p>
            <a:pPr lvl="0" algn="just"/>
            <a:r>
              <a:rPr lang="kk-KZ" dirty="0" smtClean="0">
                <a:solidFill>
                  <a:schemeClr val="tx2"/>
                </a:solidFill>
              </a:rPr>
              <a:t>Сонда ғана </a:t>
            </a:r>
            <a:r>
              <a:rPr lang="kk-KZ" smtClean="0">
                <a:solidFill>
                  <a:schemeClr val="tx2"/>
                </a:solidFill>
              </a:rPr>
              <a:t>біз функционалды </a:t>
            </a:r>
            <a:r>
              <a:rPr lang="kk-KZ" dirty="0" smtClean="0">
                <a:solidFill>
                  <a:schemeClr val="tx2"/>
                </a:solidFill>
              </a:rPr>
              <a:t>сауатты,</a:t>
            </a:r>
            <a:r>
              <a:rPr lang="kk-KZ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жан </a:t>
            </a:r>
            <a:r>
              <a:rPr lang="ru-RU" dirty="0">
                <a:solidFill>
                  <a:schemeClr val="tx2"/>
                </a:solidFill>
              </a:rPr>
              <a:t>– жақты дамыған, рухани бай тұлғаны </a:t>
            </a:r>
            <a:r>
              <a:rPr lang="ru-RU" dirty="0" smtClean="0">
                <a:solidFill>
                  <a:schemeClr val="tx2"/>
                </a:solidFill>
              </a:rPr>
              <a:t>қалыптастыра аламыз.</a:t>
            </a:r>
            <a:endParaRPr lang="ru-RU" dirty="0">
              <a:solidFill>
                <a:schemeClr val="tx2"/>
              </a:solidFill>
            </a:endParaRPr>
          </a:p>
          <a:p>
            <a:pPr lvl="0" algn="just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1491" y="48723"/>
            <a:ext cx="1872208" cy="1169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539552" y="64168"/>
            <a:ext cx="7062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solidFill>
                  <a:srgbClr val="C00000"/>
                </a:solidFill>
              </a:rPr>
              <a:t>«Мұғалім – оқыту мен оқу тәжірибесін жетілдіру жұмысының көшбасшысы»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" name="Picture 2" descr="http://kv.dn.ua/data/upimages2/krugluy_stol_17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4449"/>
            <a:ext cx="1752295" cy="1587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3244" y="1928802"/>
            <a:ext cx="60706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Назарларыңызға</a:t>
            </a:r>
          </a:p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рахмет!</a:t>
            </a:r>
            <a:endParaRPr lang="kk-K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65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45188"/>
            <a:ext cx="8229600" cy="4205918"/>
          </a:xfrm>
        </p:spPr>
        <p:txBody>
          <a:bodyPr/>
          <a:lstStyle/>
          <a:p>
            <a:r>
              <a:rPr lang="kk-KZ" sz="4400" dirty="0" smtClean="0">
                <a:solidFill>
                  <a:schemeClr val="tx2"/>
                </a:solidFill>
              </a:rPr>
              <a:t>Құзыреттілік дегеніміз не?</a:t>
            </a:r>
          </a:p>
          <a:p>
            <a:r>
              <a:rPr lang="kk-KZ" sz="4400" dirty="0" smtClean="0">
                <a:solidFill>
                  <a:schemeClr val="tx2"/>
                </a:solidFill>
              </a:rPr>
              <a:t>Кілтті құзыреттілік?</a:t>
            </a:r>
          </a:p>
          <a:p>
            <a:r>
              <a:rPr lang="kk-KZ" sz="4400" dirty="0" smtClean="0">
                <a:solidFill>
                  <a:schemeClr val="tx2"/>
                </a:solidFill>
              </a:rPr>
              <a:t>Пәндік құзыреттілік?</a:t>
            </a:r>
            <a:endParaRPr lang="ru-RU" sz="4400" dirty="0"/>
          </a:p>
        </p:txBody>
      </p:sp>
      <p:pic>
        <p:nvPicPr>
          <p:cNvPr id="4" name="Picture 2" descr="http://www.osp.ru/data/482/053/1241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10" y="363128"/>
            <a:ext cx="1206184" cy="11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шаблоны\vopros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6831" y="2812043"/>
            <a:ext cx="1089879" cy="322043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" y="5339119"/>
            <a:ext cx="2062447" cy="138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64168"/>
            <a:ext cx="7062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dirty="0" smtClean="0">
                <a:solidFill>
                  <a:srgbClr val="C00000"/>
                </a:solidFill>
              </a:rPr>
              <a:t>Ой бөлісу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4000" dirty="0" smtClean="0">
                <a:solidFill>
                  <a:srgbClr val="C00000"/>
                </a:solidFill>
              </a:rPr>
              <a:t>Құзыреттілік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95875"/>
          </a:xfrm>
        </p:spPr>
        <p:txBody>
          <a:bodyPr/>
          <a:lstStyle/>
          <a:p>
            <a:pPr algn="just"/>
            <a:r>
              <a:rPr lang="kk-KZ" dirty="0"/>
              <a:t> </a:t>
            </a:r>
            <a:r>
              <a:rPr lang="kk-KZ" sz="2000" dirty="0" smtClean="0"/>
              <a:t>      </a:t>
            </a:r>
            <a:r>
              <a:rPr lang="kk-KZ" sz="2000" dirty="0"/>
              <a:t>	</a:t>
            </a:r>
            <a:r>
              <a:rPr lang="kk-KZ" sz="2400" dirty="0"/>
              <a:t>Қазіргі педагогика ғылымында </a:t>
            </a:r>
            <a:r>
              <a:rPr lang="kk-KZ" sz="2400" dirty="0" smtClean="0"/>
              <a:t>негізгі ұғымдардың  </a:t>
            </a:r>
            <a:r>
              <a:rPr lang="kk-KZ" sz="2400" dirty="0"/>
              <a:t>бірі - </a:t>
            </a:r>
            <a:r>
              <a:rPr lang="kk-KZ" sz="2400" b="1" u="sng" dirty="0"/>
              <a:t>«құзыреттілік</a:t>
            </a:r>
            <a:r>
              <a:rPr lang="kk-KZ" sz="2400" b="1" dirty="0" smtClean="0"/>
              <a:t>». </a:t>
            </a:r>
            <a:r>
              <a:rPr lang="kk-KZ" sz="2400" dirty="0" smtClean="0"/>
              <a:t>«</a:t>
            </a:r>
            <a:r>
              <a:rPr lang="kk-KZ" sz="2400" dirty="0"/>
              <a:t>Құзыреттілік» (латын сөзі) competenens – қабілетті, қатысты деген мағынада. </a:t>
            </a:r>
            <a:r>
              <a:rPr lang="kk-KZ" sz="2400" b="1" u="sng" dirty="0"/>
              <a:t>«</a:t>
            </a:r>
            <a:r>
              <a:rPr lang="kk-KZ" sz="2400" b="1" u="sng" dirty="0" smtClean="0"/>
              <a:t>Құзыреттілік»</a:t>
            </a:r>
            <a:r>
              <a:rPr lang="kk-KZ" sz="2400" b="1" dirty="0" smtClean="0"/>
              <a:t> </a:t>
            </a:r>
            <a:r>
              <a:rPr lang="kk-KZ" sz="2400" dirty="0" smtClean="0"/>
              <a:t>терминіне </a:t>
            </a:r>
            <a:r>
              <a:rPr lang="kk-KZ" sz="2400" dirty="0"/>
              <a:t>алғаш анықтама беріп,  енгізген американдық ғалым </a:t>
            </a:r>
            <a:r>
              <a:rPr lang="kk-KZ" sz="2400" b="1" u="sng" dirty="0"/>
              <a:t>Н.Хомский. </a:t>
            </a:r>
            <a:endParaRPr lang="ru-RU" sz="2400" b="1" u="sng" dirty="0"/>
          </a:p>
          <a:p>
            <a:pPr algn="just"/>
            <a:r>
              <a:rPr lang="kk-KZ" sz="2400" b="1" u="sng" dirty="0" smtClean="0"/>
              <a:t>Құзыреттілік </a:t>
            </a:r>
            <a:r>
              <a:rPr lang="kk-KZ" sz="2400" b="1" u="sng" dirty="0"/>
              <a:t>дегеніміз</a:t>
            </a:r>
            <a:r>
              <a:rPr lang="kk-KZ" sz="2400" dirty="0"/>
              <a:t> – тұлғаның, оқушының  бойында білім, дағды, іскерлік, ерік күш–жігердің болуы.  </a:t>
            </a:r>
            <a:r>
              <a:rPr lang="kk-KZ" sz="2400" b="1" u="sng" dirty="0"/>
              <a:t>Құзыреттілік</a:t>
            </a:r>
            <a:r>
              <a:rPr lang="kk-KZ" sz="2400" dirty="0"/>
              <a:t> – оқушы іс-әрекетінің сапасынан көрінетін білім нәтижесі. Құзыреттілік ұғымы «білім», «білік» және «дағды» сияқты ұғымдарды қамтиды. </a:t>
            </a:r>
            <a:r>
              <a:rPr lang="kk-KZ" sz="2400" b="1" u="sng" dirty="0"/>
              <a:t>Құзыреттілік</a:t>
            </a:r>
            <a:r>
              <a:rPr lang="kk-KZ" sz="2400" dirty="0"/>
              <a:t> – бұл алынған білімдер мен біліктерді іс-жүзінде, күнделікті өмірде қандай да бір практикалық және теориялық мәселелерді шешуге қолдана </a:t>
            </a:r>
            <a:r>
              <a:rPr lang="kk-KZ" sz="2400" dirty="0" smtClean="0"/>
              <a:t>алу қабілеттілігі.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2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95875"/>
          </a:xfrm>
        </p:spPr>
        <p:txBody>
          <a:bodyPr/>
          <a:lstStyle/>
          <a:p>
            <a:pPr algn="just"/>
            <a:r>
              <a:rPr lang="kk-KZ" sz="2400" dirty="0" smtClean="0"/>
              <a:t>Біріншіден, қазіргі таңда ҚР білім және ғылымды дамытудың басым бағыттарын жүзеге асыру бойынша біздің </a:t>
            </a:r>
            <a:r>
              <a:rPr lang="kk-KZ" sz="2400" dirty="0"/>
              <a:t>мемлекетіміздің әлемдегі бәсекеге қабілетті отыз елдің қатарына және әлемдік білім беру кеңістігіне енуі үшін </a:t>
            </a:r>
            <a:r>
              <a:rPr lang="kk-KZ" sz="2400" b="1" u="sng" dirty="0"/>
              <a:t>білім беру </a:t>
            </a:r>
            <a:r>
              <a:rPr lang="kk-KZ" sz="2400" b="1" u="sng" dirty="0" smtClean="0"/>
              <a:t>мазмұны жаңартылуда. </a:t>
            </a:r>
          </a:p>
          <a:p>
            <a:pPr algn="just"/>
            <a:r>
              <a:rPr lang="kk-KZ" sz="2400" dirty="0" smtClean="0"/>
              <a:t>Екіншіден</a:t>
            </a:r>
            <a:r>
              <a:rPr lang="kk-KZ" sz="2400" dirty="0"/>
              <a:t>, білім беруді жаңарту оқушылардың білімін ғана емес, оларды қолдану дағдыларын, атап айтқанда, </a:t>
            </a:r>
            <a:r>
              <a:rPr lang="kk-KZ" sz="2400" b="1" u="sng" dirty="0"/>
              <a:t>функционалдық сауаттылығын немесе құзыреттілігін </a:t>
            </a:r>
            <a:r>
              <a:rPr lang="kk-KZ" sz="2400" dirty="0"/>
              <a:t>қалыптастырумен байланысты. Қазіргі тез өзгермелі әлемде функционалдық сауаттылық </a:t>
            </a:r>
            <a:r>
              <a:rPr lang="kk-KZ" sz="2400" dirty="0" smtClean="0"/>
              <a:t>адамдардың </a:t>
            </a:r>
            <a:r>
              <a:rPr lang="kk-KZ" sz="2400" dirty="0"/>
              <a:t>әлеуметтік, мәдени, саяси және экономикалық қызметтерге белсенді қатысуына, сондай-ақ «өмір бойы білім алуына» ықпал ететін базалық факторлардың біріне айналуда. </a:t>
            </a:r>
            <a:endParaRPr lang="ru-RU" sz="24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91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08166995"/>
              </p:ext>
            </p:extLst>
          </p:nvPr>
        </p:nvGraphicFramePr>
        <p:xfrm>
          <a:off x="107504" y="980728"/>
          <a:ext cx="885698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9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k-KZ" sz="2800" dirty="0"/>
              <a:t>Мұғалім білім алушының бойына алған білімін практикалық жағдайда тиімді және әлеуметтік бейімделу үдерісінде пайдалана алатындай негізгі құзыреттіліктерді сіңіруі керек.</a:t>
            </a:r>
          </a:p>
          <a:p>
            <a:pPr algn="just"/>
            <a:r>
              <a:rPr lang="kk-KZ" sz="2800" dirty="0" smtClean="0"/>
              <a:t>Қазақстан Республикасы Үкіметінің 2012 жылғы 25 маусымдағы № 832 қаулысымен бекітілген, Мектеп оқушыларының функционалдық сауаттылығын дамыту жөніндегі 2012-2016 жылдарға арналған Ұлттық іс-қимыл жоспарында 7 негізгі құзыреттілік белгіленген. </a:t>
            </a:r>
          </a:p>
        </p:txBody>
      </p:sp>
    </p:spTree>
    <p:extLst>
      <p:ext uri="{BB962C8B-B14F-4D97-AF65-F5344CB8AC3E}">
        <p14:creationId xmlns:p14="http://schemas.microsoft.com/office/powerpoint/2010/main" val="33394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88"/>
            <a:ext cx="9252520" cy="563563"/>
          </a:xfrm>
        </p:spPr>
        <p:txBody>
          <a:bodyPr/>
          <a:lstStyle/>
          <a:p>
            <a:pPr algn="ctr"/>
            <a:r>
              <a:rPr lang="kk-KZ" sz="4000" dirty="0" smtClean="0">
                <a:solidFill>
                  <a:srgbClr val="C00000"/>
                </a:solidFill>
              </a:rPr>
              <a:t>Негізгі (кілтті)  </a:t>
            </a:r>
            <a:r>
              <a:rPr lang="en-US" sz="4000" dirty="0" smtClean="0">
                <a:solidFill>
                  <a:srgbClr val="C00000"/>
                </a:solidFill>
              </a:rPr>
              <a:t>7 </a:t>
            </a:r>
            <a:r>
              <a:rPr lang="kk-KZ" sz="4000" dirty="0" smtClean="0">
                <a:solidFill>
                  <a:srgbClr val="C00000"/>
                </a:solidFill>
              </a:rPr>
              <a:t>құзыреттілік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kk-KZ" sz="2000" b="1" u="sng" dirty="0" smtClean="0">
                <a:solidFill>
                  <a:srgbClr val="C00000"/>
                </a:solidFill>
              </a:rPr>
              <a:t>Басқарушылық</a:t>
            </a:r>
            <a:r>
              <a:rPr lang="kk-KZ" sz="2000" dirty="0" smtClean="0">
                <a:solidFill>
                  <a:schemeClr val="tx2"/>
                </a:solidFill>
              </a:rPr>
              <a:t> (проблеманы шешу қабілеті);</a:t>
            </a:r>
          </a:p>
          <a:p>
            <a:pPr algn="just">
              <a:buFont typeface="+mj-lt"/>
              <a:buAutoNum type="arabicPeriod"/>
            </a:pPr>
            <a:r>
              <a:rPr lang="kk-KZ" sz="2000" b="1" u="sng" dirty="0" smtClean="0">
                <a:solidFill>
                  <a:srgbClr val="C00000"/>
                </a:solidFill>
              </a:rPr>
              <a:t>Ақпараттық </a:t>
            </a:r>
            <a:r>
              <a:rPr lang="kk-KZ" sz="2000" dirty="0" smtClean="0">
                <a:solidFill>
                  <a:schemeClr val="tx2"/>
                </a:solidFill>
              </a:rPr>
              <a:t>(өзіндік танымдық қызметке қабілеті немесе өмір бойы білім ала білуі);</a:t>
            </a:r>
          </a:p>
          <a:p>
            <a:pPr algn="just">
              <a:buFont typeface="+mj-lt"/>
              <a:buAutoNum type="arabicPeriod"/>
            </a:pPr>
            <a:r>
              <a:rPr lang="kk-KZ" sz="2000" b="1" u="sng" dirty="0" smtClean="0">
                <a:solidFill>
                  <a:srgbClr val="C00000"/>
                </a:solidFill>
              </a:rPr>
              <a:t>Коммуникативтік</a:t>
            </a:r>
            <a:r>
              <a:rPr lang="kk-KZ" sz="2000" dirty="0" smtClean="0">
                <a:solidFill>
                  <a:schemeClr val="tx2"/>
                </a:solidFill>
              </a:rPr>
              <a:t> (үш тілде: қазақ, орыс және ағылшын (шет) тілдерінде ауызша, жазбаша және нәтижелі қарым-қатынас жасауға қабілеті);</a:t>
            </a:r>
          </a:p>
          <a:p>
            <a:pPr algn="just">
              <a:buFont typeface="+mj-lt"/>
              <a:buAutoNum type="arabicPeriod"/>
            </a:pPr>
            <a:r>
              <a:rPr lang="kk-KZ" sz="2000" b="1" u="sng" dirty="0" smtClean="0">
                <a:solidFill>
                  <a:srgbClr val="C00000"/>
                </a:solidFill>
              </a:rPr>
              <a:t>Әлеуметтік</a:t>
            </a:r>
            <a:r>
              <a:rPr lang="kk-KZ" sz="2000" dirty="0" smtClean="0">
                <a:solidFill>
                  <a:schemeClr val="tx2"/>
                </a:solidFill>
              </a:rPr>
              <a:t> (</a:t>
            </a:r>
            <a:r>
              <a:rPr lang="kk-KZ" sz="2000" dirty="0">
                <a:solidFill>
                  <a:schemeClr val="tx2"/>
                </a:solidFill>
              </a:rPr>
              <a:t>қоғамда, өзі өмір сүрген ортада іс-әрекет жасай алу қабілеті</a:t>
            </a:r>
            <a:r>
              <a:rPr lang="kk-KZ" sz="2000" dirty="0" smtClean="0">
                <a:solidFill>
                  <a:schemeClr val="tx2"/>
                </a:solidFill>
              </a:rPr>
              <a:t>);</a:t>
            </a:r>
          </a:p>
          <a:p>
            <a:pPr algn="just">
              <a:buFont typeface="+mj-lt"/>
              <a:buAutoNum type="arabicPeriod"/>
            </a:pPr>
            <a:r>
              <a:rPr lang="kk-KZ" sz="2000" b="1" u="sng" dirty="0" smtClean="0">
                <a:solidFill>
                  <a:srgbClr val="C00000"/>
                </a:solidFill>
              </a:rPr>
              <a:t>Тұлғалық</a:t>
            </a:r>
            <a:r>
              <a:rPr lang="kk-KZ" sz="2000" dirty="0" smtClean="0">
                <a:solidFill>
                  <a:schemeClr val="tx2"/>
                </a:solidFill>
              </a:rPr>
              <a:t> (өзіндік іске асыру, өзін-өзі жетілдіру, өмірлік және кәсіби өзін-өзі анықтау, төзімді болу қабілеті);</a:t>
            </a:r>
          </a:p>
          <a:p>
            <a:pPr algn="just">
              <a:buFont typeface="+mj-lt"/>
              <a:buAutoNum type="arabicPeriod"/>
            </a:pPr>
            <a:r>
              <a:rPr lang="kk-KZ" sz="2000" b="1" u="sng" dirty="0" smtClean="0">
                <a:solidFill>
                  <a:srgbClr val="C00000"/>
                </a:solidFill>
              </a:rPr>
              <a:t>Азаматтық</a:t>
            </a:r>
            <a:r>
              <a:rPr lang="kk-KZ" sz="2000" dirty="0" smtClean="0">
                <a:solidFill>
                  <a:schemeClr val="tx2"/>
                </a:solidFill>
              </a:rPr>
              <a:t> (қазақстандық сана-сезім мен мәдени ұқсастық негізінде өзінің отаны үшін жауапкершілікті сезіну қабілеті);</a:t>
            </a:r>
          </a:p>
          <a:p>
            <a:pPr algn="just">
              <a:buFont typeface="+mj-lt"/>
              <a:buAutoNum type="arabicPeriod"/>
            </a:pPr>
            <a:r>
              <a:rPr lang="kk-KZ" sz="2000" b="1" dirty="0" smtClean="0">
                <a:solidFill>
                  <a:srgbClr val="C00000"/>
                </a:solidFill>
              </a:rPr>
              <a:t>Технологиялық </a:t>
            </a:r>
            <a:r>
              <a:rPr lang="kk-KZ" sz="2000" dirty="0" smtClean="0">
                <a:solidFill>
                  <a:schemeClr val="tx2"/>
                </a:solidFill>
              </a:rPr>
              <a:t>(тиімді пайдалану деңгейінде технологияларды, оның ішінде ғылыми, сандық технологияларды пайдалану қабілеті).</a:t>
            </a:r>
            <a:endParaRPr lang="kk-K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k-KZ" sz="2800" dirty="0"/>
              <a:t>Білім алушы осы аталған негізгі құзыреттіліктермен қатар </a:t>
            </a:r>
            <a:r>
              <a:rPr lang="kk-KZ" sz="2800" b="1" u="sng" dirty="0"/>
              <a:t>пәндік құзыреттіліктерді</a:t>
            </a:r>
            <a:r>
              <a:rPr lang="kk-KZ" sz="2800" dirty="0"/>
              <a:t> (әр пәннің мазмұны арқылы) меңгеруі тиіс. </a:t>
            </a:r>
            <a:endParaRPr lang="ru-RU" sz="2800" dirty="0"/>
          </a:p>
          <a:p>
            <a:pPr algn="just"/>
            <a:r>
              <a:rPr lang="ru-RU" sz="2800" b="1" dirty="0" smtClean="0"/>
              <a:t>Пәндік</a:t>
            </a:r>
            <a:r>
              <a:rPr lang="ru-RU" sz="2800" dirty="0"/>
              <a:t>  </a:t>
            </a:r>
            <a:r>
              <a:rPr lang="ru-RU" sz="2800" b="1" dirty="0"/>
              <a:t>құзыреттілік</a:t>
            </a:r>
            <a:r>
              <a:rPr lang="ru-RU" sz="2800" dirty="0"/>
              <a:t>  – білім беру қызметінде  </a:t>
            </a:r>
            <a:r>
              <a:rPr lang="ru-RU" sz="2800" dirty="0" smtClean="0"/>
              <a:t>белгілі бір</a:t>
            </a:r>
            <a:r>
              <a:rPr lang="ru-RU" sz="2800" dirty="0"/>
              <a:t>  пәндер  шеңберіне  </a:t>
            </a:r>
            <a:r>
              <a:rPr lang="ru-RU" sz="2800" dirty="0" smtClean="0"/>
              <a:t>қатысты </a:t>
            </a:r>
            <a:r>
              <a:rPr lang="ru-RU" sz="2800" dirty="0"/>
              <a:t>білім, </a:t>
            </a:r>
            <a:r>
              <a:rPr lang="ru-RU" sz="2800" dirty="0" smtClean="0"/>
              <a:t>білік, дағдысы</a:t>
            </a:r>
            <a:r>
              <a:rPr lang="ru-RU" sz="2800" dirty="0"/>
              <a:t>  мен  іс – </a:t>
            </a:r>
            <a:r>
              <a:rPr lang="ru-RU" sz="2800" dirty="0" err="1"/>
              <a:t>әрекетінің</a:t>
            </a:r>
            <a:r>
              <a:rPr lang="ru-RU" sz="2800" dirty="0"/>
              <a:t> </a:t>
            </a:r>
            <a:r>
              <a:rPr lang="ru-RU" sz="2800" dirty="0" err="1" smtClean="0"/>
              <a:t>сапалық</a:t>
            </a:r>
            <a:r>
              <a:rPr lang="ru-RU" sz="2800" dirty="0" smtClean="0"/>
              <a:t> </a:t>
            </a:r>
            <a:r>
              <a:rPr lang="ru-RU" sz="2800" dirty="0" err="1" smtClean="0"/>
              <a:t>жиынтығы</a:t>
            </a:r>
            <a:r>
              <a:rPr lang="ru-RU" sz="2800" dirty="0"/>
              <a:t>. Педагогикалық және әлеуметтік психологияның негіздерін қолдана </a:t>
            </a:r>
            <a:r>
              <a:rPr lang="ru-RU" sz="2800" dirty="0" err="1"/>
              <a:t>білу</a:t>
            </a:r>
            <a:r>
              <a:rPr lang="ru-RU" sz="2800" dirty="0"/>
              <a:t> </a:t>
            </a:r>
            <a:endParaRPr lang="ru-RU" sz="2800" dirty="0" smtClean="0"/>
          </a:p>
          <a:p>
            <a:pPr algn="just"/>
            <a:endParaRPr lang="ru-RU" sz="2800" dirty="0"/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.</a:t>
            </a:r>
            <a:endParaRPr lang="ru-RU" sz="2800" dirty="0"/>
          </a:p>
          <a:p>
            <a:pPr algn="just"/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2091" y="14988"/>
            <a:ext cx="925252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kk-KZ" sz="4000" dirty="0" smtClean="0">
                <a:solidFill>
                  <a:srgbClr val="C00000"/>
                </a:solidFill>
              </a:rPr>
              <a:t>Пәндік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kk-KZ" sz="4000" dirty="0" smtClean="0">
                <a:solidFill>
                  <a:srgbClr val="C00000"/>
                </a:solidFill>
              </a:rPr>
              <a:t>құзыреттілік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Оқытуда басшылыққа алынатын  </a:t>
            </a:r>
            <a:r>
              <a:rPr lang="en-US" dirty="0" smtClean="0">
                <a:solidFill>
                  <a:srgbClr val="C00000"/>
                </a:solidFill>
              </a:rPr>
              <a:t>3 </a:t>
            </a:r>
            <a:r>
              <a:rPr lang="ru-RU" dirty="0" smtClean="0">
                <a:solidFill>
                  <a:srgbClr val="C00000"/>
                </a:solidFill>
              </a:rPr>
              <a:t>негізгі құзыреттілік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 smtClean="0"/>
              <a:t>Пәндік құзыреттілік – </a:t>
            </a:r>
            <a:r>
              <a:rPr lang="ru-RU" sz="2400" dirty="0" smtClean="0"/>
              <a:t>білімді игеру деңгейімен, оны практикада қолдану біліктілігі және дағдысымен сипатталады. (</a:t>
            </a:r>
            <a:r>
              <a:rPr lang="kk-KZ" sz="2400" dirty="0" smtClean="0"/>
              <a:t>білім</a:t>
            </a:r>
            <a:r>
              <a:rPr lang="kk-KZ" sz="2400" dirty="0"/>
              <a:t>, білік, </a:t>
            </a:r>
            <a:r>
              <a:rPr lang="kk-KZ" sz="2400" dirty="0" smtClean="0"/>
              <a:t>дағды)</a:t>
            </a:r>
            <a:endParaRPr lang="kk-KZ" sz="2400" dirty="0"/>
          </a:p>
          <a:p>
            <a:pPr algn="just"/>
            <a:r>
              <a:rPr lang="ru-RU" sz="2400" b="1" dirty="0" smtClean="0"/>
              <a:t>Ақпараттық</a:t>
            </a:r>
            <a:r>
              <a:rPr lang="en-US" sz="2400" b="1" dirty="0" smtClean="0"/>
              <a:t>-</a:t>
            </a:r>
            <a:r>
              <a:rPr lang="ru-RU" sz="2400" b="1" dirty="0" smtClean="0"/>
              <a:t>технологиялық</a:t>
            </a:r>
            <a:r>
              <a:rPr lang="ru-RU" sz="2400" b="1" dirty="0"/>
              <a:t> </a:t>
            </a:r>
            <a:r>
              <a:rPr lang="ru-RU" sz="2400" b="1" dirty="0" smtClean="0"/>
              <a:t>құзыреттілік</a:t>
            </a:r>
            <a:r>
              <a:rPr lang="ru-RU" sz="2400" dirty="0" smtClean="0"/>
              <a:t> – оқулықтан</a:t>
            </a:r>
            <a:r>
              <a:rPr lang="ru-RU" sz="2400" dirty="0"/>
              <a:t>, ғылыми-танымал әдебиеттерден, газет-журналдардан, </a:t>
            </a:r>
            <a:r>
              <a:rPr lang="ru-RU" sz="2400" dirty="0" smtClean="0"/>
              <a:t>интернет  </a:t>
            </a:r>
            <a:r>
              <a:rPr lang="ru-RU" sz="2400" dirty="0"/>
              <a:t>арқылы, теледидар, радио тәрізді әр түрлі ақпарат көздерінен ақпарат алу тәсілдерін меңгеру, мультимедиялық, </a:t>
            </a:r>
            <a:r>
              <a:rPr lang="ru-RU" sz="2400" dirty="0" smtClean="0"/>
              <a:t>электронды</a:t>
            </a:r>
            <a:r>
              <a:rPr lang="ru-RU" sz="2400" dirty="0"/>
              <a:t>қ, </a:t>
            </a:r>
            <a:r>
              <a:rPr lang="kk-KZ" sz="2400" dirty="0" smtClean="0"/>
              <a:t>сандық білім ресурстарын тиімді қолданумен сипатталады.</a:t>
            </a:r>
            <a:endParaRPr lang="en-US" sz="2400" dirty="0"/>
          </a:p>
          <a:p>
            <a:pPr algn="just"/>
            <a:r>
              <a:rPr lang="ru-RU" sz="2400" b="1" dirty="0" smtClean="0"/>
              <a:t>Коммуникативтік құзыреттілік</a:t>
            </a:r>
            <a:r>
              <a:rPr lang="ru-RU" sz="2400" dirty="0" smtClean="0"/>
              <a:t> </a:t>
            </a:r>
            <a:r>
              <a:rPr lang="ru-RU" sz="2400" dirty="0"/>
              <a:t>– жұппен және топпен жұмыс істеу білігімен, ұжымдық шешім таба білумен, мәселені ұжымдық талқылауға қатысумен, өз пікірін кішіпейілділікпен дәлелдеумен сипатталады.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Picture 40" descr="board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01" y="188640"/>
            <a:ext cx="1260043" cy="987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47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00l">
  <a:themeElements>
    <a:clrScheme name="cdb2004100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cdb2004100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00l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4092</TotalTime>
  <Words>697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cdb2004100l</vt:lpstr>
      <vt:lpstr>Image</vt:lpstr>
      <vt:lpstr>Презентация PowerPoint</vt:lpstr>
      <vt:lpstr>Презентация PowerPoint</vt:lpstr>
      <vt:lpstr>Құзыреттілік</vt:lpstr>
      <vt:lpstr>Презентация PowerPoint</vt:lpstr>
      <vt:lpstr>Презентация PowerPoint</vt:lpstr>
      <vt:lpstr>Презентация PowerPoint</vt:lpstr>
      <vt:lpstr>Негізгі (кілтті)  7 құзыреттілік</vt:lpstr>
      <vt:lpstr>Презентация PowerPoint</vt:lpstr>
      <vt:lpstr>Оқытуда басшылыққа алынатын  3 негізгі құзыреттілік</vt:lpstr>
      <vt:lpstr>Оқу пирамидасы</vt:lpstr>
      <vt:lpstr>Құзыреттілікті дамытуда қолданылатын технологиялар </vt:lpstr>
      <vt:lpstr>Презентация PowerPoint</vt:lpstr>
      <vt:lpstr>Құзыреттілік-бағдарлы тапсырмалар</vt:lpstr>
      <vt:lpstr>Презентация PowerPoint</vt:lpstr>
      <vt:lpstr>Презентация PowerPoint</vt:lpstr>
      <vt:lpstr> Күтілетін нәтижелер  </vt:lpstr>
      <vt:lpstr>Презентация PowerPoint</vt:lpstr>
      <vt:lpstr>Презентация PowerPoint</vt:lpstr>
    </vt:vector>
  </TitlesOfParts>
  <Company>User 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User</dc:creator>
  <cp:lastModifiedBy>Admin</cp:lastModifiedBy>
  <cp:revision>206</cp:revision>
  <dcterms:created xsi:type="dcterms:W3CDTF">2010-03-21T07:01:24Z</dcterms:created>
  <dcterms:modified xsi:type="dcterms:W3CDTF">2016-12-23T08:06:42Z</dcterms:modified>
</cp:coreProperties>
</file>