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5" r:id="rId3"/>
    <p:sldId id="258" r:id="rId4"/>
    <p:sldId id="264" r:id="rId5"/>
    <p:sldId id="259" r:id="rId6"/>
    <p:sldId id="267" r:id="rId7"/>
    <p:sldId id="266" r:id="rId8"/>
    <p:sldId id="263" r:id="rId9"/>
    <p:sldId id="268" r:id="rId10"/>
    <p:sldId id="269" r:id="rId11"/>
    <p:sldId id="270" r:id="rId12"/>
    <p:sldId id="271" r:id="rId13"/>
    <p:sldId id="281" r:id="rId14"/>
    <p:sldId id="273" r:id="rId15"/>
    <p:sldId id="272" r:id="rId16"/>
    <p:sldId id="274" r:id="rId17"/>
    <p:sldId id="275" r:id="rId18"/>
    <p:sldId id="276" r:id="rId19"/>
    <p:sldId id="277" r:id="rId20"/>
    <p:sldId id="282" r:id="rId21"/>
    <p:sldId id="280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55B13"/>
    <a:srgbClr val="00CC00"/>
    <a:srgbClr val="0000FF"/>
    <a:srgbClr val="05EB52"/>
    <a:srgbClr val="3366FF"/>
    <a:srgbClr val="A50021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5FAE0-BCE7-4A2E-AB64-0107735C79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505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A349E-E718-4E19-B410-25514C5359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921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3D143-20D8-4434-BD24-C5AD2C0399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55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1A263-A777-4240-BEB8-F38CEEF263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920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072B1-007F-42C3-B339-79A00947A3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099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62729-B3DC-4320-B6EF-68C1CE383D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416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83F8D-8018-4C91-803B-9A6C15D1B3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496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9A6C1-EB08-418B-A3F6-2FE8C4BE03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867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DE141-E63B-406B-96D2-C3A555E68E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184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2349F0-997A-4670-8120-B8BBBD30DD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842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363427-5683-45D4-B941-89B71ADB37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948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0079B65-1BF0-4855-8DE4-A7066C78879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" y="357188"/>
            <a:ext cx="9286875" cy="1500187"/>
          </a:xfrm>
        </p:spPr>
        <p:txBody>
          <a:bodyPr/>
          <a:lstStyle/>
          <a:p>
            <a:pPr eaLnBrk="1" hangingPunct="1"/>
            <a:r>
              <a:rPr lang="ru-RU" altLang="ru-RU" sz="5400" b="1" i="1" smtClean="0">
                <a:solidFill>
                  <a:srgbClr val="FFFF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Лиро-эпостық жырлар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2428875"/>
            <a:ext cx="8643938" cy="2071688"/>
          </a:xfrm>
        </p:spPr>
        <p:txBody>
          <a:bodyPr/>
          <a:lstStyle/>
          <a:p>
            <a:pPr eaLnBrk="1" hangingPunct="1"/>
            <a:r>
              <a:rPr lang="en-US" altLang="ru-RU" sz="6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kk-KZ" altLang="ru-RU" sz="6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 Жібек</a:t>
            </a:r>
            <a:r>
              <a:rPr lang="en-US" altLang="ru-RU" sz="6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kk-KZ" altLang="ru-RU" sz="6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ru-RU" sz="6000" b="1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жыры.</a:t>
            </a:r>
            <a:endParaRPr lang="ru-RU" altLang="ru-RU" sz="6000" b="1" i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71500" y="714375"/>
            <a:ext cx="7772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ru-RU" altLang="ru-RU" sz="57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7987"/>
          </a:xfrm>
        </p:spPr>
        <p:txBody>
          <a:bodyPr/>
          <a:lstStyle/>
          <a:p>
            <a:pPr marL="914400" indent="-914400" algn="ctr">
              <a:buFont typeface="Wingdings" panose="05000000000000000000" pitchFamily="2" charset="2"/>
              <a:buNone/>
            </a:pPr>
            <a:r>
              <a:rPr lang="kk-KZ" altLang="ru-RU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ru-RU" sz="60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қатар.</a:t>
            </a:r>
          </a:p>
          <a:p>
            <a:pPr marL="914400" indent="-914400">
              <a:buFont typeface="Wingdings" panose="05000000000000000000" pitchFamily="2" charset="2"/>
              <a:buNone/>
            </a:pPr>
            <a:r>
              <a:rPr lang="kk-KZ" altLang="ru-RU" sz="6000" b="1" i="1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1.Төлеген мен Қыз Жібектің кездесуі.</a:t>
            </a:r>
            <a:endParaRPr lang="ru-RU" altLang="ru-RU" sz="6000" b="1" i="1" smtClean="0"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002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357188"/>
            <a:ext cx="8229600" cy="577373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kk-KZ" altLang="ru-RU" sz="5400" b="1" i="1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3-қатар.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ru-RU" sz="6000" b="1" i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Төлегенді Бекежанның өлтіруі, Жібектің Сансызбайға қосылуы</a:t>
            </a:r>
            <a:r>
              <a:rPr lang="kk-KZ" altLang="ru-RU" sz="4000" b="1" i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4000" b="1" i="1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00000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75"/>
            <a:ext cx="9144000" cy="1071563"/>
          </a:xfrm>
        </p:spPr>
        <p:txBody>
          <a:bodyPr/>
          <a:lstStyle/>
          <a:p>
            <a:r>
              <a:rPr lang="kk-KZ" altLang="ru-RU" sz="3600" b="1" i="1" smtClean="0">
                <a:solidFill>
                  <a:srgbClr val="05EB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 бойынша жыр кейіпкерлерін талдау. </a:t>
            </a:r>
            <a:endParaRPr lang="ru-RU" altLang="ru-RU" sz="3600" b="1" i="1" smtClean="0">
              <a:solidFill>
                <a:srgbClr val="05EB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285875"/>
          <a:ext cx="8715375" cy="5100638"/>
        </p:xfrm>
        <a:graphic>
          <a:graphicData uri="http://schemas.openxmlformats.org/drawingml/2006/table">
            <a:tbl>
              <a:tblPr/>
              <a:tblGrid>
                <a:gridCol w="3025775"/>
                <a:gridCol w="3268663"/>
                <a:gridCol w="2420937"/>
              </a:tblGrid>
              <a:tr h="1106488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Кейіпкерлер </a:t>
                      </a:r>
                      <a:endParaRPr kumimoji="0" lang="ru-RU" alt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Жырдағы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іс-әрекеті</a:t>
                      </a:r>
                      <a:endParaRPr kumimoji="0" lang="ru-RU" alt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 ойым</a:t>
                      </a:r>
                      <a:endParaRPr kumimoji="0" lang="ru-RU" alt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51263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Төлеген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Жібек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Қаршыға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Шеге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Сырлыбай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Сансызбай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Бекежан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55B13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4800" b="1" i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 ниетті - Бекежан</a:t>
            </a:r>
            <a:endParaRPr lang="ru-RU" altLang="ru-RU" sz="4800" b="1" i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3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5813" y="1357313"/>
            <a:ext cx="7500937" cy="4643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65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kk-KZ" altLang="ru-RU" sz="4800" b="1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Тапсырма.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ru-RU" sz="48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Жібектің Сансызбайға қосылуына қалай қарайсыз?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ru-RU" sz="48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 түпкі тамыры неде деп ойлайсыз?</a:t>
            </a:r>
            <a:endParaRPr lang="ru-RU" altLang="ru-RU" sz="4800" b="1" i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5EB52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000125"/>
          </a:xfrm>
        </p:spPr>
        <p:txBody>
          <a:bodyPr/>
          <a:lstStyle/>
          <a:p>
            <a:r>
              <a:rPr lang="kk-KZ" altLang="ru-RU" sz="5400" b="1" i="1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Дискуссиялық  карта</a:t>
            </a:r>
            <a:endParaRPr lang="ru-RU" altLang="ru-RU" sz="5400" b="1" i="1" smtClean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643063"/>
          <a:ext cx="8229600" cy="38354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000125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“ИӘ”</a:t>
                      </a:r>
                      <a:endParaRPr kumimoji="0" lang="ru-RU" altLang="ru-RU" sz="4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“ЖОҚ”</a:t>
                      </a:r>
                      <a:endParaRPr kumimoji="0" lang="ru-RU" altLang="ru-RU" sz="4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33513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428625"/>
            <a:ext cx="8572500" cy="57023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kk-KZ" altLang="ru-RU" sz="4000" b="1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Жырда кездесетін салт - дәстүрлер</a:t>
            </a:r>
            <a:endParaRPr lang="ru-RU" altLang="ru-RU" sz="4000" b="1" i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1428750"/>
          <a:ext cx="8501063" cy="4357688"/>
        </p:xfrm>
        <a:graphic>
          <a:graphicData uri="http://schemas.openxmlformats.org/drawingml/2006/table">
            <a:tbl>
              <a:tblPr/>
              <a:tblGrid>
                <a:gridCol w="571500"/>
                <a:gridCol w="2544763"/>
                <a:gridCol w="5384800"/>
              </a:tblGrid>
              <a:tr h="1287463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Салт - дәстүрлер</a:t>
                      </a:r>
                      <a:endParaRPr kumimoji="0" lang="ru-RU" alt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Жырда кездесетін түрі</a:t>
                      </a:r>
                      <a:endParaRPr kumimoji="0" lang="ru-RU" alt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3070225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798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kk-KZ" altLang="ru-RU" sz="6000" b="1" i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қатар.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ru-RU" sz="6000" b="1" i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Әмеңгер салтына менің көзқарасым.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002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655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kk-KZ" altLang="ru-RU" sz="6000" b="1" i="1" smtClean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қатар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kk-KZ" altLang="ru-RU" sz="6000" b="1" i="1" smtClean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Қоштасу – көнеден келе жатқан дәстүр.</a:t>
            </a:r>
            <a:endParaRPr lang="ru-RU" altLang="ru-RU" sz="6000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511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kk-KZ" altLang="ru-RU" sz="6000" b="1" i="1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қатар</a:t>
            </a:r>
            <a:endParaRPr lang="ru-RU" altLang="ru-RU" sz="6000" b="1" i="1" smtClean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kk-KZ" altLang="ru-RU" sz="6000" b="1" i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Батамен ел көгерер.</a:t>
            </a:r>
            <a:endParaRPr lang="ru-RU" altLang="ru-RU" sz="600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5EB52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982663"/>
            <a:ext cx="9247188" cy="5130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kk-KZ" altLang="ru-RU" sz="4000" b="1" i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Атыңнан айналайын қазақ деген,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ru-RU" sz="4000" b="1" i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Қазағымның жырларын ғажап дер ем.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ru-RU" sz="4000" b="1" i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 Жібектей қыздары ару болса,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ru-RU" sz="4000" b="1" i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Төлегендей ұлдары батыр дер ем</a:t>
            </a:r>
            <a:r>
              <a:rPr lang="kk-KZ" altLang="ru-RU" sz="4000" b="1" i="1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4000" b="1" i="1" smtClean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6000" b="1" i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Меруерт Өтекешова</a:t>
            </a:r>
            <a:endParaRPr lang="ru-RU" altLang="ru-RU" sz="6000" b="1" i="1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1" name="Содержимое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85938" y="1357313"/>
            <a:ext cx="5429250" cy="5000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C0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3063" y="571500"/>
            <a:ext cx="5572125" cy="5429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r>
              <a:rPr lang="kk-KZ" altLang="ru-RU" b="1" i="1" smtClean="0">
                <a:solidFill>
                  <a:srgbClr val="00B050"/>
                </a:solidFill>
              </a:rPr>
              <a:t>Сабақты қорыту: “ДЖИГСО-2”</a:t>
            </a:r>
            <a:endParaRPr lang="ru-RU" altLang="ru-RU" smtClean="0">
              <a:solidFill>
                <a:srgbClr val="00B05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5" y="1643063"/>
          <a:ext cx="8686800" cy="4529137"/>
        </p:xfrm>
        <a:graphic>
          <a:graphicData uri="http://schemas.openxmlformats.org/drawingml/2006/table">
            <a:tbl>
              <a:tblPr/>
              <a:tblGrid>
                <a:gridCol w="2000250"/>
                <a:gridCol w="2428875"/>
                <a:gridCol w="2085975"/>
                <a:gridCol w="2171700"/>
              </a:tblGrid>
              <a:tr h="371475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V</a:t>
                      </a:r>
                      <a:r>
                        <a:rPr kumimoji="0" lang="kk-KZ" alt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(білемін)</a:t>
                      </a:r>
                      <a:endParaRPr kumimoji="0" lang="ru-RU" alt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kk-KZ" alt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- (білмей-мін)</a:t>
                      </a:r>
                      <a:endParaRPr kumimoji="0" lang="ru-RU" alt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+ </a:t>
                      </a:r>
                      <a:endParaRPr kumimoji="0" lang="kk-KZ" alt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kk-KZ" alt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(мен үшін жаңа ақпарат)</a:t>
                      </a:r>
                      <a:endParaRPr kumimoji="0" lang="ru-RU" alt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kk-KZ" alt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?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kk-KZ" alt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(мені таңғал-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kk-KZ" alt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дырды)</a:t>
                      </a:r>
                      <a:endParaRPr kumimoji="0" lang="ru-RU" alt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1503363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798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kk-KZ" altLang="ru-RU" sz="6000" b="1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Үйге тапсырма: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kk-KZ" altLang="ru-RU" sz="6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Төлегеннің әуеде ұшқан алты қазбен қоштасуын жаттап келу.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928688"/>
          </a:xfrm>
        </p:spPr>
        <p:txBody>
          <a:bodyPr/>
          <a:lstStyle/>
          <a:p>
            <a:pPr eaLnBrk="1" hangingPunct="1"/>
            <a:r>
              <a:rPr lang="kk-KZ" altLang="ru-RU" sz="48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 жауап беру</a:t>
            </a:r>
            <a:endParaRPr lang="ru-RU" altLang="ru-RU" sz="4800" b="1" i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214438"/>
            <a:ext cx="8358188" cy="50006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kk-KZ" altLang="ru-RU" sz="4000" b="1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1.Қандай жырлар ғашықтық жырларға жатады?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kk-KZ" altLang="ru-RU" sz="4000" b="1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2.Ғашықтық жырлардың тақырыбы не?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kk-KZ" altLang="ru-RU" sz="4000" b="1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3.Лиро-эпостық жырлардағы кейіпкерлері кімдер? </a:t>
            </a:r>
            <a:endParaRPr lang="en-US" altLang="ru-RU" sz="4000" b="1" i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kk-KZ" altLang="ru-RU" sz="4000" b="1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4.Ғашықтық жырларда не туралы баяндалады? </a:t>
            </a:r>
            <a:endParaRPr lang="ru-RU" altLang="ru-RU" sz="4000" b="1" i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002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428625"/>
            <a:ext cx="8543925" cy="57023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kk-KZ" altLang="ru-RU" sz="4800" b="1" i="1" smtClean="0">
                <a:solidFill>
                  <a:srgbClr val="7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 Жібек</a:t>
            </a:r>
            <a:endParaRPr lang="ru-RU" altLang="ru-RU" sz="4800" b="1" i="1" smtClean="0">
              <a:solidFill>
                <a:srgbClr val="7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4800" b="1" i="1" smtClean="0"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3" y="1571625"/>
            <a:ext cx="2500312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kk-KZ" altLang="ru-RU" sz="36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Жыр</a:t>
            </a:r>
            <a:endParaRPr lang="ru-RU" altLang="ru-RU" sz="3600" b="1" i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38" y="1500188"/>
            <a:ext cx="2500312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kk-KZ" altLang="ru-RU" sz="36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</a:t>
            </a:r>
            <a:endParaRPr lang="ru-RU" altLang="ru-RU" sz="3600" b="1" i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43563" y="1500188"/>
            <a:ext cx="3286125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kk-KZ" altLang="ru-RU" sz="36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Көркем фильм</a:t>
            </a:r>
            <a:endParaRPr lang="ru-RU" altLang="ru-RU" sz="3600" b="1" i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313" y="3357563"/>
            <a:ext cx="264318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kk-KZ" altLang="ru-RU" sz="32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 ауыз әдебиеті</a:t>
            </a:r>
            <a:endParaRPr lang="ru-RU" altLang="ru-RU" sz="3200" b="1" i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13" y="3214688"/>
            <a:ext cx="2928937" cy="1571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kk-KZ" altLang="ru-RU" sz="28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Композитор</a:t>
            </a:r>
          </a:p>
          <a:p>
            <a:pPr algn="ctr" eaLnBrk="1" hangingPunct="1"/>
            <a:r>
              <a:rPr lang="kk-KZ" altLang="ru-RU" sz="28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Е.Брусиловский.</a:t>
            </a:r>
          </a:p>
          <a:p>
            <a:pPr algn="ctr" eaLnBrk="1" hangingPunct="1"/>
            <a:r>
              <a:rPr lang="kk-KZ" altLang="ru-RU" sz="28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1934 ж.</a:t>
            </a:r>
            <a:endParaRPr lang="ru-RU" altLang="ru-RU" sz="2800" b="1" i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15063" y="3214688"/>
            <a:ext cx="2786062" cy="141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kk-KZ" altLang="ru-RU" sz="32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Режиссер</a:t>
            </a:r>
          </a:p>
          <a:p>
            <a:pPr algn="ctr" eaLnBrk="1" hangingPunct="1"/>
            <a:r>
              <a:rPr lang="kk-KZ" altLang="ru-RU" sz="32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С.Қожықов</a:t>
            </a:r>
          </a:p>
          <a:p>
            <a:pPr algn="ctr" eaLnBrk="1" hangingPunct="1"/>
            <a:r>
              <a:rPr lang="kk-KZ" altLang="ru-RU" sz="32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1972 ж.</a:t>
            </a:r>
            <a:endParaRPr lang="ru-RU" altLang="ru-RU" sz="3200" b="1" i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4125119" y="2910682"/>
            <a:ext cx="571500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1214438" y="3000375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7251700" y="2963863"/>
            <a:ext cx="5000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4071144" y="1285081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 rot="10800000" flipH="1" flipV="1">
            <a:off x="2428875" y="357188"/>
            <a:ext cx="385762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kk-KZ" altLang="ru-RU" sz="4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 Жібек</a:t>
            </a:r>
            <a:endParaRPr lang="ru-RU" altLang="ru-RU" sz="4400" b="1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единительная линия 53"/>
          <p:cNvCxnSpPr>
            <a:stCxn id="48" idx="3"/>
          </p:cNvCxnSpPr>
          <p:nvPr/>
        </p:nvCxnSpPr>
        <p:spPr>
          <a:xfrm>
            <a:off x="6286500" y="785813"/>
            <a:ext cx="1000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5400000">
            <a:off x="6965950" y="1106488"/>
            <a:ext cx="642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48" idx="1"/>
          </p:cNvCxnSpPr>
          <p:nvPr/>
        </p:nvCxnSpPr>
        <p:spPr>
          <a:xfrm flipV="1">
            <a:off x="1357313" y="785813"/>
            <a:ext cx="1071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5400000">
            <a:off x="999331" y="1142207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2" name="Прямоугольник 77"/>
          <p:cNvSpPr>
            <a:spLocks noChangeArrowheads="1"/>
          </p:cNvSpPr>
          <p:nvPr/>
        </p:nvSpPr>
        <p:spPr bwMode="auto">
          <a:xfrm>
            <a:off x="0" y="5000625"/>
            <a:ext cx="87153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kk-KZ" altLang="ru-RU" sz="40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“Қыз Жібек” операсында Жібектің ариясын орындаған әнші қыз кім?</a:t>
            </a:r>
            <a:endParaRPr lang="ru-RU" altLang="ru-RU" sz="4000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kk-KZ" altLang="ru-RU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B050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7188"/>
            <a:ext cx="9144000" cy="5715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kk-KZ" altLang="ru-RU" sz="2400" b="1" i="1" smtClean="0">
                <a:solidFill>
                  <a:srgbClr val="FF0000"/>
                </a:solidFill>
              </a:rPr>
              <a:t>«Қыз Жібек» </a:t>
            </a:r>
            <a:r>
              <a:rPr lang="kk-KZ" altLang="ru-RU" sz="2400" b="1" i="1" smtClean="0">
                <a:solidFill>
                  <a:srgbClr val="FFFF00"/>
                </a:solidFill>
              </a:rPr>
              <a:t>жыры туралы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kk-KZ" altLang="ru-RU" sz="2400" b="1" i="1" smtClean="0">
                <a:solidFill>
                  <a:srgbClr val="FF0000"/>
                </a:solidFill>
              </a:rPr>
              <a:t>«Қыз Жібек» </a:t>
            </a:r>
            <a:r>
              <a:rPr lang="kk-KZ" altLang="ru-RU" sz="2400" b="1" i="1" smtClean="0">
                <a:solidFill>
                  <a:srgbClr val="FFFF00"/>
                </a:solidFill>
              </a:rPr>
              <a:t>жырына 500 жыл.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kk-KZ" altLang="ru-RU" sz="2400" b="1" i="1" smtClean="0">
                <a:solidFill>
                  <a:srgbClr val="FF0000"/>
                </a:solidFill>
              </a:rPr>
              <a:t>«Қыз Жібек» </a:t>
            </a:r>
            <a:r>
              <a:rPr lang="kk-KZ" altLang="ru-RU" sz="2400" b="1" i="1" smtClean="0">
                <a:solidFill>
                  <a:srgbClr val="FFFF00"/>
                </a:solidFill>
              </a:rPr>
              <a:t>жыры – қазақтың ең көне мұра-ларының бірі, лиро-эпостық дастандарының ішіндегі ең көркемі. </a:t>
            </a:r>
            <a:r>
              <a:rPr lang="kk-KZ" altLang="ru-RU" sz="2400" b="1" i="1" smtClean="0">
                <a:solidFill>
                  <a:srgbClr val="FF0000"/>
                </a:solidFill>
              </a:rPr>
              <a:t>«Қыз Жібек» </a:t>
            </a:r>
            <a:r>
              <a:rPr lang="kk-KZ" altLang="ru-RU" sz="2400" b="1" i="1" smtClean="0">
                <a:solidFill>
                  <a:srgbClr val="FFFF00"/>
                </a:solidFill>
              </a:rPr>
              <a:t>жыры-аңыз емес, тарихи оқиға, кейіпкерлері өмірде болған адамдар. Жырдың негізгі кейіпкерлері - </a:t>
            </a:r>
            <a:r>
              <a:rPr lang="kk-KZ" altLang="ru-RU" sz="2400" b="1" i="1" smtClean="0">
                <a:solidFill>
                  <a:srgbClr val="FF0000"/>
                </a:solidFill>
              </a:rPr>
              <a:t>Төлеген</a:t>
            </a:r>
            <a:r>
              <a:rPr lang="kk-KZ" altLang="ru-RU" sz="2400" b="1" i="1" smtClean="0">
                <a:solidFill>
                  <a:srgbClr val="FFFF00"/>
                </a:solidFill>
              </a:rPr>
              <a:t> мен </a:t>
            </a:r>
            <a:r>
              <a:rPr lang="kk-KZ" altLang="ru-RU" sz="2400" b="1" i="1" smtClean="0">
                <a:solidFill>
                  <a:srgbClr val="FF0000"/>
                </a:solidFill>
              </a:rPr>
              <a:t>Жібек</a:t>
            </a:r>
            <a:r>
              <a:rPr lang="kk-KZ" altLang="ru-RU" sz="2400" b="1" i="1" smtClean="0">
                <a:solidFill>
                  <a:srgbClr val="FFFF00"/>
                </a:solidFill>
              </a:rPr>
              <a:t> бірін-бірі шын сүйген ғашықтар,бірақ әке батасынан аттап кеткен Төлегеннің өлімі мен Жібектің қайғылы тағдыры талай жанарларға жас үйірілтпей қоймайды. Жібек бейнесі- сұлулық пен әсем-діктің символы, қазақ халқының мақтанышы, рухани ескерткіш.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kk-KZ" altLang="ru-RU" sz="2400" b="1" i="1" smtClean="0">
                <a:solidFill>
                  <a:srgbClr val="FF0000"/>
                </a:solidFill>
              </a:rPr>
              <a:t> 1971 жылы</a:t>
            </a:r>
            <a:r>
              <a:rPr lang="kk-KZ" altLang="ru-RU" sz="2400" b="1" i="1" smtClean="0">
                <a:solidFill>
                  <a:srgbClr val="FFFF00"/>
                </a:solidFill>
              </a:rPr>
              <a:t> </a:t>
            </a:r>
            <a:r>
              <a:rPr lang="kk-KZ" altLang="ru-RU" sz="2400" b="1" i="1" smtClean="0">
                <a:solidFill>
                  <a:srgbClr val="FF0000"/>
                </a:solidFill>
              </a:rPr>
              <a:t>Ғабит Мүсірепов</a:t>
            </a:r>
            <a:r>
              <a:rPr lang="kk-KZ" altLang="ru-RU" sz="2400" b="1" i="1" smtClean="0">
                <a:solidFill>
                  <a:srgbClr val="FFFF00"/>
                </a:solidFill>
              </a:rPr>
              <a:t> сценарии бойынша Сұлтан Қожықов </a:t>
            </a:r>
            <a:r>
              <a:rPr lang="kk-KZ" altLang="ru-RU" sz="2400" b="1" i="1" smtClean="0">
                <a:solidFill>
                  <a:srgbClr val="FF0000"/>
                </a:solidFill>
              </a:rPr>
              <a:t>«Қыз Жібек» </a:t>
            </a:r>
            <a:r>
              <a:rPr lang="kk-KZ" altLang="ru-RU" sz="2400" b="1" i="1" smtClean="0">
                <a:solidFill>
                  <a:srgbClr val="FFFF00"/>
                </a:solidFill>
              </a:rPr>
              <a:t>фильмін түсірді. Төлеген мен Жібек рөлдеріне </a:t>
            </a:r>
            <a:r>
              <a:rPr lang="kk-KZ" altLang="ru-RU" sz="2400" b="1" i="1" smtClean="0">
                <a:solidFill>
                  <a:srgbClr val="FF0000"/>
                </a:solidFill>
              </a:rPr>
              <a:t>Құман Тастанбеков </a:t>
            </a:r>
            <a:r>
              <a:rPr lang="kk-KZ" altLang="ru-RU" sz="2400" b="1" i="1" smtClean="0">
                <a:solidFill>
                  <a:srgbClr val="FFFF00"/>
                </a:solidFill>
              </a:rPr>
              <a:t>және</a:t>
            </a:r>
            <a:r>
              <a:rPr lang="kk-KZ" altLang="ru-RU" sz="2400" b="1" i="1" smtClean="0">
                <a:solidFill>
                  <a:srgbClr val="FF0000"/>
                </a:solidFill>
              </a:rPr>
              <a:t> Меруерт Өтекешева таңдалды.</a:t>
            </a:r>
            <a:endParaRPr lang="ru-RU" altLang="ru-RU" sz="2400" b="1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1563" y="500063"/>
            <a:ext cx="6858000" cy="5929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0188" y="571500"/>
            <a:ext cx="5715000" cy="6143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2663"/>
            <a:ext cx="9144000" cy="857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55B13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1500188"/>
          </a:xfrm>
        </p:spPr>
        <p:txBody>
          <a:bodyPr/>
          <a:lstStyle/>
          <a:p>
            <a:r>
              <a:rPr lang="kk-KZ" altLang="ru-RU" sz="48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Жыр мазмұны бойынша тапсырмалар</a:t>
            </a:r>
            <a:endParaRPr lang="ru-RU" altLang="ru-RU" sz="4800" b="1" i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7355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kk-KZ" altLang="ru-RU" sz="5400" b="1" i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қатар.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ru-RU" sz="5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Төлегеннің дүниеге келуі, алыс сапарға аттануы.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ru-RU" sz="5400" b="1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477</TotalTime>
  <Words>380</Words>
  <Application>Microsoft Office PowerPoint</Application>
  <PresentationFormat>Экран (4:3)</PresentationFormat>
  <Paragraphs>104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Склон</vt:lpstr>
      <vt:lpstr>Лиро-эпостық жырлар</vt:lpstr>
      <vt:lpstr>Презентация PowerPoint</vt:lpstr>
      <vt:lpstr>Сұрақтарға жауап беру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Жыр мазмұны бойынша тапсырмалар</vt:lpstr>
      <vt:lpstr>Презентация PowerPoint</vt:lpstr>
      <vt:lpstr>Презентация PowerPoint</vt:lpstr>
      <vt:lpstr>Кесте бойынша жыр кейіпкерлерін талдау. </vt:lpstr>
      <vt:lpstr>Қара ниетті - Бекежан</vt:lpstr>
      <vt:lpstr>Презентация PowerPoint</vt:lpstr>
      <vt:lpstr>Дискуссиялық  карта</vt:lpstr>
      <vt:lpstr>Презентация PowerPoint</vt:lpstr>
      <vt:lpstr>Презентация PowerPoint</vt:lpstr>
      <vt:lpstr>Презентация PowerPoint</vt:lpstr>
      <vt:lpstr>Презентация PowerPoint</vt:lpstr>
      <vt:lpstr>Меруерт Өтекешова</vt:lpstr>
      <vt:lpstr>Презентация PowerPoint</vt:lpstr>
      <vt:lpstr>Сабақты қорыту: “ДЖИГСО-2”</vt:lpstr>
      <vt:lpstr>Презентация PowerPoint</vt:lpstr>
    </vt:vector>
  </TitlesOfParts>
  <Company>Гимназия №10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Лиро-эпостық жырлар</dc:title>
  <dc:creator>Mail</dc:creator>
  <cp:lastModifiedBy> </cp:lastModifiedBy>
  <cp:revision>58</cp:revision>
  <dcterms:created xsi:type="dcterms:W3CDTF">2007-11-22T07:24:18Z</dcterms:created>
  <dcterms:modified xsi:type="dcterms:W3CDTF">2015-12-06T16:46:57Z</dcterms:modified>
</cp:coreProperties>
</file>