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93" r:id="rId2"/>
    <p:sldId id="258" r:id="rId3"/>
    <p:sldId id="264" r:id="rId4"/>
    <p:sldId id="260" r:id="rId5"/>
    <p:sldId id="265" r:id="rId6"/>
    <p:sldId id="261" r:id="rId7"/>
    <p:sldId id="266" r:id="rId8"/>
    <p:sldId id="268" r:id="rId9"/>
    <p:sldId id="262" r:id="rId10"/>
    <p:sldId id="267" r:id="rId11"/>
    <p:sldId id="294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2" r:id="rId24"/>
    <p:sldId id="284" r:id="rId25"/>
    <p:sldId id="285" r:id="rId26"/>
    <p:sldId id="288" r:id="rId27"/>
    <p:sldId id="290" r:id="rId28"/>
    <p:sldId id="289" r:id="rId29"/>
    <p:sldId id="286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54" autoAdjust="0"/>
  </p:normalViewPr>
  <p:slideViewPr>
    <p:cSldViewPr>
      <p:cViewPr varScale="1">
        <p:scale>
          <a:sx n="72" d="100"/>
          <a:sy n="72" d="100"/>
        </p:scale>
        <p:origin x="-518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18ECF-7272-49E3-B22E-3656CD071E30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DBFEC-FD8C-4D76-9F5A-6E24CA303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3F4A-7884-42FB-92AF-CF2BAEE3E203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79E7B8-128C-45DA-B6A4-3594613BC6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3F4A-7884-42FB-92AF-CF2BAEE3E203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E7B8-128C-45DA-B6A4-3594613BC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3F4A-7884-42FB-92AF-CF2BAEE3E203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E7B8-128C-45DA-B6A4-3594613BC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9B93F4A-7884-42FB-92AF-CF2BAEE3E203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E79E7B8-128C-45DA-B6A4-3594613BC6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3F4A-7884-42FB-92AF-CF2BAEE3E203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E7B8-128C-45DA-B6A4-3594613BC6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3F4A-7884-42FB-92AF-CF2BAEE3E203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E7B8-128C-45DA-B6A4-3594613BC6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E7B8-128C-45DA-B6A4-3594613BC6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3F4A-7884-42FB-92AF-CF2BAEE3E203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3F4A-7884-42FB-92AF-CF2BAEE3E203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E7B8-128C-45DA-B6A4-3594613BC6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3F4A-7884-42FB-92AF-CF2BAEE3E203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E7B8-128C-45DA-B6A4-3594613BC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9B93F4A-7884-42FB-92AF-CF2BAEE3E203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E79E7B8-128C-45DA-B6A4-3594613BC6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3F4A-7884-42FB-92AF-CF2BAEE3E203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79E7B8-128C-45DA-B6A4-3594613BC6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9B93F4A-7884-42FB-92AF-CF2BAEE3E203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E79E7B8-128C-45DA-B6A4-3594613BC6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6.xml"/><Relationship Id="rId5" Type="http://schemas.openxmlformats.org/officeDocument/2006/relationships/image" Target="../media/image20.jpeg"/><Relationship Id="rId4" Type="http://schemas.openxmlformats.org/officeDocument/2006/relationships/slide" Target="slide17.xml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71472" y="4000504"/>
            <a:ext cx="8305800" cy="2071702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Работу  выполнила ученица МБОУ «Гатчинская  средняя общеобразовательная школа №7»</a:t>
            </a:r>
          </a:p>
          <a:p>
            <a:r>
              <a:rPr lang="ru-RU" sz="1800" dirty="0" err="1" smtClean="0">
                <a:solidFill>
                  <a:srgbClr val="C00000"/>
                </a:solidFill>
              </a:rPr>
              <a:t>Гургенян</a:t>
            </a:r>
            <a:r>
              <a:rPr lang="ru-RU" sz="1800" dirty="0" smtClean="0">
                <a:solidFill>
                  <a:srgbClr val="C00000"/>
                </a:solidFill>
              </a:rPr>
              <a:t> Элина</a:t>
            </a:r>
            <a:endParaRPr lang="en-US" sz="1800" dirty="0" smtClean="0">
              <a:solidFill>
                <a:srgbClr val="C00000"/>
              </a:solidFill>
            </a:endParaRPr>
          </a:p>
          <a:p>
            <a:r>
              <a:rPr lang="ru-RU" sz="1800" dirty="0" smtClean="0">
                <a:solidFill>
                  <a:srgbClr val="C00000"/>
                </a:solidFill>
              </a:rPr>
              <a:t>Руководители: </a:t>
            </a:r>
            <a:r>
              <a:rPr lang="ru-RU" sz="1800" dirty="0" err="1" smtClean="0">
                <a:solidFill>
                  <a:srgbClr val="C00000"/>
                </a:solidFill>
              </a:rPr>
              <a:t>Хачатурова</a:t>
            </a:r>
            <a:r>
              <a:rPr lang="ru-RU" sz="1800" dirty="0" smtClean="0">
                <a:solidFill>
                  <a:srgbClr val="C00000"/>
                </a:solidFill>
              </a:rPr>
              <a:t>  Татьяна  Владимировна</a:t>
            </a:r>
          </a:p>
          <a:p>
            <a:r>
              <a:rPr lang="ru-RU" sz="1800" dirty="0" smtClean="0">
                <a:solidFill>
                  <a:srgbClr val="C00000"/>
                </a:solidFill>
              </a:rPr>
              <a:t>                       </a:t>
            </a:r>
            <a:r>
              <a:rPr lang="ru-RU" sz="1800" dirty="0" err="1" smtClean="0">
                <a:solidFill>
                  <a:srgbClr val="C00000"/>
                </a:solidFill>
              </a:rPr>
              <a:t>Водясова</a:t>
            </a:r>
            <a:r>
              <a:rPr lang="ru-RU" sz="1800" dirty="0" smtClean="0">
                <a:solidFill>
                  <a:srgbClr val="C00000"/>
                </a:solidFill>
              </a:rPr>
              <a:t>  </a:t>
            </a:r>
            <a:r>
              <a:rPr lang="ru-RU" sz="1800" dirty="0" smtClean="0">
                <a:solidFill>
                  <a:srgbClr val="C00000"/>
                </a:solidFill>
              </a:rPr>
              <a:t>Татьяна  Александровна </a:t>
            </a:r>
            <a:endParaRPr lang="en-US" sz="1800" dirty="0" smtClean="0">
              <a:solidFill>
                <a:srgbClr val="C00000"/>
              </a:solidFill>
            </a:endParaRPr>
          </a:p>
          <a:p>
            <a:endParaRPr lang="ru-RU" sz="1800" dirty="0" smtClean="0"/>
          </a:p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85720" y="1714488"/>
            <a:ext cx="8305800" cy="19812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«Как не любить  мне  эту  землю…» ( поэты  и  писатели, </a:t>
            </a:r>
            <a:r>
              <a:rPr lang="ru-RU" smtClean="0">
                <a:solidFill>
                  <a:srgbClr val="C00000"/>
                </a:solidFill>
              </a:rPr>
              <a:t>жившие  в </a:t>
            </a:r>
            <a:r>
              <a:rPr lang="ru-RU" dirty="0" smtClean="0">
                <a:solidFill>
                  <a:srgbClr val="C00000"/>
                </a:solidFill>
              </a:rPr>
              <a:t>Гатчине)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786" y="428604"/>
            <a:ext cx="7264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85  </a:t>
            </a:r>
            <a:r>
              <a:rPr lang="ru-RU" sz="2400" dirty="0" err="1" smtClean="0">
                <a:solidFill>
                  <a:srgbClr val="C00000"/>
                </a:solidFill>
              </a:rPr>
              <a:t>летию</a:t>
            </a:r>
            <a:r>
              <a:rPr lang="ru-RU" sz="2400" dirty="0" smtClean="0">
                <a:solidFill>
                  <a:srgbClr val="C00000"/>
                </a:solidFill>
              </a:rPr>
              <a:t>  Ленинградской  области  посвящается…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7b73c_bc4e5a79_X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651621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8224" y="620688"/>
            <a:ext cx="25557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«В  воде плескаются утки, теряя свои белые перья…»</a:t>
            </a:r>
          </a:p>
          <a:p>
            <a:pPr algn="r"/>
            <a:r>
              <a:rPr lang="ru-RU" sz="3200" dirty="0" smtClean="0"/>
              <a:t>Куприн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ом купри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4900" y="1524000"/>
            <a:ext cx="69342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979712" y="5661248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Дом Куприна на Елизаветинской улице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upr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476672"/>
            <a:ext cx="361188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499992" y="5301208"/>
            <a:ext cx="4464496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8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«Садик наш благоухал на всю Елизаветинскую…»</a:t>
            </a:r>
            <a:endParaRPr lang="ru-RU" sz="28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 descr="kuprin6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3130363" cy="33518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11560" y="4005064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«В саду… устроены теплицы, где Александр Иванович выращивал клубнику и дыни»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994"/>
            <a:ext cx="9267579" cy="6766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692696"/>
            <a:ext cx="7418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«</a:t>
            </a:r>
            <a:r>
              <a:rPr lang="ru-RU" sz="2400" i="1" dirty="0" smtClean="0">
                <a:solidFill>
                  <a:schemeClr val="bg1"/>
                </a:solidFill>
              </a:rPr>
              <a:t>Цветут сирени… Фиолетовые, белые, розовые.</a:t>
            </a:r>
            <a:endParaRPr lang="ru-RU" sz="2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895e3b42514907bc9f204dfe91d61f1_full.jpg"/>
          <p:cNvPicPr>
            <a:picLocks noChangeAspect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uprin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4071719" cy="5680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788024" y="764704"/>
            <a:ext cx="38164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</a:rPr>
              <a:t>«Здесь жил замечательный писатель А.И.Куприн, который всем сердцем любил и боготворил Гатчину»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715404" y="6500834"/>
            <a:ext cx="428596" cy="357166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04612413702011051177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1" y="692696"/>
            <a:ext cx="4032449" cy="5112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508105" y="1052736"/>
            <a:ext cx="30243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Здесь город, чуждый от "заразы",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Здесь каждому свои грехи -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Здесь царь писал свои указы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И пишет Фофанов стихи.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0086596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5146150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436096" y="836712"/>
            <a:ext cx="35638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«Звёзды ясные, звёзды прекрасные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Нашептали цветам сказки чудные,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Лепестки улыбнулись атласные,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Задрожали листы изумрудные.»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ec730c98f391eed3e302541da96e013c3bd107776919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5328592" cy="631438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831632" y="1268760"/>
            <a:ext cx="33123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В клёнах забью золотистой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Блеск мигая, играя тенью,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Пахло липами и мёдом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И цветущею сиренью.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gatchinskij_dvore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97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500808" y="4643446"/>
            <a:ext cx="7643192" cy="17610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i="1" dirty="0" smtClean="0">
                <a:solidFill>
                  <a:schemeClr val="bg1"/>
                </a:solidFill>
              </a:rPr>
              <a:t>…Гатчина – город особый, огромный открытый музей.</a:t>
            </a:r>
          </a:p>
          <a:p>
            <a:pPr>
              <a:buNone/>
            </a:pPr>
            <a:r>
              <a:rPr lang="ru-RU" sz="3200" b="1" i="1" dirty="0" smtClean="0">
                <a:solidFill>
                  <a:schemeClr val="bg1"/>
                </a:solidFill>
              </a:rPr>
              <a:t>               Леонид Иванович Куликов</a:t>
            </a:r>
            <a:endParaRPr lang="ru-RU" sz="3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rasna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4392488" cy="3711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IMG_12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996952"/>
            <a:ext cx="4064000" cy="304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971600" y="4437112"/>
            <a:ext cx="258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</a:rPr>
              <a:t>Ул.Госпитальная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6136" y="2132856"/>
            <a:ext cx="1740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</a:rPr>
              <a:t>Ул.Красная</a:t>
            </a:r>
            <a:endParaRPr lang="ru-RU" sz="24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lodnicky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3816424" cy="3660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1297013662_161996032_1----2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789040"/>
            <a:ext cx="4762500" cy="2720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499992" y="1556792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</a:rPr>
              <a:t>Ул.Елизаветинская</a:t>
            </a:r>
            <a:endParaRPr lang="ru-RU" sz="2000" i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4941168"/>
            <a:ext cx="2157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</a:rPr>
              <a:t>Ул.Достоевского</a:t>
            </a:r>
            <a:endParaRPr lang="ru-RU" sz="20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011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428736"/>
            <a:ext cx="7104112" cy="511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</a:rPr>
              <a:t>Прогулки по Гатчинским паркам</a:t>
            </a:r>
            <a:br>
              <a:rPr lang="ru-RU" sz="3200" i="1" dirty="0" smtClean="0">
                <a:solidFill>
                  <a:srgbClr val="C00000"/>
                </a:solidFill>
              </a:rPr>
            </a:br>
            <a:r>
              <a:rPr lang="ru-RU" sz="3200" i="1" dirty="0" smtClean="0">
                <a:solidFill>
                  <a:srgbClr val="C00000"/>
                </a:solidFill>
              </a:rPr>
              <a:t>(любимое место К.М.Фофанов)</a:t>
            </a:r>
            <a:endParaRPr lang="ru-RU" sz="3200" i="1" dirty="0">
              <a:solidFill>
                <a:srgbClr val="C00000"/>
              </a:solidFill>
            </a:endParaRPr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72528" y="6357958"/>
            <a:ext cx="571472" cy="500042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5c5e2_bd0faecd_X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571480"/>
            <a:ext cx="3672408" cy="566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500562" y="2214554"/>
            <a:ext cx="4305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</a:rPr>
              <a:t>      Иван Сергеевич        Соколов-Микитов.</a:t>
            </a:r>
            <a:endParaRPr lang="ru-RU" sz="32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</a:rPr>
              <a:t>Здесь  жил  великий  поэт (ул.Карла Маркса)</a:t>
            </a:r>
            <a:endParaRPr lang="ru-RU" sz="3200" i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km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492895"/>
            <a:ext cx="4013326" cy="3734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763" b="17575"/>
          <a:stretch>
            <a:fillRect/>
          </a:stretch>
        </p:blipFill>
        <p:spPr>
          <a:xfrm>
            <a:off x="4301417" y="1844824"/>
            <a:ext cx="4739337" cy="2952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il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248472" cy="531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665082" y="1412776"/>
            <a:ext cx="457009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</a:rPr>
              <a:t>Но лишь божественный глагол</a:t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>До слуха чуткого коснется,</a:t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>Душа поэта встрепенется,</a:t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>Как пробудившийся орел.</a:t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>Тоскует он в забавах мира,</a:t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>Людской чуждается молвы,</a:t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>К ногам народного кумира</a:t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>Не клонит гордой головы;</a:t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>Бежит он, дикий и суровый,</a:t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>И звуков и смятенья </a:t>
            </a:r>
            <a:r>
              <a:rPr lang="ru-RU" sz="2400" i="1" dirty="0" err="1" smtClean="0">
                <a:solidFill>
                  <a:srgbClr val="C00000"/>
                </a:solidFill>
              </a:rPr>
              <a:t>полн</a:t>
            </a:r>
            <a:r>
              <a:rPr lang="ru-RU" sz="2400" i="1" dirty="0" smtClean="0">
                <a:solidFill>
                  <a:srgbClr val="C00000"/>
                </a:solidFill>
              </a:rPr>
              <a:t>,</a:t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>На берега пустынных волн,</a:t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>В </a:t>
            </a:r>
            <a:r>
              <a:rPr lang="ru-RU" sz="2400" i="1" dirty="0" err="1" smtClean="0">
                <a:solidFill>
                  <a:srgbClr val="C00000"/>
                </a:solidFill>
              </a:rPr>
              <a:t>широкошумные</a:t>
            </a:r>
            <a:r>
              <a:rPr lang="ru-RU" sz="2400" i="1" dirty="0" smtClean="0">
                <a:solidFill>
                  <a:srgbClr val="C00000"/>
                </a:solidFill>
              </a:rPr>
              <a:t>  дубровы...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286776" y="6286520"/>
            <a:ext cx="571504" cy="571480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642918"/>
            <a:ext cx="3209925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000496" y="2857496"/>
            <a:ext cx="45002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</a:rPr>
              <a:t>Дышало  маем  от  тетради,</a:t>
            </a:r>
          </a:p>
          <a:p>
            <a:r>
              <a:rPr lang="ru-RU" sz="2400" i="1" dirty="0" smtClean="0">
                <a:solidFill>
                  <a:srgbClr val="C00000"/>
                </a:solidFill>
              </a:rPr>
              <a:t>Сиренью  пахло  от  чернил,</a:t>
            </a:r>
          </a:p>
          <a:p>
            <a:r>
              <a:rPr lang="ru-RU" sz="2400" i="1" dirty="0" smtClean="0">
                <a:solidFill>
                  <a:srgbClr val="C00000"/>
                </a:solidFill>
              </a:rPr>
              <a:t>Как  много  разных  ощущений</a:t>
            </a:r>
          </a:p>
          <a:p>
            <a:r>
              <a:rPr lang="ru-RU" sz="2400" i="1" dirty="0" smtClean="0">
                <a:solidFill>
                  <a:srgbClr val="C00000"/>
                </a:solidFill>
              </a:rPr>
              <a:t>Я  в  этот  вечер  пережил…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868" y="1285860"/>
            <a:ext cx="5929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                   </a:t>
            </a:r>
            <a:r>
              <a:rPr lang="ru-RU" sz="2800" b="1" i="1" dirty="0" smtClean="0">
                <a:solidFill>
                  <a:srgbClr val="C00000"/>
                </a:solidFill>
              </a:rPr>
              <a:t>Игорь  Северянин </a:t>
            </a:r>
          </a:p>
          <a:p>
            <a:r>
              <a:rPr lang="ru-RU" sz="2800" b="1" i="1" dirty="0" smtClean="0">
                <a:solidFill>
                  <a:srgbClr val="C00000"/>
                </a:solidFill>
              </a:rPr>
              <a:t> (Игорь Васильевич Лотарёв)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868" y="4572008"/>
            <a:ext cx="4286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Гатчина  город  ученичества  Северянина,  город  его  поэтического   становления  и  творческой  зрелости.</a:t>
            </a:r>
          </a:p>
          <a:p>
            <a:r>
              <a:rPr lang="ru-RU" i="1" dirty="0" smtClean="0">
                <a:solidFill>
                  <a:srgbClr val="C00000"/>
                </a:solidFill>
              </a:rPr>
              <a:t>Гатчине  посвищет  ряд  стихотворений: « Гатчина», «</a:t>
            </a:r>
            <a:r>
              <a:rPr lang="ru-RU" i="1" dirty="0" err="1" smtClean="0">
                <a:solidFill>
                  <a:srgbClr val="C00000"/>
                </a:solidFill>
              </a:rPr>
              <a:t>Дылицы</a:t>
            </a:r>
            <a:r>
              <a:rPr lang="ru-RU" i="1" dirty="0" smtClean="0">
                <a:solidFill>
                  <a:srgbClr val="C00000"/>
                </a:solidFill>
              </a:rPr>
              <a:t>», « Мыза  Ивановка», </a:t>
            </a:r>
          </a:p>
          <a:p>
            <a:r>
              <a:rPr lang="ru-RU" i="1" dirty="0" smtClean="0">
                <a:solidFill>
                  <a:srgbClr val="C00000"/>
                </a:solidFill>
              </a:rPr>
              <a:t>« </a:t>
            </a:r>
            <a:r>
              <a:rPr lang="ru-RU" i="1" dirty="0" err="1" smtClean="0">
                <a:solidFill>
                  <a:srgbClr val="C00000"/>
                </a:solidFill>
              </a:rPr>
              <a:t>Пудость</a:t>
            </a:r>
            <a:r>
              <a:rPr lang="ru-RU" i="1" dirty="0" smtClean="0">
                <a:solidFill>
                  <a:srgbClr val="C00000"/>
                </a:solidFill>
              </a:rPr>
              <a:t>», «Елизаветино».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6B83D1E4-DC5A-438F-AC92-D4C8E12443F7_mw800_s.jpg"/>
          <p:cNvPicPr>
            <a:picLocks noChangeAspect="1"/>
          </p:cNvPicPr>
          <p:nvPr/>
        </p:nvPicPr>
        <p:blipFill>
          <a:blip r:embed="rId2" cstate="print"/>
          <a:srcRect r="2013" b="3607"/>
          <a:stretch>
            <a:fillRect/>
          </a:stretch>
        </p:blipFill>
        <p:spPr>
          <a:xfrm>
            <a:off x="1214414" y="357166"/>
            <a:ext cx="5500726" cy="40719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928670"/>
            <a:ext cx="4529567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72066" y="2071678"/>
            <a:ext cx="35610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Здесь  рождается  вопросы,</a:t>
            </a:r>
          </a:p>
          <a:p>
            <a:r>
              <a:rPr lang="ru-RU" i="1" dirty="0" smtClean="0">
                <a:solidFill>
                  <a:srgbClr val="C00000"/>
                </a:solidFill>
              </a:rPr>
              <a:t>В голове  теснятся  дружно…</a:t>
            </a:r>
          </a:p>
          <a:p>
            <a:r>
              <a:rPr lang="ru-RU" i="1" dirty="0" smtClean="0">
                <a:solidFill>
                  <a:srgbClr val="C00000"/>
                </a:solidFill>
              </a:rPr>
              <a:t>Приходи  усталый  духом</a:t>
            </a:r>
          </a:p>
          <a:p>
            <a:r>
              <a:rPr lang="ru-RU" i="1" dirty="0" smtClean="0">
                <a:solidFill>
                  <a:srgbClr val="C00000"/>
                </a:solidFill>
              </a:rPr>
              <a:t>Брат, изверившийся  в  счастье.</a:t>
            </a:r>
          </a:p>
          <a:p>
            <a:r>
              <a:rPr lang="ru-RU" i="1" dirty="0" smtClean="0">
                <a:solidFill>
                  <a:srgbClr val="C00000"/>
                </a:solidFill>
              </a:rPr>
              <a:t>И лови  здесь  чутким  слухом</a:t>
            </a:r>
          </a:p>
          <a:p>
            <a:r>
              <a:rPr lang="ru-RU" i="1" dirty="0" smtClean="0">
                <a:solidFill>
                  <a:srgbClr val="C00000"/>
                </a:solidFill>
              </a:rPr>
              <a:t>В  шуме  вод  слова  участья…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8" y="4214818"/>
            <a:ext cx="3136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1907    Игорь  Северянин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358214" y="6357958"/>
            <a:ext cx="428628" cy="357190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95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3888" y="3789040"/>
            <a:ext cx="51816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Город мой прекрасней </a:t>
            </a:r>
            <a:r>
              <a:rPr lang="ru-RU" b="1" i="1" dirty="0" err="1" smtClean="0">
                <a:solidFill>
                  <a:schemeClr val="bg1"/>
                </a:solidFill>
              </a:rPr>
              <a:t>Венециий</a:t>
            </a:r>
            <a:r>
              <a:rPr lang="ru-RU" b="1" i="1" dirty="0" smtClean="0">
                <a:solidFill>
                  <a:schemeClr val="bg1"/>
                </a:solidFill>
              </a:rPr>
              <a:t>, </a:t>
            </a:r>
            <a:r>
              <a:rPr lang="ru-RU" b="1" i="1" dirty="0" err="1" smtClean="0">
                <a:solidFill>
                  <a:schemeClr val="bg1"/>
                </a:solidFill>
              </a:rPr>
              <a:t>Парижей</a:t>
            </a:r>
            <a:r>
              <a:rPr lang="ru-RU" b="1" i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Может, и не моден, как </a:t>
            </a:r>
            <a:r>
              <a:rPr lang="ru-RU" b="1" i="1" dirty="0" err="1" smtClean="0">
                <a:solidFill>
                  <a:schemeClr val="bg1"/>
                </a:solidFill>
              </a:rPr>
              <a:t>Лондон,Нью-Йорк</a:t>
            </a:r>
            <a:r>
              <a:rPr lang="ru-RU" b="1" i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Пусть </a:t>
            </a:r>
            <a:r>
              <a:rPr lang="ru-RU" b="1" i="1" dirty="0" err="1" smtClean="0">
                <a:solidFill>
                  <a:schemeClr val="bg1"/>
                </a:solidFill>
              </a:rPr>
              <a:t>по-орловски</a:t>
            </a:r>
            <a:r>
              <a:rPr lang="ru-RU" b="1" i="1" dirty="0" smtClean="0">
                <a:solidFill>
                  <a:schemeClr val="bg1"/>
                </a:solidFill>
              </a:rPr>
              <a:t> наш парк пострижен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Пусть </a:t>
            </a:r>
            <a:r>
              <a:rPr lang="ru-RU" b="1" i="1" dirty="0" err="1" smtClean="0">
                <a:solidFill>
                  <a:schemeClr val="bg1"/>
                </a:solidFill>
              </a:rPr>
              <a:t>по-павловски</a:t>
            </a:r>
            <a:r>
              <a:rPr lang="ru-RU" b="1" i="1" dirty="0" smtClean="0">
                <a:solidFill>
                  <a:schemeClr val="bg1"/>
                </a:solidFill>
              </a:rPr>
              <a:t> выстроен мост.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Три версты в длину и три в ширину, 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Мы почти не город, а так </a:t>
            </a:r>
            <a:r>
              <a:rPr lang="ru-RU" b="1" i="1" dirty="0" err="1" smtClean="0">
                <a:solidFill>
                  <a:schemeClr val="bg1"/>
                </a:solidFill>
              </a:rPr>
              <a:t>посёлочек</a:t>
            </a:r>
            <a:endParaRPr lang="ru-RU" b="1" i="1" dirty="0" smtClean="0">
              <a:solidFill>
                <a:schemeClr val="bg1"/>
              </a:solidFill>
            </a:endParaRPr>
          </a:p>
          <a:p>
            <a:r>
              <a:rPr lang="ru-RU" b="1" i="1" dirty="0" smtClean="0">
                <a:solidFill>
                  <a:schemeClr val="bg1"/>
                </a:solidFill>
              </a:rPr>
              <a:t>Только очень сильно привыкли к нему, 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Словно солнце к милому тёплому облачку.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Члены краеведческого кружка </a:t>
            </a:r>
            <a:b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«Знай и люби родной край»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Documents and Settings\USER1\Мои документы\фото\фото на диск\1 сентября, музей, старые фотки\DSCN3414.jpg"/>
          <p:cNvPicPr>
            <a:picLocks noChangeAspect="1" noChangeArrowheads="1"/>
          </p:cNvPicPr>
          <p:nvPr/>
        </p:nvPicPr>
        <p:blipFill>
          <a:blip r:embed="rId2" cstate="print"/>
          <a:srcRect l="20081" t="19687" r="55113" b="32764"/>
          <a:stretch>
            <a:fillRect/>
          </a:stretch>
        </p:blipFill>
        <p:spPr bwMode="auto">
          <a:xfrm>
            <a:off x="251520" y="1772816"/>
            <a:ext cx="1944216" cy="2795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USER1\Мои документы\фото\фото на диск\1 сентября, музей, старые фотки\DSCN3427.jpg"/>
          <p:cNvPicPr>
            <a:picLocks noChangeAspect="1" noChangeArrowheads="1"/>
          </p:cNvPicPr>
          <p:nvPr/>
        </p:nvPicPr>
        <p:blipFill>
          <a:blip r:embed="rId3" cstate="print"/>
          <a:srcRect l="31100" t="22050" r="52953" b="51176"/>
          <a:stretch>
            <a:fillRect/>
          </a:stretch>
        </p:blipFill>
        <p:spPr bwMode="auto">
          <a:xfrm>
            <a:off x="5220072" y="2060848"/>
            <a:ext cx="1944216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USER1\Мои документы\фото\фото на диск\1 сентября, музей, старые фотки\DSCN3428.jpg"/>
          <p:cNvPicPr>
            <a:picLocks noChangeAspect="1" noChangeArrowheads="1"/>
          </p:cNvPicPr>
          <p:nvPr/>
        </p:nvPicPr>
        <p:blipFill>
          <a:blip r:embed="rId4" cstate="print"/>
          <a:srcRect l="82484" t="28350" r="2160" b="47238"/>
          <a:stretch>
            <a:fillRect/>
          </a:stretch>
        </p:blipFill>
        <p:spPr bwMode="auto">
          <a:xfrm>
            <a:off x="2699792" y="1340768"/>
            <a:ext cx="1872208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USER1\Мои документы\фото\фото на диск\1 сентября, музей, старые фотки\DSCN3363.jpg"/>
          <p:cNvPicPr>
            <a:picLocks noChangeAspect="1" noChangeArrowheads="1"/>
          </p:cNvPicPr>
          <p:nvPr/>
        </p:nvPicPr>
        <p:blipFill>
          <a:blip r:embed="rId5" cstate="print"/>
          <a:srcRect l="31100" t="12500" r="52953" b="56000"/>
          <a:stretch>
            <a:fillRect/>
          </a:stretch>
        </p:blipFill>
        <p:spPr bwMode="auto">
          <a:xfrm>
            <a:off x="1907704" y="4293096"/>
            <a:ext cx="1512168" cy="2240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Documents and Settings\USER1\Мои документы\фото\фото на диск\1 сентября, музей, старые фотки\DSCN3362.jpg"/>
          <p:cNvPicPr>
            <a:picLocks noChangeAspect="1" noChangeArrowheads="1"/>
          </p:cNvPicPr>
          <p:nvPr/>
        </p:nvPicPr>
        <p:blipFill>
          <a:blip r:embed="rId6" cstate="print"/>
          <a:srcRect l="11318" t="11025" r="70441" b="54326"/>
          <a:stretch>
            <a:fillRect/>
          </a:stretch>
        </p:blipFill>
        <p:spPr bwMode="auto">
          <a:xfrm>
            <a:off x="4716016" y="4509120"/>
            <a:ext cx="1512168" cy="21542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USER1\Мои документы\фото\фото на диск\1 сентября, музей, старые фотки\DSCN3427.jpg"/>
          <p:cNvPicPr>
            <a:picLocks noChangeAspect="1" noChangeArrowheads="1"/>
          </p:cNvPicPr>
          <p:nvPr/>
        </p:nvPicPr>
        <p:blipFill>
          <a:blip r:embed="rId7" cstate="print"/>
          <a:srcRect l="47047" t="12500" r="37597" b="59450"/>
          <a:stretch>
            <a:fillRect/>
          </a:stretch>
        </p:blipFill>
        <p:spPr bwMode="auto">
          <a:xfrm>
            <a:off x="7514609" y="2924944"/>
            <a:ext cx="1629391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ong_road_to_nowhe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476672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chemeClr val="bg1"/>
                </a:solidFill>
              </a:rPr>
              <a:t>Жизнь продолжается и много новых интересных открытий нас ждёт впереди!!!</a:t>
            </a:r>
            <a:endParaRPr lang="ru-RU" sz="3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3176" y="1052736"/>
            <a:ext cx="4330824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Monotype Corsiva" pitchFamily="66" charset="0"/>
              </a:rPr>
              <a:t>Тенистые старые парки,</a:t>
            </a:r>
            <a:br>
              <a:rPr lang="ru-RU" b="1" i="1" dirty="0" smtClean="0">
                <a:solidFill>
                  <a:srgbClr val="7030A0"/>
                </a:solidFill>
                <a:latin typeface="Monotype Corsiva" pitchFamily="66" charset="0"/>
              </a:rPr>
            </a:br>
            <a:endParaRPr lang="ru-RU" b="1" i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Gatchina_Park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3704"/>
          <a:stretch>
            <a:fillRect/>
          </a:stretch>
        </p:blipFill>
        <p:spPr>
          <a:xfrm>
            <a:off x="251520" y="1484784"/>
            <a:ext cx="4273196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20959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564904"/>
            <a:ext cx="4065205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55576" y="5445224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Monotype Corsiva" pitchFamily="66" charset="0"/>
              </a:rPr>
              <a:t>Озёра, пруды и дворцы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ost-12796621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284984"/>
            <a:ext cx="412845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Documents and Settings\USER1\Мои документы\Мои рисунки\Элина и Фая\12014.jpg"/>
          <p:cNvPicPr>
            <a:picLocks noChangeAspect="1" noChangeArrowheads="1"/>
          </p:cNvPicPr>
          <p:nvPr/>
        </p:nvPicPr>
        <p:blipFill>
          <a:blip r:embed="rId3" cstate="print"/>
          <a:srcRect l="13044" r="17391"/>
          <a:stretch>
            <a:fillRect/>
          </a:stretch>
        </p:blipFill>
        <p:spPr bwMode="auto">
          <a:xfrm>
            <a:off x="683568" y="332656"/>
            <a:ext cx="3027019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427984" y="1412776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Большой Гатчинский дворец</a:t>
            </a:r>
            <a:endParaRPr lang="ru-RU" sz="32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5373216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2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Коннетабль</a:t>
            </a:r>
            <a:endParaRPr lang="ru-RU" sz="32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7b4f70fa04da5528b6fcab0f2b425bbf_ful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780928"/>
            <a:ext cx="4059238" cy="2800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48718_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980728"/>
            <a:ext cx="3140968" cy="2355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79512" y="692696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Башни </a:t>
            </a:r>
            <a:r>
              <a:rPr lang="ru-RU" sz="3200" b="1" cap="all" dirty="0" err="1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Приоратского</a:t>
            </a:r>
            <a:r>
              <a:rPr lang="ru-RU" sz="32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замка</a:t>
            </a:r>
            <a:endParaRPr lang="ru-RU" sz="32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8104" y="4221088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Купола церквей</a:t>
            </a:r>
            <a:endParaRPr lang="ru-RU" sz="32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Балтийский вокзал</a:t>
            </a:r>
            <a:endParaRPr lang="ru-RU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9" name="Содержимое 8" descr="0_11868_e1822fbd_XL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b494_9da4c8d0_X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148064" y="1412776"/>
            <a:ext cx="38164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Лишь Павел, спиною к вокзалу,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глядит на старинный дворец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kyprin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85728"/>
            <a:ext cx="2235572" cy="268268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5214942" y="307181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А.И.Куприн</a:t>
            </a:r>
            <a:endParaRPr lang="ru-RU" dirty="0"/>
          </a:p>
        </p:txBody>
      </p:sp>
      <p:pic>
        <p:nvPicPr>
          <p:cNvPr id="13" name="Рисунок 12" descr="фофанов.jpe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3786190"/>
            <a:ext cx="1831836" cy="21635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TextBox 13"/>
          <p:cNvSpPr txBox="1"/>
          <p:nvPr/>
        </p:nvSpPr>
        <p:spPr>
          <a:xfrm>
            <a:off x="6786578" y="58578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К.М.Фофанов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57158" y="2500306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И.С.Соколов - Микитов</a:t>
            </a:r>
            <a:endParaRPr lang="ru-RU" dirty="0"/>
          </a:p>
        </p:txBody>
      </p:sp>
      <p:pic>
        <p:nvPicPr>
          <p:cNvPr id="17" name="Рисунок 16" descr="северянин.jpe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596" y="3143248"/>
            <a:ext cx="2160240" cy="29457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TextBox 17"/>
          <p:cNvSpPr txBox="1"/>
          <p:nvPr/>
        </p:nvSpPr>
        <p:spPr>
          <a:xfrm>
            <a:off x="2571736" y="564357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И.Северянин</a:t>
            </a:r>
            <a:endParaRPr lang="ru-RU" dirty="0"/>
          </a:p>
        </p:txBody>
      </p:sp>
      <p:pic>
        <p:nvPicPr>
          <p:cNvPr id="10" name="Рисунок 9" descr="0_6f369_b7d240de_L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0034" y="285728"/>
            <a:ext cx="3077938" cy="22653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649</TotalTime>
  <Words>414</Words>
  <Application>Microsoft Office PowerPoint</Application>
  <PresentationFormat>Экран (4:3)</PresentationFormat>
  <Paragraphs>76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Бумажная</vt:lpstr>
      <vt:lpstr>«Как не любить  мне  эту  землю…» ( поэты  и  писатели, жившие  в Гатчине)</vt:lpstr>
      <vt:lpstr>Слайд 2</vt:lpstr>
      <vt:lpstr>Члены краеведческого кружка  «Знай и люби родной край»</vt:lpstr>
      <vt:lpstr>Тенистые старые парки, </vt:lpstr>
      <vt:lpstr>Слайд 5</vt:lpstr>
      <vt:lpstr>Слайд 6</vt:lpstr>
      <vt:lpstr>Балтийский вокзал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Прогулки по Гатчинским паркам (любимое место К.М.Фофанов)</vt:lpstr>
      <vt:lpstr>Слайд 23</vt:lpstr>
      <vt:lpstr>Здесь  жил  великий  поэт (ул.Карла Маркса)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School 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USER1</dc:creator>
  <cp:lastModifiedBy>USER1</cp:lastModifiedBy>
  <cp:revision>73</cp:revision>
  <dcterms:created xsi:type="dcterms:W3CDTF">2012-03-15T08:10:27Z</dcterms:created>
  <dcterms:modified xsi:type="dcterms:W3CDTF">2017-03-20T11:08:49Z</dcterms:modified>
</cp:coreProperties>
</file>