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94" r:id="rId3"/>
    <p:sldId id="295" r:id="rId4"/>
    <p:sldId id="296" r:id="rId5"/>
    <p:sldId id="283" r:id="rId6"/>
    <p:sldId id="286" r:id="rId7"/>
    <p:sldId id="287" r:id="rId8"/>
    <p:sldId id="288" r:id="rId9"/>
    <p:sldId id="289" r:id="rId10"/>
    <p:sldId id="258" r:id="rId11"/>
    <p:sldId id="259" r:id="rId12"/>
    <p:sldId id="284" r:id="rId13"/>
    <p:sldId id="297" r:id="rId14"/>
    <p:sldId id="298" r:id="rId15"/>
    <p:sldId id="278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990099"/>
    <a:srgbClr val="FF9933"/>
    <a:srgbClr val="FF0066"/>
    <a:srgbClr val="FF0000"/>
    <a:srgbClr val="CC6600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62F25A-83A8-4B16-A187-53E4F2941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879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08E59-12F3-4E1D-86B0-0A1796766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70C0-D022-4EBA-9530-42D6E60A2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245B5-3E48-44A8-960E-77E65E854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68433-43F7-4A56-BCD0-74B582D45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783FA-A43A-4BFC-A97D-0D788D2D1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933EC-89D0-4FAA-A350-E058F11C3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34E50-682C-42D5-B8C4-CD2FCC3CB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9D0CD-F04D-4644-96F0-C8DD200C4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DD43-C52D-405A-A4E8-3AD1D5805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CF3F-0743-4552-B297-939D841D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697AB-7F7A-4B78-A28A-56B8D33BF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C7D8B5F-BE05-4969-B401-5CFEC591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j04325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3" descr="j04325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j04309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32625" y="4581525"/>
            <a:ext cx="21113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j03357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74025" y="3716338"/>
            <a:ext cx="10699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j04308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121150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188913"/>
            <a:ext cx="5508625" cy="2519362"/>
          </a:xfrm>
        </p:spPr>
        <p:txBody>
          <a:bodyPr/>
          <a:lstStyle/>
          <a:p>
            <a:pPr algn="l" eaLnBrk="1" hangingPunct="1"/>
            <a:r>
              <a:rPr lang="ru-RU" sz="5400" b="1" dirty="0" smtClean="0">
                <a:solidFill>
                  <a:srgbClr val="CC3300"/>
                </a:solidFill>
              </a:rPr>
              <a:t>Ваш ребёнок идет в школу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429131"/>
            <a:ext cx="8135937" cy="16636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latin typeface="Verdana" pitchFamily="34" charset="0"/>
              </a:rPr>
              <a:t>Советы и рекомендации 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dirty="0" smtClean="0">
                <a:latin typeface="Verdana" pitchFamily="34" charset="0"/>
              </a:rPr>
              <a:t>родителям будущих первоклассников.</a:t>
            </a:r>
          </a:p>
        </p:txBody>
      </p:sp>
      <p:pic>
        <p:nvPicPr>
          <p:cNvPr id="3081" name="Picture 4" descr="j043258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7" descr="j019590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850" y="2349500"/>
            <a:ext cx="16478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9" descr="j0344515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0825" y="2997200"/>
            <a:ext cx="1825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0" descr="j033132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411413" y="2420938"/>
            <a:ext cx="18129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1" descr="j030352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5400000">
            <a:off x="5118894" y="2378869"/>
            <a:ext cx="14176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Карандаш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46062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39752" y="1000108"/>
            <a:ext cx="6804248" cy="1143000"/>
          </a:xfrm>
        </p:spPr>
        <p:txBody>
          <a:bodyPr/>
          <a:lstStyle/>
          <a:p>
            <a:r>
              <a:rPr lang="ru-RU" sz="4000" b="1" i="1" dirty="0" smtClean="0"/>
              <a:t>В области представлений об окружающем мире необходимо: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500306"/>
            <a:ext cx="8964612" cy="4357694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Знать свое имя и фамилию, адрес, имена членов семьи.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Знать времена года, названия месяцев, дней недели, уметь различать цвета.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 объединять предметы в группы: мебель, транспорт, одежда, обувь, растения, животные и т. д.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Иметь элементарные представления об окружающем мире: о профессиях, о предметах живой и неживой природы, о правилах поведения в общественных местах. </a:t>
            </a:r>
          </a:p>
          <a:p>
            <a:pPr eaLnBrk="1" hangingPunct="1"/>
            <a:endParaRPr lang="ru-RU" sz="2800" dirty="0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9144000" cy="597535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уметь различать по внешнему виду растения, распространённые в нашей местности и называть их отличительные признаки;</a:t>
            </a:r>
            <a:br>
              <a:rPr lang="ru-RU" sz="3600" dirty="0" smtClean="0"/>
            </a:br>
            <a:r>
              <a:rPr lang="ru-RU" sz="3600" dirty="0" smtClean="0"/>
              <a:t>• уметь различать диких и домашних животных;</a:t>
            </a:r>
            <a:br>
              <a:rPr lang="ru-RU" sz="3600" dirty="0" smtClean="0"/>
            </a:br>
            <a:r>
              <a:rPr lang="ru-RU" sz="3600" dirty="0" smtClean="0"/>
              <a:t>• уметь различать по внешнему виду птиц;</a:t>
            </a:r>
            <a:br>
              <a:rPr lang="ru-RU" sz="3600" dirty="0" smtClean="0"/>
            </a:br>
            <a:r>
              <a:rPr lang="ru-RU" sz="3600" dirty="0" smtClean="0"/>
              <a:t>• иметь представление о сезонных признаках природы.</a:t>
            </a:r>
            <a:br>
              <a:rPr lang="ru-RU" sz="3600" dirty="0" smtClean="0"/>
            </a:br>
            <a:endParaRPr lang="ru-RU" sz="3600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27735">
            <a:off x="6443663" y="4076700"/>
            <a:ext cx="2184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001000" cy="4054475"/>
          </a:xfrm>
        </p:spPr>
        <p:txBody>
          <a:bodyPr/>
          <a:lstStyle/>
          <a:p>
            <a:pPr lvl="0" eaLnBrk="1" hangingPunct="1">
              <a:buNone/>
            </a:pPr>
            <a: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ребёнок, поступающий в первый класс, должен знать:</a:t>
            </a:r>
            <a:r>
              <a:rPr lang="ru-RU" sz="4000" b="1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444444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какой стране он живёт, в каком городе, на какой улице, в каком доме;</a:t>
            </a:r>
            <a:b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444444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полные имена членов своей семьи, иметь общие понятия о различных видах их деятельности;</a:t>
            </a:r>
            <a:b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444444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sz="4000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правила поведения в общественных местах и на улице.</a:t>
            </a:r>
            <a:endParaRPr lang="ru-RU" sz="4000" dirty="0" smtClean="0">
              <a:latin typeface="Arial" pitchFamily="34" charset="0"/>
            </a:endParaRPr>
          </a:p>
          <a:p>
            <a:pPr eaLnBrk="1" hangingPunct="1"/>
            <a:endParaRPr lang="ru-RU" sz="4000" dirty="0" smtClean="0">
              <a:solidFill>
                <a:srgbClr val="990099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7705823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"Портрет" первоклассника,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готового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школе: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52596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чрезмерная игривость;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импульсивность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бесконтрольность поведения,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гиперактивность;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общаться со сверстниками;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контактов с незнакомыми взрослыми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наоборот, непонимание своего статуса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неумение сосредоточиться на задании, трудность восприятия словесной или иной инструкции;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9768" y="620688"/>
            <a:ext cx="2090166" cy="202411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370487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"Портрет" первоклассника,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готового к школе: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знаний об окружающем мире, неумение сделать обобщение, классифицировать, выделить сходство, различие;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плохое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тонко координированных движений руки, зрительно-моторных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произвольной памяти;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речевого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(неправильное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произношение, и бедный словарный запас, и неумение выразить свои мысли и т. п.). </a:t>
            </a:r>
          </a:p>
        </p:txBody>
      </p:sp>
    </p:spTree>
    <p:extLst>
      <p:ext uri="{BB962C8B-B14F-4D97-AF65-F5344CB8AC3E}">
        <p14:creationId xmlns:p14="http://schemas.microsoft.com/office/powerpoint/2010/main" xmlns="" val="40389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79512" y="620688"/>
            <a:ext cx="8712968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pc="720" dirty="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57626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Традиционно выделяют три аспекта школьной зрелости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636912"/>
            <a:ext cx="6563072" cy="2337123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Интеллектуальный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Эмоциональный;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оциальный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7593240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ребенка к школе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своеобразие интеллектуального развития ребенка и некоторые особенности его личности,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которых невозможно успешное обучение в школе.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2530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Психологическая готовность включает в себя: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568952" cy="2481139"/>
          </a:xfrm>
        </p:spPr>
        <p:txBody>
          <a:bodyPr/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личностную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готовность;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интеллектуальную готовность;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мотивационную.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949514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8713787" cy="22383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При поступлении в школу</a:t>
            </a:r>
          </a:p>
          <a:p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ребёнку необходимо 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знать:</a:t>
            </a:r>
          </a:p>
        </p:txBody>
      </p:sp>
      <p:pic>
        <p:nvPicPr>
          <p:cNvPr id="8194" name="Picture 2" descr="Портрет первоклассника фото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643182"/>
            <a:ext cx="5095875" cy="373380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b="1" i="1" dirty="0" smtClean="0"/>
              <a:t>В области развития речи и готовности к овладению грамотой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уметь чётко произносить все звуки речи;</a:t>
            </a:r>
          </a:p>
          <a:p>
            <a:pPr>
              <a:buNone/>
            </a:pPr>
            <a:r>
              <a:rPr lang="ru-RU" dirty="0" smtClean="0"/>
              <a:t>• уметь интонационно выделять звук в словах;</a:t>
            </a:r>
          </a:p>
          <a:p>
            <a:pPr>
              <a:buNone/>
            </a:pPr>
            <a:r>
              <a:rPr lang="ru-RU" dirty="0" smtClean="0"/>
              <a:t>• уметь выделять заданный звук в потоке речи;</a:t>
            </a:r>
          </a:p>
          <a:p>
            <a:pPr>
              <a:buNone/>
            </a:pPr>
            <a:r>
              <a:rPr lang="ru-RU" dirty="0" smtClean="0"/>
              <a:t>• уметь определять место звука в слове (в начале, в середине, в конце);</a:t>
            </a:r>
          </a:p>
          <a:p>
            <a:pPr>
              <a:buNone/>
            </a:pPr>
            <a:r>
              <a:rPr lang="ru-RU" dirty="0" smtClean="0"/>
              <a:t>• уметь произносить слова по слогам;</a:t>
            </a:r>
          </a:p>
          <a:p>
            <a:pPr>
              <a:buNone/>
            </a:pPr>
            <a:r>
              <a:rPr lang="ru-RU" dirty="0" smtClean="0"/>
              <a:t>• уметь составлять предложения из 3-5 слов;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уметь использовать обобщающие понятия (медведь, лиса, волк – это животные);</a:t>
            </a:r>
          </a:p>
          <a:p>
            <a:pPr>
              <a:buNone/>
            </a:pPr>
            <a:r>
              <a:rPr lang="ru-RU" dirty="0" smtClean="0"/>
              <a:t>• уметь составлять рассказ по картинке (например, «В зоопарке», «На детской площадке», «За грибами», «Отдых на море»)</a:t>
            </a:r>
          </a:p>
          <a:p>
            <a:pPr>
              <a:buNone/>
            </a:pPr>
            <a:r>
              <a:rPr lang="ru-RU" dirty="0" smtClean="0"/>
              <a:t>• уметь составлять несколько предложений о предмете;</a:t>
            </a:r>
          </a:p>
          <a:p>
            <a:pPr>
              <a:buNone/>
            </a:pPr>
            <a:r>
              <a:rPr lang="ru-RU" dirty="0" smtClean="0"/>
              <a:t>• уметь наизусть читать любимые стихотворения;</a:t>
            </a:r>
          </a:p>
          <a:p>
            <a:pPr>
              <a:buNone/>
            </a:pPr>
            <a:r>
              <a:rPr lang="ru-RU" dirty="0" smtClean="0"/>
              <a:t>• уметь последовательно передавать содержание сказки.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/>
          <a:lstStyle/>
          <a:p>
            <a:r>
              <a:rPr lang="ru-RU" sz="4000" b="1" i="1" dirty="0" smtClean="0"/>
              <a:t>Элементы математического представления: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знать цифры от 0 до 9;</a:t>
            </a:r>
          </a:p>
          <a:p>
            <a:pPr>
              <a:buNone/>
            </a:pPr>
            <a:r>
              <a:rPr lang="ru-RU" dirty="0" smtClean="0"/>
              <a:t>• уметь считать до 10 и обратно, от 6 до 10, от 7 до 2 и т. </a:t>
            </a:r>
            <a:r>
              <a:rPr lang="ru-RU" dirty="0" err="1" smtClean="0"/>
              <a:t>д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уметь называть предыдущее и последующее число относительно любого числа в пределах первого десятка;</a:t>
            </a:r>
          </a:p>
          <a:p>
            <a:pPr>
              <a:buNone/>
            </a:pPr>
            <a:r>
              <a:rPr lang="ru-RU" dirty="0" smtClean="0"/>
              <a:t>• знать знаки +, - , =, &lt;, &gt;;</a:t>
            </a:r>
          </a:p>
          <a:p>
            <a:pPr>
              <a:buNone/>
            </a:pPr>
            <a:r>
              <a:rPr lang="ru-RU" dirty="0" smtClean="0"/>
              <a:t>• уметь сравнивать числа первого десятка (например, 7&lt;8, 5&gt;4, 6=6)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• уметь соотносить цифру и число предметов;</a:t>
            </a:r>
          </a:p>
          <a:p>
            <a:pPr>
              <a:buNone/>
            </a:pPr>
            <a:r>
              <a:rPr lang="ru-RU" dirty="0" smtClean="0"/>
              <a:t>• уметь сравнивать две группы предметов;</a:t>
            </a:r>
          </a:p>
          <a:p>
            <a:pPr>
              <a:buNone/>
            </a:pPr>
            <a:r>
              <a:rPr lang="ru-RU" dirty="0" smtClean="0"/>
              <a:t>• уметь составлять и решать задачи в одно действие на сложение и вычитание;</a:t>
            </a:r>
          </a:p>
          <a:p>
            <a:pPr>
              <a:buNone/>
            </a:pPr>
            <a:r>
              <a:rPr lang="ru-RU" dirty="0" smtClean="0"/>
              <a:t>• уметь сравнивать предметы по цвету, форме, размеру;</a:t>
            </a:r>
          </a:p>
          <a:p>
            <a:pPr>
              <a:buNone/>
            </a:pPr>
            <a:r>
              <a:rPr lang="ru-RU" dirty="0" smtClean="0"/>
              <a:t>• знать названия геометрических фигур;</a:t>
            </a:r>
          </a:p>
          <a:p>
            <a:pPr>
              <a:buNone/>
            </a:pPr>
            <a:r>
              <a:rPr lang="ru-RU" dirty="0" smtClean="0"/>
              <a:t>• уметь оперировать понятиями: «налево», «направо», «вверх», «вниз», «раньше», «позже», «перед», «за», «между» и т. д.;</a:t>
            </a:r>
          </a:p>
          <a:p>
            <a:pPr>
              <a:buNone/>
            </a:pPr>
            <a:r>
              <a:rPr lang="ru-RU" dirty="0" smtClean="0"/>
              <a:t>• уметь группировать по определённому признаку предложенные предметы.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558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Ваш ребёнок идет в школу</vt:lpstr>
      <vt:lpstr>Традиционно выделяют три аспекта школьной зрелости:</vt:lpstr>
      <vt:lpstr>Психологическая готовность ребенка к школе — это своеобразие интеллектуального развития ребенка и некоторые особенности его личности,  без которых невозможно успешное обучение в школе. </vt:lpstr>
      <vt:lpstr>Психологическая готовность включает в себя: </vt:lpstr>
      <vt:lpstr>Слайд 5</vt:lpstr>
      <vt:lpstr>В области развития речи и готовности к овладению грамотой  </vt:lpstr>
      <vt:lpstr>Слайд 7</vt:lpstr>
      <vt:lpstr>Элементы математического представления: </vt:lpstr>
      <vt:lpstr>Слайд 9</vt:lpstr>
      <vt:lpstr>В области представлений об окружающем мире необходимо: </vt:lpstr>
      <vt:lpstr>Слайд 11</vt:lpstr>
      <vt:lpstr>Слайд 12</vt:lpstr>
      <vt:lpstr>"Портрет" первоклассника,  не готового к школе:</vt:lpstr>
      <vt:lpstr>"Портрет" первоклассника,  не готового к школе: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идет в школу</dc:title>
  <dc:creator>Настя</dc:creator>
  <cp:lastModifiedBy>user</cp:lastModifiedBy>
  <cp:revision>45</cp:revision>
  <dcterms:created xsi:type="dcterms:W3CDTF">2009-04-30T13:03:40Z</dcterms:created>
  <dcterms:modified xsi:type="dcterms:W3CDTF">2015-10-15T11:01:04Z</dcterms:modified>
</cp:coreProperties>
</file>