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0" r:id="rId4"/>
  </p:sldMasterIdLst>
  <p:notesMasterIdLst>
    <p:notesMasterId r:id="rId50"/>
  </p:notesMasterIdLst>
  <p:sldIdLst>
    <p:sldId id="256" r:id="rId5"/>
    <p:sldId id="258" r:id="rId6"/>
    <p:sldId id="337" r:id="rId7"/>
    <p:sldId id="316" r:id="rId8"/>
    <p:sldId id="260" r:id="rId9"/>
    <p:sldId id="261" r:id="rId10"/>
    <p:sldId id="262" r:id="rId11"/>
    <p:sldId id="317" r:id="rId12"/>
    <p:sldId id="324" r:id="rId13"/>
    <p:sldId id="325" r:id="rId14"/>
    <p:sldId id="327" r:id="rId15"/>
    <p:sldId id="319" r:id="rId16"/>
    <p:sldId id="329" r:id="rId17"/>
    <p:sldId id="335" r:id="rId18"/>
    <p:sldId id="323" r:id="rId19"/>
    <p:sldId id="269" r:id="rId20"/>
    <p:sldId id="331" r:id="rId21"/>
    <p:sldId id="332" r:id="rId22"/>
    <p:sldId id="333" r:id="rId23"/>
    <p:sldId id="340" r:id="rId24"/>
    <p:sldId id="265" r:id="rId25"/>
    <p:sldId id="271" r:id="rId26"/>
    <p:sldId id="395" r:id="rId27"/>
    <p:sldId id="356" r:id="rId28"/>
    <p:sldId id="396" r:id="rId29"/>
    <p:sldId id="375" r:id="rId30"/>
    <p:sldId id="398" r:id="rId31"/>
    <p:sldId id="383" r:id="rId32"/>
    <p:sldId id="409" r:id="rId33"/>
    <p:sldId id="410" r:id="rId34"/>
    <p:sldId id="443" r:id="rId35"/>
    <p:sldId id="444" r:id="rId36"/>
    <p:sldId id="445" r:id="rId37"/>
    <p:sldId id="446" r:id="rId38"/>
    <p:sldId id="334" r:id="rId39"/>
    <p:sldId id="452" r:id="rId40"/>
    <p:sldId id="371" r:id="rId41"/>
    <p:sldId id="343" r:id="rId42"/>
    <p:sldId id="453" r:id="rId43"/>
    <p:sldId id="454" r:id="rId44"/>
    <p:sldId id="272" r:id="rId45"/>
    <p:sldId id="273" r:id="rId46"/>
    <p:sldId id="266" r:id="rId47"/>
    <p:sldId id="308" r:id="rId48"/>
    <p:sldId id="298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0CA"/>
    <a:srgbClr val="0000FF"/>
    <a:srgbClr val="9933FF"/>
    <a:srgbClr val="2E471D"/>
    <a:srgbClr val="23147E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-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11E54-91A0-4DC4-A920-B15E9CEBDDC4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16AA9-89FD-4D9F-81F5-7A8740D58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3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16AA9-89FD-4D9F-81F5-7A8740D58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7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Клик по сердечку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16AA9-89FD-4D9F-81F5-7A8740D5818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0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8C0B5-DC51-4324-9045-D41135EFD56E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9D11-9518-46FD-82BC-58BB27F6A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7766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016B-5D64-4BD4-ABF0-E15726097F24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D3E3-DE9E-4EE6-8038-700D9A18F9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621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352E0-A699-49F7-BB1D-23189D14DB91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1B7D-ADB7-4A93-8938-9D6EA3A8F7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712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6E8C9-9FCD-4541-B7D0-175A0F8D69D4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5E251-D5B8-49BF-B87B-5527D2AA38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139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DA95-F8CB-46D8-B338-2DAC6CC39137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72ED-E8E1-4E37-A373-40F7A8ED12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41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CF8C-A1F5-488B-B7A6-6C9A45741821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0E3FD-DAD7-46BE-89A5-9509B7246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400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5C28F-5039-41DB-9EC6-B5E91FA7333C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D3D7C-8C48-44DD-923B-ADE95778F8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6995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DC5AB-B4D5-4543-8CA2-973755CE4D98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F053-14E7-4EC4-83B6-52EA266AD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16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FD81-448B-4516-8B6A-9B9AABD71269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6ED74-1ACC-4FE9-8D7E-45C79C574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0198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87EFF-A51C-48E3-8A68-6C00977F7CC1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6129-F897-4E6D-8097-98F942F671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5004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A245-CD55-4D7E-879C-176FEBC728D7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95FB-8534-4DC1-9962-7581C553C0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4934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23F3D-D453-48FC-8F99-A9A296F330B1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95E54-2D50-4D1A-BE9D-C750363193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14111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120AE-B65A-485A-BECC-6728E7A67FF7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77230-7340-4DF3-8627-E7EDFA6A31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834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22CB-82FC-4589-96D2-5ADAE9337BDC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9ABFF-C2CB-4974-8A19-879A3651AE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854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9C90-D645-4029-94B0-CEE4B64CCEC9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42F9F-C965-46DC-B6BC-3D714E3D4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404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89170-73F2-43FD-BDA2-6CB7D479F7F3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63A4-894E-477A-BC75-47F1CD54CF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5054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ECD8F-CC9D-450F-B336-6E0265480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01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16000" y="19050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16000" y="40005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E7F2-8A8F-47E0-BF08-64B256DD9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3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E833CB17-69CC-42DA-A300-55D055E1F9F6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id="{0BC42264-B611-4F57-AB91-198B6AAAC502}"/>
              </a:ext>
            </a:extLst>
          </p:cNvPr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>
            <a:extLst>
              <a:ext uri="{FF2B5EF4-FFF2-40B4-BE49-F238E27FC236}">
                <a16:creationId xmlns:a16="http://schemas.microsoft.com/office/drawing/2014/main" id="{5255AF7E-05FA-462A-8DA7-4DDD627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EA5F44-80D7-40F5-B450-93EB36ACA0A8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169B98-564F-48E1-BDFE-88720ECF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>
            <a:extLst>
              <a:ext uri="{FF2B5EF4-FFF2-40B4-BE49-F238E27FC236}">
                <a16:creationId xmlns:a16="http://schemas.microsoft.com/office/drawing/2014/main" id="{687F65BF-6679-4AF0-8D85-7689999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6811-3665-443E-B933-D8491B6C0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80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CB557-3FE5-4DA4-A17F-F68E107C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8A00FF-E9C5-4F6B-A7CC-499009D176F8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611BD-A6AF-4DC4-ADB5-B4E07FF7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FB3451-C73F-43B5-BC97-13868052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CAEC-5F8A-48EA-BD96-3522F670C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92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920CB7FB-FBA0-4B4F-91DD-DD02A163C3D3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F5DEB6F9-3F19-40B8-B907-FEF5A93C4E2E}"/>
              </a:ext>
            </a:extLst>
          </p:cNvPr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1E3398DA-F6BF-4D83-B729-CA6DE874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5E59A5-A553-4214-B1A9-E48AA46FCBD9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63EA1AB4-D9EF-4562-8316-E0789A49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5126535-7B74-4139-8B60-011CDE6B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A244A-35E7-426D-8458-ED3D65190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9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6E7256-895A-4A71-B4D8-731CFE5F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64FADD-5075-4BA6-B949-ADC00F065DE0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466CD-2B64-4566-A84B-A2427564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9A6A8-7D21-4B45-9C19-3F79DC92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454BDB-A5A9-48C8-BC66-4800E3B82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37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A7E5C6-B99E-49BA-A112-C1B4B506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34E251-EEA6-47FE-90E7-31D062203396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D998B4-8EEB-47D7-9C70-B135508B2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CF4D0C-C534-404F-84C4-6D758C4E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514C5A-7299-475D-93F9-C2FD5E7E5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61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61C1D2-1CF6-4051-A5C3-3D97ADE1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EDB0A6-337A-490C-B405-BBC8B2149F80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C4C488-7889-4F21-83AE-F3F01A4A5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88AE1A-4ECF-4DFC-BBF8-34B30B6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244BFD-1B14-4ADA-820D-EF8396AC9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03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9">
            <a:extLst>
              <a:ext uri="{FF2B5EF4-FFF2-40B4-BE49-F238E27FC236}">
                <a16:creationId xmlns:a16="http://schemas.microsoft.com/office/drawing/2014/main" id="{0284192A-21CB-482E-B65A-8F782F4CAC91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6CBD22B6-A048-4F0A-8ED9-5581B930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99874A-1BC3-4B6A-8A1C-948C3755FFBA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ABA9CDF4-4E38-4622-8B6F-1C6C753D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94840E1-A7D0-4989-83F3-846D3009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B47B2C-BC33-4034-BF9E-FF737A8DF8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579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B9B66A-10C3-44CE-AD7F-96953A37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7D66B-D9C9-4F22-8408-2256BE968AAD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3318EE-DE25-47DF-9E5B-40DA94F1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7A8E59-171F-4F5B-AE16-E19FB051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EA4984-08EB-4F8F-A734-0895BC9EA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08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0F3C8027-849C-430E-907B-2269E9663664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с одним скругленным углом 10">
            <a:extLst>
              <a:ext uri="{FF2B5EF4-FFF2-40B4-BE49-F238E27FC236}">
                <a16:creationId xmlns:a16="http://schemas.microsoft.com/office/drawing/2014/main" id="{6B5484C1-94DA-455B-A5DB-98E791FF5E77}"/>
              </a:ext>
            </a:extLst>
          </p:cNvPr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CDA52657-820A-4B1D-B34F-E56638B1E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01EA6E-75C6-4F5A-842A-7763865ACEC6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F20CF843-80DC-414B-91C4-BD298CB9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F1E82189-0573-4BAE-A87E-C981EFCA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E29943-24CC-4CF7-8E70-0016AAE3A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73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345F8-1BC4-427A-AF94-C20208F8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BEB948-2441-4E1F-BC82-0A041859AF80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86989-D60F-4A0B-A638-80870166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F493D-8B99-4E95-B0D3-FECAE324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81EB90-C8AA-483D-AC37-1B0F1A426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09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B1771-900B-4E8A-80C8-BA3F062B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862726-251B-4F0B-8AC6-BB4779049343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A6B12-AADE-4E42-B4DA-6D824D65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E76D-C408-4F54-8DB7-E9B6D4BD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50777B-6D34-4110-918D-C8894C74D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62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27477-50AB-417E-86B5-0EC41D526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5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ECD8F-CC9D-450F-B336-6E0265480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0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A50A-ABF7-4EB9-8294-CDB53D404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426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06A7A-BB4A-442E-A8B0-718904000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5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7A2B-7826-41BE-B779-53DD66EA0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92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B6AC-7414-4F4D-8CC1-464248303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6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212BF-FC24-48B8-990C-E03FE867C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97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8EB6-F564-4AF1-9615-8A72921EB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611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C2E1E-7B8C-4C1E-97C0-D8235F1B0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5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A463-D58F-4F4B-9220-EF8C82240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093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28BB-381E-4765-A7E8-C30495CD7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43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16000" y="19050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16000" y="40005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E7F2-8A8F-47E0-BF08-64B256DD9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8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1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76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0492-EFE6-42BB-9195-F59092B3263D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E3C8A-C979-4F2C-8E43-0731E593B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75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1F66CC-16AA-476C-96AC-EC48861BB99C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CE59391-DF23-46B8-963D-EE8E0C6DDC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3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9" r:id="rId17"/>
    <p:sldLayoutId id="2147483703" r:id="rId18"/>
  </p:sldLayoutIdLst>
  <p:transition spd="slow">
    <p:fade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2B48D0A-E956-4B51-994D-90D7D3285129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6BE21FF-62A0-4A7F-95AF-B5DFB83C260E}"/>
              </a:ext>
            </a:extLst>
          </p:cNvPr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6EE7881-9381-4245-BA2C-63BDCDDEE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9" name="Текст 3">
            <a:extLst>
              <a:ext uri="{FF2B5EF4-FFF2-40B4-BE49-F238E27FC236}">
                <a16:creationId xmlns:a16="http://schemas.microsoft.com/office/drawing/2014/main" id="{1A9BBD7A-A757-4852-AF56-43D8E3B9F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5" name="Дата 24">
            <a:extLst>
              <a:ext uri="{FF2B5EF4-FFF2-40B4-BE49-F238E27FC236}">
                <a16:creationId xmlns:a16="http://schemas.microsoft.com/office/drawing/2014/main" id="{59EB9168-2FBC-4F62-84D1-216F3C431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E3DED1">
                    <a:shade val="50000"/>
                  </a:srgbClr>
                </a:solidFill>
                <a:latin typeface="Verdana"/>
              </a:defRPr>
            </a:lvl1pPr>
            <a:extLst/>
          </a:lstStyle>
          <a:p>
            <a:pPr>
              <a:defRPr/>
            </a:pPr>
            <a:fld id="{C4F82D7C-4C52-4AB7-A37F-89EE2176FD93}" type="datetimeFigureOut">
              <a:rPr lang="ru-RU"/>
              <a:pPr>
                <a:defRPr/>
              </a:pPr>
              <a:t>30.10.2022</a:t>
            </a:fld>
            <a:endParaRPr lang="ru-RU"/>
          </a:p>
        </p:txBody>
      </p:sp>
      <p:sp>
        <p:nvSpPr>
          <p:cNvPr id="18" name="Нижний колонтитул 17">
            <a:extLst>
              <a:ext uri="{FF2B5EF4-FFF2-40B4-BE49-F238E27FC236}">
                <a16:creationId xmlns:a16="http://schemas.microsoft.com/office/drawing/2014/main" id="{190EE6CD-F3E3-4C37-B910-2BEF6E3CA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E3DED1">
                    <a:shade val="50000"/>
                  </a:srgbClr>
                </a:solidFill>
                <a:latin typeface="Verdana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EF2182-1CB2-4112-B67D-82CDAA285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rgbClr val="E3DED1">
                    <a:shade val="50000"/>
                  </a:srgbClr>
                </a:solidFill>
                <a:latin typeface="Verdana"/>
              </a:defRPr>
            </a:lvl1pPr>
            <a:extLst/>
          </a:lstStyle>
          <a:p>
            <a:pPr>
              <a:defRPr/>
            </a:pPr>
            <a:fld id="{E950AFA7-54CF-4D09-9EE5-FA548CE80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91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1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4BEEC76-40C8-49B0-8A21-214519B0669C}" type="datetimeFigureOut">
              <a:rPr lang="en-US"/>
              <a:pPr>
                <a:defRPr/>
              </a:pPr>
              <a:t>10/30/2022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8154B29-CA97-41BB-B89C-AA9AC5EF6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0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jp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jp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hyperlink" Target="http://images.yandex.ru/yandsearch?ed=1&amp;rpt=simage&amp;text=%D1%82%D0%B0%D0%B1%D0%B0%D0%BA%20-%D1%80%D0%B0%D1%81%D1%82%D0%B5%D0%BD%D0%B8%D0%B5%20%D0%B2%20%D0%BA%D0%B0%D1%80%D1%82%D0%B8%D0%BD%D0%BA%D0%B0%D1%85&amp;img_url=www.medical-enc.ru/18/images/tabak.jpg&amp;spsite=www.medical-enc.ru&amp;p=1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https://adonius.club/uploads/posts/2022-01/1642905687_45-adonius-club-p-osennii-klipart-na-prozrachnom-fone-59.png">
            <a:extLst>
              <a:ext uri="{FF2B5EF4-FFF2-40B4-BE49-F238E27FC236}">
                <a16:creationId xmlns:a16="http://schemas.microsoft.com/office/drawing/2014/main" id="{8779C519-B24B-4291-89CE-E004FFB0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488" y="0"/>
            <a:ext cx="4706720" cy="24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7416" y="1015479"/>
            <a:ext cx="3968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>
                  <a:solidFill>
                    <a:srgbClr val="272AA1"/>
                  </a:solidFill>
                </a:ln>
                <a:solidFill>
                  <a:srgbClr val="272A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65291" y="142043"/>
            <a:ext cx="5227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3820CA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КОПИЛКА ПЕДАГОГИЧЕСКИХ ИДЕЙ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58" y="1912534"/>
            <a:ext cx="5754733" cy="190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6476" y="2281866"/>
            <a:ext cx="95676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победить дракона или удержись от вредной привычки»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474" y="369148"/>
            <a:ext cx="3542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октября 2022 г.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750151"/>
            <a:ext cx="5754733" cy="1908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865D6B-0DDE-464B-98BE-860E441DA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643"/>
            <a:ext cx="3674088" cy="324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3C7F13-2796-435F-B05F-520EDCA1536F}"/>
              </a:ext>
            </a:extLst>
          </p:cNvPr>
          <p:cNvSpPr/>
          <p:nvPr/>
        </p:nvSpPr>
        <p:spPr>
          <a:xfrm>
            <a:off x="6096001" y="4957146"/>
            <a:ext cx="5862220" cy="162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Тот, кто может победить другого, - </a:t>
            </a:r>
            <a:br>
              <a:rPr lang="ru-RU" sz="24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силен, тот, кто побеждает самого себя, - воистину могуществен.</a:t>
            </a:r>
            <a:b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Лао-То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3F1ECD-9DFC-4AE5-A693-848DCC5DB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459" y="3056571"/>
            <a:ext cx="2382762" cy="150083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487266CB-3F62-4D80-8124-A2AA0CCE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97" y="4812510"/>
            <a:ext cx="3033204" cy="202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6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3139" y="190500"/>
            <a:ext cx="83651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Курение - зависимость от наркотика, от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никотина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своей ядовитости никотин равен синильной кислоте - смертельному яду.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табаке содержится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1200 ядовитых веществ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 доказано, что курение вызывает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заболеваний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64" y="190501"/>
            <a:ext cx="195521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6" y="509589"/>
            <a:ext cx="17637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92" y="4503420"/>
            <a:ext cx="4392040" cy="2354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22" name="Picture 2" descr="http://vrednokurit.ru/images/kurenie-podrostko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238" y="1941607"/>
            <a:ext cx="4213470" cy="2493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russia-no-smoking.ru/images/22.05/brosil-kurit-bolit-gorlo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0209" y="4503420"/>
            <a:ext cx="4091940" cy="23901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studio-mix.info/wp-content/uploads/2011/12/zocg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0050" y="1899281"/>
            <a:ext cx="4222499" cy="25359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18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.pinimg.com/originals/91/dc/84/91dc841d22b7df60781cac067bda455d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5355" y="-150131"/>
            <a:ext cx="4433533" cy="39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0E1020-08D3-4CF4-B6D4-9C8E3E29A8AB}"/>
              </a:ext>
            </a:extLst>
          </p:cNvPr>
          <p:cNvSpPr/>
          <p:nvPr/>
        </p:nvSpPr>
        <p:spPr>
          <a:xfrm>
            <a:off x="3597360" y="119586"/>
            <a:ext cx="5013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9904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 «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990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Расшифруй слово»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1990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A93CFF-EE5E-4D5A-BE24-6EDBA8507BD5}"/>
              </a:ext>
            </a:extLst>
          </p:cNvPr>
          <p:cNvSpPr/>
          <p:nvPr/>
        </p:nvSpPr>
        <p:spPr>
          <a:xfrm>
            <a:off x="284085" y="704361"/>
            <a:ext cx="7856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Расшифруйте слово НИКОТИН (нужно выразить все отрицательные воздействия никотина, а также следствия, приводящие к заболеваниям и отрицательным и негативным явлениям)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C7FEAC-B48B-4074-9AC3-CE3C9361162E}"/>
              </a:ext>
            </a:extLst>
          </p:cNvPr>
          <p:cNvSpPr/>
          <p:nvPr/>
        </p:nvSpPr>
        <p:spPr>
          <a:xfrm>
            <a:off x="417249" y="2858796"/>
            <a:ext cx="108218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ненависть, негатив, недоумок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инсульт, инстинкт, исход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кража, кашель. карантин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одышка, опасность, отравление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табак, тяжело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истерия, интоксикация, истощение, инвалидность.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наркотик, неизбежность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15E81D37-2573-4266-B20B-B110529B0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67" y="4107126"/>
            <a:ext cx="2393023" cy="239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6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79i513x542">
            <a:extLst>
              <a:ext uri="{FF2B5EF4-FFF2-40B4-BE49-F238E27FC236}">
                <a16:creationId xmlns:a16="http://schemas.microsoft.com/office/drawing/2014/main" id="{3AB31349-F6D1-47C1-ABF2-96EF81CB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82" y="94184"/>
            <a:ext cx="7107407" cy="66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8A620D1-C8AB-44C5-8306-50C925D72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8" y="94184"/>
            <a:ext cx="2499556" cy="249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9C4A31-6767-441B-A7A0-E7B0EF3C9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1" y="3707631"/>
            <a:ext cx="2393023" cy="239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0793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урение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83" y="483429"/>
            <a:ext cx="4220452" cy="316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apteka.ua/uploads/2012/04/345745768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6" r="14074"/>
          <a:stretch/>
        </p:blipFill>
        <p:spPr bwMode="auto">
          <a:xfrm>
            <a:off x="3942278" y="72331"/>
            <a:ext cx="1994547" cy="22161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0.joyreactor.cc/pics/post/%D0%BE%D0%BC%D1%81%D0%BA-%D0%BA%D1%83%D1%80%D0%B5%D0%BD%D0%B8%D0%B5-%D1%80%D0%B0%D0%BA-%D0%B1%D0%B0%D1%8F%D0%BD-125839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079" y="72331"/>
            <a:ext cx="3606422" cy="18082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nolsigaret.ru/uploads/posts/2014-08/1407248534_brosit-kuri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73" y="2066278"/>
            <a:ext cx="1958947" cy="291112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vrachfree.com/images/Otravlenie-tabachnym-dymom-1.jpg">
            <a:extLst>
              <a:ext uri="{FF2B5EF4-FFF2-40B4-BE49-F238E27FC236}">
                <a16:creationId xmlns:a16="http://schemas.microsoft.com/office/drawing/2014/main" id="{902A13A2-31CA-4548-963E-91056660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 t="-1581" r="3723" b="55701"/>
          <a:stretch>
            <a:fillRect/>
          </a:stretch>
        </p:blipFill>
        <p:spPr bwMode="auto">
          <a:xfrm>
            <a:off x="2492422" y="2359688"/>
            <a:ext cx="47513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B01F1EFA-2D4D-4B1A-92DF-44CD5323BF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6" y="5115588"/>
            <a:ext cx="1576557" cy="166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vrachfree.com/images/Otravlenie-tabachnym-dymom-1.jpg">
            <a:extLst>
              <a:ext uri="{FF2B5EF4-FFF2-40B4-BE49-F238E27FC236}">
                <a16:creationId xmlns:a16="http://schemas.microsoft.com/office/drawing/2014/main" id="{769120DD-D9A1-4D29-B921-6E81C8C3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44756" r="22664"/>
          <a:stretch>
            <a:fillRect/>
          </a:stretch>
        </p:blipFill>
        <p:spPr bwMode="auto">
          <a:xfrm>
            <a:off x="7277436" y="4057200"/>
            <a:ext cx="4671908" cy="259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3729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5DA51F-9C52-44FA-B206-EF673DE5E7F5}"/>
              </a:ext>
            </a:extLst>
          </p:cNvPr>
          <p:cNvSpPr/>
          <p:nvPr/>
        </p:nvSpPr>
        <p:spPr>
          <a:xfrm>
            <a:off x="275208" y="372862"/>
            <a:ext cx="8487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Как вы понимаете пословицу?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«С хмелем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познаться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– с честью расстаться»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i.pinimg.com/originals/91/dc/84/91dc841d22b7df60781cac067bda455d.png">
            <a:extLst>
              <a:ext uri="{FF2B5EF4-FFF2-40B4-BE49-F238E27FC236}">
                <a16:creationId xmlns:a16="http://schemas.microsoft.com/office/drawing/2014/main" id="{28FA9571-4647-4225-B88E-45F9C1505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4311" y="0"/>
            <a:ext cx="3119773" cy="280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A6E9E8-E9B6-44F5-8C86-83911A0C15D3}"/>
              </a:ext>
            </a:extLst>
          </p:cNvPr>
          <p:cNvSpPr/>
          <p:nvPr/>
        </p:nvSpPr>
        <p:spPr>
          <a:xfrm>
            <a:off x="363984" y="1216241"/>
            <a:ext cx="8780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(Пьянство заглушает рассудок, совесть; пьяный легко может обмануть, не сдержать слово)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212BF7-DF87-46B7-A58C-E8832CC69DC5}"/>
              </a:ext>
            </a:extLst>
          </p:cNvPr>
          <p:cNvSpPr/>
          <p:nvPr/>
        </p:nvSpPr>
        <p:spPr>
          <a:xfrm>
            <a:off x="275208" y="2324238"/>
            <a:ext cx="11008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(Пьяница теряет здоровье, друзей, работу, уважение, окружающих, любовь близких)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C52831-C64A-4E5F-8C2C-A629B5A2C3E9}"/>
              </a:ext>
            </a:extLst>
          </p:cNvPr>
          <p:cNvSpPr/>
          <p:nvPr/>
        </p:nvSpPr>
        <p:spPr>
          <a:xfrm>
            <a:off x="363984" y="1994437"/>
            <a:ext cx="8780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«Пить до дна – не видать добра»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AEAA80-F7B4-4C55-991B-AC6D828FF05C}"/>
              </a:ext>
            </a:extLst>
          </p:cNvPr>
          <p:cNvSpPr/>
          <p:nvPr/>
        </p:nvSpPr>
        <p:spPr>
          <a:xfrm>
            <a:off x="3697690" y="1994436"/>
            <a:ext cx="366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О чем эта пословица?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DD12A3-C79B-4617-84DE-59BDDDFBD1AF}"/>
              </a:ext>
            </a:extLst>
          </p:cNvPr>
          <p:cNvSpPr/>
          <p:nvPr/>
        </p:nvSpPr>
        <p:spPr>
          <a:xfrm>
            <a:off x="452761" y="2801993"/>
            <a:ext cx="11008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«Курить — здоровью вредить», «Один курит, а весь дом болеет»??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5D19AB-083A-4939-AD82-E1CB462C0F70}"/>
              </a:ext>
            </a:extLst>
          </p:cNvPr>
          <p:cNvSpPr/>
          <p:nvPr/>
        </p:nvSpPr>
        <p:spPr>
          <a:xfrm>
            <a:off x="550416" y="3202105"/>
            <a:ext cx="10413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Курение очень вредно для человеческого организма. У курильщика начинают болеть голова, сердце, ухудшаются память, аппетит и пищеварение</a:t>
            </a:r>
          </a:p>
        </p:txBody>
      </p:sp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EF3B2300-3D6A-4D47-8807-FB52F7EE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6" y="4115768"/>
            <a:ext cx="2499556" cy="249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B4B00A-2FB0-4B6F-9B55-5A3BF5DFD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30" y="4018234"/>
            <a:ext cx="2600631" cy="230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93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DB9806-35CD-40C0-85AD-784190F503D8}"/>
              </a:ext>
            </a:extLst>
          </p:cNvPr>
          <p:cNvSpPr/>
          <p:nvPr/>
        </p:nvSpPr>
        <p:spPr>
          <a:xfrm>
            <a:off x="319597" y="284084"/>
            <a:ext cx="3027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2B6BBC-7380-4ECA-9ADB-0443D135FB47}"/>
              </a:ext>
            </a:extLst>
          </p:cNvPr>
          <p:cNvSpPr/>
          <p:nvPr/>
        </p:nvSpPr>
        <p:spPr>
          <a:xfrm>
            <a:off x="1518081" y="644537"/>
            <a:ext cx="9312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страстное, чрезмерное увлечение просмотром телевизионных передач - информационная зависимость. ТВ предлагает человеку придуманный мир, который может превратиться со временем в «живую реальность», помогает уйти от скуки повседневной жизни; получить нечто такое, о чем можно поговорить с другими людьми; получить удовольствие от подглядывания (особенно реалити-шоу); якобы приобрести жизненный опыт, наблюдая за событиями на экране; быть на высоте и в курсе новостей и происходящих в мире событий.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7D3716-D754-4DDA-B62A-9AFE83B47B2A}"/>
              </a:ext>
            </a:extLst>
          </p:cNvPr>
          <p:cNvSpPr/>
          <p:nvPr/>
        </p:nvSpPr>
        <p:spPr>
          <a:xfrm>
            <a:off x="2707689" y="284084"/>
            <a:ext cx="8265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6666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[от сл. теле(видение) и греч. </a:t>
            </a:r>
            <a:r>
              <a:rPr lang="ru-RU" sz="2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mania</a:t>
            </a:r>
            <a:r>
              <a:rPr lang="ru-RU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страсть, безумие </a:t>
            </a:r>
          </a:p>
        </p:txBody>
      </p:sp>
      <p:pic>
        <p:nvPicPr>
          <p:cNvPr id="5" name="Рисунок 4" descr="316475d06363e3f115c929976f6cfd41.jpg">
            <a:extLst>
              <a:ext uri="{FF2B5EF4-FFF2-40B4-BE49-F238E27FC236}">
                <a16:creationId xmlns:a16="http://schemas.microsoft.com/office/drawing/2014/main" id="{3499979B-6BD7-4EBA-B656-C3306CE51D36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3582" y="2635149"/>
            <a:ext cx="2506461" cy="1995543"/>
          </a:xfrm>
          <a:prstGeom prst="rect">
            <a:avLst/>
          </a:prstGeom>
        </p:spPr>
      </p:pic>
      <p:pic>
        <p:nvPicPr>
          <p:cNvPr id="6" name="Рисунок 5" descr="article-2250809-168DBB32000005DC-395_634x446.jpg">
            <a:extLst>
              <a:ext uri="{FF2B5EF4-FFF2-40B4-BE49-F238E27FC236}">
                <a16:creationId xmlns:a16="http://schemas.microsoft.com/office/drawing/2014/main" id="{79B98F5C-73F1-43DD-8A3E-67DFFBB1DDA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81503" y="2229022"/>
            <a:ext cx="2795241" cy="1966368"/>
          </a:xfrm>
          <a:prstGeom prst="rect">
            <a:avLst/>
          </a:prstGeom>
        </p:spPr>
      </p:pic>
      <p:pic>
        <p:nvPicPr>
          <p:cNvPr id="7" name="Рисунок 6" descr="99e2f89e2f38_528_3bc558545eae.jpg">
            <a:extLst>
              <a:ext uri="{FF2B5EF4-FFF2-40B4-BE49-F238E27FC236}">
                <a16:creationId xmlns:a16="http://schemas.microsoft.com/office/drawing/2014/main" id="{481A2236-6059-4DC6-90B5-A8BF6078959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00063" y="2687469"/>
            <a:ext cx="3271420" cy="3886447"/>
          </a:xfrm>
          <a:prstGeom prst="rect">
            <a:avLst/>
          </a:prstGeom>
        </p:spPr>
      </p:pic>
      <p:pic>
        <p:nvPicPr>
          <p:cNvPr id="8" name="Рисунок 7" descr="640.i_329bb5c2a36eee2c1a9049b2f6a9406e.jpg">
            <a:extLst>
              <a:ext uri="{FF2B5EF4-FFF2-40B4-BE49-F238E27FC236}">
                <a16:creationId xmlns:a16="http://schemas.microsoft.com/office/drawing/2014/main" id="{E8ECA5B2-F2FB-433C-9900-2DF72A13980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18081" y="4657595"/>
            <a:ext cx="2908915" cy="1961932"/>
          </a:xfrm>
          <a:prstGeom prst="rect">
            <a:avLst/>
          </a:prstGeom>
        </p:spPr>
      </p:pic>
      <p:pic>
        <p:nvPicPr>
          <p:cNvPr id="9" name="Рисунок 8" descr="127962_772.jpg">
            <a:extLst>
              <a:ext uri="{FF2B5EF4-FFF2-40B4-BE49-F238E27FC236}">
                <a16:creationId xmlns:a16="http://schemas.microsoft.com/office/drawing/2014/main" id="{E76F1C83-045A-4786-95C0-FC3B3741081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008978" y="4172784"/>
            <a:ext cx="3470557" cy="24467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8742D0-8763-461A-98C5-EC3AF559B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309" y="85181"/>
            <a:ext cx="1578931" cy="13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5308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E7379B-8C41-45C3-8A52-F103169EDCB7}"/>
              </a:ext>
            </a:extLst>
          </p:cNvPr>
          <p:cNvSpPr/>
          <p:nvPr/>
        </p:nvSpPr>
        <p:spPr>
          <a:xfrm>
            <a:off x="2405849" y="88777"/>
            <a:ext cx="624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Телевидение – «мягкое орудие зомбирования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1BCA60-42E1-4284-9509-80EA04469349}"/>
              </a:ext>
            </a:extLst>
          </p:cNvPr>
          <p:cNvSpPr/>
          <p:nvPr/>
        </p:nvSpPr>
        <p:spPr>
          <a:xfrm>
            <a:off x="319596" y="488887"/>
            <a:ext cx="8824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утомление мозга, головные боли;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тяжесть во всем теле;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гиподинамия, снижение физической активности;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запустить процесс атрофии мышц спины;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психологический мотиватор;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контакта с близкими людьми;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досуга;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беспокойство, тревога, усталость, депрессия и даже чувство вины;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уменьшается опыт восприятия мира и жизни.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95D324-4901-453A-B931-36BEDAEBDEBC}"/>
              </a:ext>
            </a:extLst>
          </p:cNvPr>
          <p:cNvSpPr/>
          <p:nvPr/>
        </p:nvSpPr>
        <p:spPr>
          <a:xfrm>
            <a:off x="4500851" y="3244334"/>
            <a:ext cx="3422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Освободиться от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телемании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7511AA8-0D8F-446D-B777-F33EA6D94DA4}"/>
              </a:ext>
            </a:extLst>
          </p:cNvPr>
          <p:cNvSpPr/>
          <p:nvPr/>
        </p:nvSpPr>
        <p:spPr>
          <a:xfrm>
            <a:off x="3151572" y="3429001"/>
            <a:ext cx="74838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разнообразить свой досуг;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 о своих потребностях и интересах;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заняться чем-то действительно нужным и полезным, что помогает реализовать себя: творчество, игры, прогулки…;</a:t>
            </a:r>
          </a:p>
          <a:p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обратиться к психологу, выяснить проблемы,  «прикрываемые» телевизионной зависимостью</a:t>
            </a:r>
            <a:r>
              <a:rPr lang="ru-RU" b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799C563-BF06-4C1B-BF30-605C992E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5568" y="160575"/>
            <a:ext cx="3092646" cy="2236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7E0897-5CC2-4498-A7E6-28F3127C4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3" y="566679"/>
            <a:ext cx="2467993" cy="1850994"/>
          </a:xfrm>
          <a:prstGeom prst="rect">
            <a:avLst/>
          </a:prstGeom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EFC3B451-F121-4686-9ECF-66355EBD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690" y="2588903"/>
            <a:ext cx="1959148" cy="2111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4BDAED-CAC5-444A-A0E4-EF23886B1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51" y="5042517"/>
            <a:ext cx="2333456" cy="15750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8EE690-9EE0-42A2-B830-492E42F7A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3" y="3679521"/>
            <a:ext cx="2860579" cy="28385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46AEBA-ADB0-4930-8C78-F4ADC0FDEDBD}"/>
              </a:ext>
            </a:extLst>
          </p:cNvPr>
          <p:cNvSpPr/>
          <p:nvPr/>
        </p:nvSpPr>
        <p:spPr>
          <a:xfrm>
            <a:off x="106531" y="213063"/>
            <a:ext cx="110615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СКВЕРНОСЛОВИЕ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Сквернословие - от слова «скверна». Сквернословие — </a:t>
            </a:r>
            <a:r>
              <a:rPr lang="ru-RU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речь, наполненная неприличными выражениями, непристойными словами, бранью. У этого явления много определений: нецензурная брань, непечатные выражения, матерщина, нецензурная лексика, и др. Но издревле матерщина в русском народе именуется сквернословием, от слова «скверна». </a:t>
            </a:r>
          </a:p>
          <a:p>
            <a:r>
              <a:rPr lang="ru-RU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словаре В. Даля сказано: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«Скверна </a:t>
            </a:r>
            <a:r>
              <a:rPr lang="ru-RU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мерзость, гадость, пакость, все гнусное, противное, отвратительное, нечистота, грязь, нравственное растление, все богопротивное</a:t>
            </a:r>
            <a:endParaRPr lang="ru-RU" sz="2000" b="1" dirty="0">
              <a:solidFill>
                <a:srgbClr val="3820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EB50B-9C81-4DB0-BA37-67EDD3ED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444" y="97654"/>
            <a:ext cx="1254288" cy="110472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BBE7AB1-A50D-4384-A194-EFA173B6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865" y="2159520"/>
            <a:ext cx="2084332" cy="237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A7CC4-6CFF-4031-B536-6E99107FE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112" y="4377632"/>
            <a:ext cx="2084332" cy="23368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C5AF6B-F1ED-413C-B16B-4F62C98EA26D}"/>
              </a:ext>
            </a:extLst>
          </p:cNvPr>
          <p:cNvSpPr/>
          <p:nvPr/>
        </p:nvSpPr>
        <p:spPr>
          <a:xfrm>
            <a:off x="4275194" y="2885244"/>
            <a:ext cx="7810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D1AE65-33F7-4C1E-A27B-AB3BDF861E97}"/>
              </a:ext>
            </a:extLst>
          </p:cNvPr>
          <p:cNvSpPr/>
          <p:nvPr/>
        </p:nvSpPr>
        <p:spPr>
          <a:xfrm>
            <a:off x="186431" y="2474892"/>
            <a:ext cx="95108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Мистические корни этого явления уходят в далекую языческую древность. Люди дохристианской эпохи, чтобы оградить свою жизнь от злобных нападок демонического мира, вступали с ним в контакт. Этот контакт мог быть только двояким: демона либо ублажали, превознося его и принося ему жертвы, либо пугали его. Так вот, пугали демона именно скверной бранью, демонстрацией своего непотребства.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C8F76C-E657-4E0A-BD12-D83D77EC9732}"/>
              </a:ext>
            </a:extLst>
          </p:cNvPr>
          <p:cNvSpPr/>
          <p:nvPr/>
        </p:nvSpPr>
        <p:spPr>
          <a:xfrm>
            <a:off x="275208" y="4142696"/>
            <a:ext cx="8398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Скверные слова были включены в заклинания, обращенные к языческим божествам, а в языческое время был распространен культ плодородия, поэтому все скверные слова связаны с половой сферой. Таким образом, так называемый мат является языком общения с демонами. Неслучайно в филологии это явление именуется инфернальной лексикой. Инфернальной — значит адской, из преисподней.</a:t>
            </a:r>
          </a:p>
        </p:txBody>
      </p:sp>
    </p:spTree>
    <p:extLst>
      <p:ext uri="{BB962C8B-B14F-4D97-AF65-F5344CB8AC3E}">
        <p14:creationId xmlns:p14="http://schemas.microsoft.com/office/powerpoint/2010/main" val="207615507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438371-D38E-4799-B1C0-326EA69CEC3E}"/>
              </a:ext>
            </a:extLst>
          </p:cNvPr>
          <p:cNvSpPr/>
          <p:nvPr/>
        </p:nvSpPr>
        <p:spPr>
          <a:xfrm>
            <a:off x="142043" y="386695"/>
            <a:ext cx="8611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latin typeface="Cambria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Исследования показали, что у матерщинников очень быстро проявляются возрастные изменения на клеточном уровне, которые ведут ко всевозможным болезням.  Одним словом, мат способствует быстрому старению.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1AC89E1-503A-490B-B9EC-BCBF32C8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4" y="88777"/>
            <a:ext cx="1766656" cy="1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6BB99D8-C5E9-477D-9859-C96F892C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417" y="1731432"/>
            <a:ext cx="1997583" cy="1207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1FE1F4-EC53-452D-B5A9-281BE470A382}"/>
              </a:ext>
            </a:extLst>
          </p:cNvPr>
          <p:cNvSpPr/>
          <p:nvPr/>
        </p:nvSpPr>
        <p:spPr>
          <a:xfrm>
            <a:off x="186431" y="1289106"/>
            <a:ext cx="8087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 несется на нас из автобусов и такси, из радиоприемников и с телеэкранов.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4uvak6-thumb-600x400-51181">
            <a:extLst>
              <a:ext uri="{FF2B5EF4-FFF2-40B4-BE49-F238E27FC236}">
                <a16:creationId xmlns:a16="http://schemas.microsoft.com/office/drawing/2014/main" id="{2F8A3471-ED4E-48AB-9B7B-541A15B4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1663564"/>
            <a:ext cx="2752078" cy="183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D917A8-96DA-46D0-B210-43ED3874E5E9}"/>
              </a:ext>
            </a:extLst>
          </p:cNvPr>
          <p:cNvSpPr/>
          <p:nvPr/>
        </p:nvSpPr>
        <p:spPr>
          <a:xfrm>
            <a:off x="2938509" y="2113055"/>
            <a:ext cx="7608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учёных под руководством кандидата биологических наук П.П. Гаряева пришла к ошеломляющему выводу, что с помощью словесных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мыслеобразов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созидает или разрушает свой генетический аппарат. Исследователи изобрели аппарат, который переводит человеческие слова в электромагнитные колебания. Они, как известно, влияют на молекулы ДНК (наследственности).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Ругается человек матом, и его хромосомы корёжатся и гнутся, гены меняются местами. В результате ДНК начинает вырабатывать противоестественные программы. Вот так постепенно потомству передаётся программа самоликвидации.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Брань, как и радиация, может не только расшатать здоровье, но и изуродовать потомство.</a:t>
            </a:r>
          </a:p>
        </p:txBody>
      </p:sp>
    </p:spTree>
    <p:extLst>
      <p:ext uri="{BB962C8B-B14F-4D97-AF65-F5344CB8AC3E}">
        <p14:creationId xmlns:p14="http://schemas.microsoft.com/office/powerpoint/2010/main" val="6959765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2E6483-B80E-44D2-8DB7-F516E564B5E8}"/>
              </a:ext>
            </a:extLst>
          </p:cNvPr>
          <p:cNvSpPr/>
          <p:nvPr/>
        </p:nvSpPr>
        <p:spPr>
          <a:xfrm>
            <a:off x="1802168" y="79899"/>
            <a:ext cx="5678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избавиться от мата?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C66E4C-86F2-46E6-A91C-0B7B32977920}"/>
              </a:ext>
            </a:extLst>
          </p:cNvPr>
          <p:cNvSpPr/>
          <p:nvPr/>
        </p:nvSpPr>
        <p:spPr>
          <a:xfrm>
            <a:off x="221942" y="630315"/>
            <a:ext cx="89220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читать. </a:t>
            </a:r>
          </a:p>
          <a:p>
            <a:r>
              <a:rPr lang="ru-RU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классику, громко и вслух. </a:t>
            </a:r>
          </a:p>
          <a:p>
            <a:r>
              <a:rPr lang="ru-RU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и учите стихи. Так, многократное повторение красивой художественной речи сможет осесть в подсознании, и мату там может не остаться места.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5B91F6-35F3-44B4-94D3-5F59B4F2FF63}"/>
              </a:ext>
            </a:extLst>
          </p:cNvPr>
          <p:cNvSpPr/>
          <p:nvPr/>
        </p:nvSpPr>
        <p:spPr>
          <a:xfrm>
            <a:off x="2521258" y="2112885"/>
            <a:ext cx="9570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Слушайте хорошую музыку, также классическую: Бетховен, Бах, доказано, что они позитивно влияют на психику, успокаивают нервы. Зачастую нервное состояние заставляет человека постоянно сыпать ругательствами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JSBach.jpg">
            <a:extLst>
              <a:ext uri="{FF2B5EF4-FFF2-40B4-BE49-F238E27FC236}">
                <a16:creationId xmlns:a16="http://schemas.microsoft.com/office/drawing/2014/main" id="{BD431004-2799-47A1-A39C-BFF5B5AE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2343705"/>
            <a:ext cx="1628322" cy="23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krampravda.dn.ua/images/stories/2014/02/18/97_1305181602.jpg">
            <a:extLst>
              <a:ext uri="{FF2B5EF4-FFF2-40B4-BE49-F238E27FC236}">
                <a16:creationId xmlns:a16="http://schemas.microsoft.com/office/drawing/2014/main" id="{9A77780C-5ADC-4158-B5FB-420EDD54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42" y="368254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tula-football.ru/wp-content/uploads/2013/04/books.jpeg">
            <a:extLst>
              <a:ext uri="{FF2B5EF4-FFF2-40B4-BE49-F238E27FC236}">
                <a16:creationId xmlns:a16="http://schemas.microsoft.com/office/drawing/2014/main" id="{C8ECED6F-77C5-4174-873D-6EF13897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59" y="208884"/>
            <a:ext cx="2429523" cy="182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Beethoven.jpg">
            <a:extLst>
              <a:ext uri="{FF2B5EF4-FFF2-40B4-BE49-F238E27FC236}">
                <a16:creationId xmlns:a16="http://schemas.microsoft.com/office/drawing/2014/main" id="{632FEA31-00E9-4C9C-B4F1-F4A67E56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36" y="3932645"/>
            <a:ext cx="1757605" cy="211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krampravda.dn.ua/images/stories/2014/02/18/97_1305181602.jpg">
            <a:extLst>
              <a:ext uri="{FF2B5EF4-FFF2-40B4-BE49-F238E27FC236}">
                <a16:creationId xmlns:a16="http://schemas.microsoft.com/office/drawing/2014/main" id="{7D83067F-2DAB-4842-BD7A-61603910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569" y="4264657"/>
            <a:ext cx="2593343" cy="259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9CB28D-12CA-4AEB-B72D-9C00925D366F}"/>
              </a:ext>
            </a:extLst>
          </p:cNvPr>
          <p:cNvSpPr/>
          <p:nvPr/>
        </p:nvSpPr>
        <p:spPr>
          <a:xfrm>
            <a:off x="3808212" y="3600371"/>
            <a:ext cx="6853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позволяйте другим ругаться в Вашем присутствии, делайте замечания мужчинам, если они матерятся в присутствии женщин и старайтесь сами следить за речью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cs623831.vk.me/v623831237/44f33/HNgpbxM7_e0.jpg">
            <a:extLst>
              <a:ext uri="{FF2B5EF4-FFF2-40B4-BE49-F238E27FC236}">
                <a16:creationId xmlns:a16="http://schemas.microsoft.com/office/drawing/2014/main" id="{DA3030FF-2035-4775-9721-7A0C913F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41" y="4630800"/>
            <a:ext cx="4804588" cy="21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191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ents.ua/img/201211211224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" y="4458414"/>
            <a:ext cx="3683739" cy="2424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.pfst.net/2012.05/13103008186b2cc4c705d6105d98fc613f464a7f232_b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3113" y="4425898"/>
            <a:ext cx="5796506" cy="2457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ylik.ru/uploads/posts/2014-05/1400478773_tzjsvhcixgeadd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19" y="2059020"/>
            <a:ext cx="2213824" cy="270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v.akado.ru/images/data/akadotv/picture/imgbig/6083543/enc_entry_9950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4" b="6251"/>
          <a:stretch/>
        </p:blipFill>
        <p:spPr bwMode="auto">
          <a:xfrm>
            <a:off x="6319024" y="-66929"/>
            <a:ext cx="4511733" cy="2159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71" y="49153"/>
            <a:ext cx="5082741" cy="225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www.kraskizhizni.com/f/image/10-sovetov-podrostok/10-sovetov-podrostok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30552" y="1790937"/>
            <a:ext cx="2254302" cy="2634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93648" y="1790937"/>
            <a:ext cx="67369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хочется, чтоб были все счастливыми!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колокольчиком звенел веселый смех!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станем каплю терпеливее!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станем чуточку добрей!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жить в спокойствии, согласии!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свет земли нам освещает путь!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Трудиться будем творчески и радостно, но так,</a:t>
            </a:r>
            <a:b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здоровый образ жизни сохранять!!!</a:t>
            </a:r>
            <a:endParaRPr lang="ru-RU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F886AB-5FEF-43FD-B17F-F8A0FA7B0EB6}"/>
              </a:ext>
            </a:extLst>
          </p:cNvPr>
          <p:cNvSpPr/>
          <p:nvPr/>
        </p:nvSpPr>
        <p:spPr>
          <a:xfrm>
            <a:off x="230819" y="195309"/>
            <a:ext cx="11052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ни странно, действенный способ избавиться от привычки материться -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тем, что говоришь.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спешите, говорите обдуманные фразы. Заядлому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матершиннику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непривычки может быть очень тяжело.</a:t>
            </a:r>
          </a:p>
        </p:txBody>
      </p:sp>
      <p:pic>
        <p:nvPicPr>
          <p:cNvPr id="3" name="Picture 4" descr="http://mastersloga.ru/_nw/4/01512100.jpg">
            <a:extLst>
              <a:ext uri="{FF2B5EF4-FFF2-40B4-BE49-F238E27FC236}">
                <a16:creationId xmlns:a16="http://schemas.microsoft.com/office/drawing/2014/main" id="{2EA680D2-3ECD-42FB-B11E-C66782E1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31" y="1196975"/>
            <a:ext cx="2976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1DFA7D-9914-41D4-B8D0-4C9986EC2DFC}"/>
              </a:ext>
            </a:extLst>
          </p:cNvPr>
          <p:cNvSpPr/>
          <p:nvPr/>
        </p:nvSpPr>
        <p:spPr>
          <a:xfrm>
            <a:off x="359208" y="1597981"/>
            <a:ext cx="84970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позитива в жизни, ищите новые и прекрасные слова, расширяйте свой кругозор и помните, что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Ваша речь - показатель уровня вашей культуры. Сделайте его выше!</a:t>
            </a:r>
          </a:p>
        </p:txBody>
      </p:sp>
      <p:pic>
        <p:nvPicPr>
          <p:cNvPr id="5" name="Picture 2" descr="http://scontent.cdninstagram.com/hphotos-xpf1/t51.2885-15/s320x320/e15/10536887_534500873357133_1384245691_n.jpg">
            <a:extLst>
              <a:ext uri="{FF2B5EF4-FFF2-40B4-BE49-F238E27FC236}">
                <a16:creationId xmlns:a16="http://schemas.microsoft.com/office/drawing/2014/main" id="{D4E34C76-2922-46E5-92F5-1D8F09D2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6" y="2627790"/>
            <a:ext cx="1966404" cy="196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009EFD-9427-413B-8742-D891760AB0E0}"/>
              </a:ext>
            </a:extLst>
          </p:cNvPr>
          <p:cNvSpPr/>
          <p:nvPr/>
        </p:nvSpPr>
        <p:spPr>
          <a:xfrm>
            <a:off x="2778711" y="3106086"/>
            <a:ext cx="64363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говорил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не умеет говорить, тот карьеры не сделает»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Учитесь говорить!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Хотите быть успешными?  -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Учитесь говорить правильно!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Хотите быть здоровыми? –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Исключите ненормативную лексику! Шлифуйте   язык!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Обогащайте словарный запас!</a:t>
            </a:r>
          </a:p>
        </p:txBody>
      </p:sp>
      <p:pic>
        <p:nvPicPr>
          <p:cNvPr id="7" name="Picture 2" descr="http://terrikon.com/i/fans/h/th-300-bez_mata.jpg">
            <a:extLst>
              <a:ext uri="{FF2B5EF4-FFF2-40B4-BE49-F238E27FC236}">
                <a16:creationId xmlns:a16="http://schemas.microsoft.com/office/drawing/2014/main" id="{EF115373-52C0-47FF-A8E5-96E3170F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31" y="4234649"/>
            <a:ext cx="3034517" cy="25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80130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0238" y="227014"/>
            <a:ext cx="6000750" cy="5238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Тест «Сможешь ли ты устоять?»</a:t>
            </a:r>
            <a:endParaRPr lang="ru-RU" sz="2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3380" y="1015546"/>
            <a:ext cx="2598642" cy="162596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294" y="2744382"/>
            <a:ext cx="2770092" cy="17989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4914901"/>
            <a:ext cx="2659062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7188" y="830263"/>
            <a:ext cx="6686550" cy="5848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Любишь ли ты смотреть телевизор?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Хотелось ли тебе играть в компьютерные игры больше 3 часов ежедневно?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Хотелось ли тебе попробовать закурить?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Можешь ли ты весь выходной просидеть перед телевизором, оставив все свои дела?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Пробовал ли ты алкогольные напитки?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Любишь ли ты уроки физкультуры?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друзья предложат тебе сбежать с уроков, согласишься ли ты?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Умеешь ли ты не повторять своих ошибок?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бы тебе прямо на улице незнакомый предложил коробку конфет, взял бы ты ее?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Друзья зовут тебя в зал игровых автоматов, а ты еще не сделал уроки. Сможешь отказаться?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7189" y="217489"/>
            <a:ext cx="8961437" cy="655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0-15 баллов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- вы умеете управлять своими желаниями. Как и все люди, вы любите получать удовольствия. Но в нужный момент вы в состоянии понять, что удовольствие ради удовольствия может принести вред, помешать вашим планам. Получается, что если вам кто-либо предложит «побалдеть» от какой-либо дряни, то вы легко откажетесь. Вас не так-то просто купить на всякую дешевку. У вас впереди интересная жизнь, полная настоящих удовольствий.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20-40 баллов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- ваша «зона удовольствий» нередко вас подводит. Вы, быть может, и хотели бы лучше управлять своими желаниями, но это не всегда получается. Не хватает воли. Видимо, вы очень много времени теряете зря. Вы стремитесь к сиюминутным удовольствиям. Из-за этого можете потерять очень много приятного в будущем. Если вам предложат «немного кайфа», можете согласиться. К сожалению, большинство наркоманов именно так и начинали. Рекомендуем быть настороже - слишком дорогой может оказаться цена сомнительного удовольствия.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40-50 баллов 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вас, как говорится, можно брать голыми руками. Вы буквально заряжены на получение всяческих удовольствий. За любой вид «кайфа» вы будете готовы отдаться в рабство какому-нибудь подонку. Таких, как вы, слабаков не так уж и много. Вам грозит беда.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76" y="4652963"/>
            <a:ext cx="6511925" cy="862012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2771" name="Rectangle 2"/>
          <p:cNvSpPr>
            <a:spLocks noRot="1" noChangeArrowheads="1"/>
          </p:cNvSpPr>
          <p:nvPr/>
        </p:nvSpPr>
        <p:spPr bwMode="auto">
          <a:xfrm>
            <a:off x="1524000" y="1844676"/>
            <a:ext cx="91440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br>
              <a:rPr lang="ru-RU" sz="2200" dirty="0">
                <a:latin typeface="Comic Sans MS" pitchFamily="66" charset="0"/>
              </a:rPr>
            </a:br>
            <a:br>
              <a:rPr lang="ru-RU" sz="2200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ru-RU" sz="2500" b="1" dirty="0">
                <a:solidFill>
                  <a:srgbClr val="0000FF"/>
                </a:solidFill>
                <a:latin typeface="Comic Sans MS" pitchFamily="66" charset="0"/>
              </a:rPr>
              <a:t>Рекламодатели говорят, что после того, как вы выкурили сигарету, вам необходимо съесть два апельсина: одна сигарета разрушает в организме столько витамина С, сколько его содержится в 2 апельсинах. </a:t>
            </a:r>
            <a:br>
              <a:rPr lang="ru-RU" sz="2500" b="1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ru-RU" sz="2500" b="1" dirty="0">
                <a:solidFill>
                  <a:srgbClr val="0000FF"/>
                </a:solidFill>
                <a:latin typeface="Comic Sans MS" pitchFamily="66" charset="0"/>
              </a:rPr>
              <a:t>Но на самом деле ядовитые вещества, находящиеся в сигаретах, разрушают не только витамин</a:t>
            </a:r>
            <a:r>
              <a:rPr lang="ru-RU" sz="2500" b="1" dirty="0">
                <a:solidFill>
                  <a:srgbClr val="0000FF"/>
                </a:solidFill>
              </a:rPr>
              <a:t> </a:t>
            </a:r>
            <a:r>
              <a:rPr lang="ru-RU" sz="2500" b="1" dirty="0">
                <a:solidFill>
                  <a:srgbClr val="0000FF"/>
                </a:solidFill>
                <a:latin typeface="Comic Sans MS" pitchFamily="66" charset="0"/>
              </a:rPr>
              <a:t>С.</a:t>
            </a:r>
            <a:br>
              <a:rPr lang="ru-RU" sz="3200" b="1" dirty="0">
                <a:solidFill>
                  <a:srgbClr val="0000FF"/>
                </a:solidFill>
                <a:latin typeface="Comic Sans MS" pitchFamily="66" charset="0"/>
              </a:rPr>
            </a:br>
            <a:endParaRPr lang="ru-RU" sz="3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3389" y="4572000"/>
            <a:ext cx="8658225" cy="17541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u="sng" dirty="0">
                <a:solidFill>
                  <a:schemeClr val="tx1"/>
                </a:solidFill>
                <a:latin typeface="Comic Sans MS" pitchFamily="66" charset="0"/>
              </a:rPr>
              <a:t>Что написано на каждой пачке сигарет?</a:t>
            </a:r>
          </a:p>
          <a:p>
            <a:pPr algn="ctr">
              <a:defRPr/>
            </a:pPr>
            <a:r>
              <a:rPr lang="ru-RU" sz="3600" u="sng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ru-RU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928689"/>
            <a:ext cx="91440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dirty="0">
                <a:latin typeface="Comic Sans MS" pitchFamily="66" charset="0"/>
              </a:rPr>
              <a:t>Минздрав предупреждает: курение убивает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r="21668"/>
          <a:stretch/>
        </p:blipFill>
        <p:spPr bwMode="auto">
          <a:xfrm>
            <a:off x="5122985" y="2673598"/>
            <a:ext cx="1946030" cy="349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4526" y="4710113"/>
            <a:ext cx="6511925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43011" name="Rectangle 4"/>
          <p:cNvSpPr>
            <a:spLocks noRot="1" noChangeArrowheads="1"/>
          </p:cNvSpPr>
          <p:nvPr/>
        </p:nvSpPr>
        <p:spPr bwMode="auto">
          <a:xfrm>
            <a:off x="1524000" y="188914"/>
            <a:ext cx="9144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ru-RU" sz="4000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</a:rPr>
              <a:t>Согласно исследованиям, у подростка, начавшего регулярно употреблять алкоголь в возрасте 13-15 лет, психологическая зависимость развивается за 1 год </a:t>
            </a:r>
            <a:br>
              <a:rPr lang="ru-RU" sz="28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</a:rPr>
            </a:br>
            <a:br>
              <a:rPr lang="ru-RU" sz="4000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</a:rPr>
            </a:br>
            <a:endParaRPr lang="ru-RU" sz="4000" dirty="0">
              <a:solidFill>
                <a:srgbClr val="F14124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524000" y="4652963"/>
            <a:ext cx="9144000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u="sng" dirty="0">
                <a:solidFill>
                  <a:prstClr val="black"/>
                </a:solidFill>
                <a:latin typeface="Arial" charset="0"/>
              </a:rPr>
              <a:t>Продолжите поговорку: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u="sng" dirty="0">
                <a:solidFill>
                  <a:prstClr val="black"/>
                </a:solidFill>
                <a:latin typeface="Arial" charset="0"/>
              </a:rPr>
              <a:t>Много вина – мало ………..  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412776"/>
            <a:ext cx="4314056" cy="28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052513"/>
            <a:ext cx="9144000" cy="588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>
                <a:solidFill>
                  <a:prstClr val="black"/>
                </a:solidFill>
                <a:latin typeface="Comic Sans MS" pitchFamily="66" charset="0"/>
              </a:rPr>
              <a:t>Много вина – мало ума</a:t>
            </a:r>
          </a:p>
        </p:txBody>
      </p:sp>
      <p:pic>
        <p:nvPicPr>
          <p:cNvPr id="44038" name="Picture 4" descr="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928814"/>
            <a:ext cx="5595938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6763" y="4724400"/>
            <a:ext cx="6513512" cy="1143000"/>
          </a:xfrm>
        </p:spPr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pic>
        <p:nvPicPr>
          <p:cNvPr id="55299" name="Рисунок 3" descr="narkotiki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905000"/>
            <a:ext cx="2587625" cy="1943100"/>
          </a:xfrm>
          <a:noFill/>
        </p:spPr>
      </p:pic>
      <p:sp>
        <p:nvSpPr>
          <p:cNvPr id="55300" name="Rectangle 4"/>
          <p:cNvSpPr>
            <a:spLocks noRot="1" noChangeArrowheads="1"/>
          </p:cNvSpPr>
          <p:nvPr/>
        </p:nvSpPr>
        <p:spPr bwMode="auto">
          <a:xfrm>
            <a:off x="1524000" y="836613"/>
            <a:ext cx="9144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br>
              <a:rPr lang="ru-RU" sz="4000" dirty="0">
                <a:latin typeface="Times New Roman" pitchFamily="18" charset="0"/>
              </a:rPr>
            </a:b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  <a:t>Наркотики – это химические вещества, оказывающие пагубное воздействие на организм человека. </a:t>
            </a: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</a:br>
            <a:b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524000" y="4724401"/>
            <a:ext cx="9144000" cy="1076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u="sng" dirty="0">
                <a:solidFill>
                  <a:schemeClr val="tx1"/>
                </a:solidFill>
                <a:latin typeface="Arial" charset="0"/>
              </a:rPr>
              <a:t>Назовите, на что в первую очередь они оказывают влияние   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052513"/>
            <a:ext cx="9144000" cy="588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chemeClr val="tx1"/>
                </a:solidFill>
                <a:latin typeface="Comic Sans MS" pitchFamily="66" charset="0"/>
              </a:rPr>
              <a:t>На нервную систему человека</a:t>
            </a:r>
          </a:p>
        </p:txBody>
      </p:sp>
      <p:pic>
        <p:nvPicPr>
          <p:cNvPr id="56326" name="Picture 4" descr="NER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1857375"/>
            <a:ext cx="199707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290" y="3439518"/>
            <a:ext cx="6512511" cy="1573659"/>
          </a:xfrm>
        </p:spPr>
        <p:txBody>
          <a:bodyPr>
            <a:normAutofit fontScale="90000"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У курящего человека часто повышается именно это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0" y="5300664"/>
            <a:ext cx="9144000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600" u="sng">
                <a:solidFill>
                  <a:schemeClr val="tx1"/>
                </a:solidFill>
                <a:latin typeface="Comic Sans MS" pitchFamily="66" charset="0"/>
              </a:rPr>
              <a:t>Назовите </a:t>
            </a:r>
            <a:r>
              <a:rPr lang="ru-RU" sz="3600" u="sng">
                <a:solidFill>
                  <a:schemeClr val="tx1"/>
                </a:solidFill>
                <a:latin typeface="Arial" charset="0"/>
              </a:rPr>
              <a:t>что именно</a:t>
            </a:r>
          </a:p>
        </p:txBody>
      </p:sp>
      <p:pic>
        <p:nvPicPr>
          <p:cNvPr id="82948" name="Picture 7" descr="i?id=6615571&amp;to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549275"/>
            <a:ext cx="374491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93648" y="1790937"/>
            <a:ext cx="6736904" cy="26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B6AD31-9887-4979-BE0F-069DF8ECA99C}"/>
              </a:ext>
            </a:extLst>
          </p:cNvPr>
          <p:cNvSpPr/>
          <p:nvPr/>
        </p:nvSpPr>
        <p:spPr>
          <a:xfrm>
            <a:off x="150920" y="239696"/>
            <a:ext cx="12041080" cy="6330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- действия, повторяющиеся на протяжении длительного времени, характерные для конкретного человека.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Вредной её можно назвать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если она несёт потенциальную угрозу здоровью, настроению, психологическому, физическому комфорту, чистоте окружающей среды и т.д. Часто встречающиеся вредные привычки:</a:t>
            </a:r>
          </a:p>
          <a:p>
            <a:pPr lvl="0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Грубые вредные привычки: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наркотиков (алкоголь, курение, наркомания и т.д.);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Переедание и неправильное питание.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физической активности (сидячий образ жизни)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Неправильный режим дня;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Нецензурные выражения (маты, сленг и т.п.);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Увлечение азартными играми;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чая, кофе, газировок;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лекарств без крайней н необходимости;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грызть ногти;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Увлечение компьютерными играми.</a:t>
            </a:r>
          </a:p>
          <a:p>
            <a:pPr lvl="0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Психические вредные привычки: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Жадность;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Гнев, упрёки, осуждение, раздражение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Эгоизм;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Зависть;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Безответственность;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целей в жизни.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B0FA18-5AD6-4C22-B036-DBFACE680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459" y="1093069"/>
            <a:ext cx="2658545" cy="139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7668A9-606E-4BED-ACF8-B7A2DBD8C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724" y="3608341"/>
            <a:ext cx="3885348" cy="317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DF4025-BB3E-4A4C-99CC-E7F2C4421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350" y="1481055"/>
            <a:ext cx="2019670" cy="130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C8819A-B5FE-4739-A669-833C7276B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938" y="2877870"/>
            <a:ext cx="2348883" cy="176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A839D4-D0F6-4CFF-ADF1-57FB70545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027" y="4916104"/>
            <a:ext cx="3203022" cy="176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8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071564"/>
            <a:ext cx="9144000" cy="771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>
                <a:solidFill>
                  <a:schemeClr val="tx1"/>
                </a:solidFill>
                <a:latin typeface="Arial" charset="0"/>
              </a:rPr>
              <a:t>Артериальное давление</a:t>
            </a:r>
          </a:p>
        </p:txBody>
      </p:sp>
      <p:pic>
        <p:nvPicPr>
          <p:cNvPr id="83974" name="Picture 6" descr="АД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2214564"/>
            <a:ext cx="569436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Рисунок 5" descr="1191491741_n34ns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989138"/>
            <a:ext cx="3040062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8"/>
          <p:cNvSpPr>
            <a:spLocks noChangeArrowheads="1"/>
          </p:cNvSpPr>
          <p:nvPr/>
        </p:nvSpPr>
        <p:spPr bwMode="auto">
          <a:xfrm>
            <a:off x="2135188" y="4797425"/>
            <a:ext cx="3960812" cy="865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/>
              <a:t>из-за любопытства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0" y="765176"/>
            <a:ext cx="9144000" cy="955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00FF"/>
                </a:solidFill>
                <a:latin typeface="Arial" charset="0"/>
              </a:rPr>
              <a:t>Назовите основную причину по которой подростки пробуют наркотики?</a:t>
            </a:r>
          </a:p>
        </p:txBody>
      </p:sp>
      <p:sp>
        <p:nvSpPr>
          <p:cNvPr id="99334" name="Rectangle 10"/>
          <p:cNvSpPr>
            <a:spLocks noChangeArrowheads="1"/>
          </p:cNvSpPr>
          <p:nvPr/>
        </p:nvSpPr>
        <p:spPr bwMode="auto">
          <a:xfrm>
            <a:off x="6311901" y="4797425"/>
            <a:ext cx="3960813" cy="865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/>
          </a:p>
          <a:p>
            <a:pPr algn="ctr"/>
            <a:r>
              <a:rPr lang="ru-RU" sz="2000" b="1"/>
              <a:t>из-за сладкого вкуса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071564"/>
            <a:ext cx="9144000" cy="771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>
                <a:solidFill>
                  <a:schemeClr val="tx1"/>
                </a:solidFill>
                <a:latin typeface="Arial" charset="0"/>
              </a:rPr>
              <a:t>Из-за любопытства</a:t>
            </a:r>
            <a:endParaRPr lang="ru-RU" sz="440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0358" name="Picture 4" descr="1259775530_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000251"/>
            <a:ext cx="424656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0" y="5300664"/>
            <a:ext cx="9144000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sng">
                <a:solidFill>
                  <a:schemeClr val="tx1"/>
                </a:solidFill>
                <a:latin typeface="Comic Sans MS" pitchFamily="66" charset="0"/>
              </a:rPr>
              <a:t>Назовите </a:t>
            </a:r>
            <a:r>
              <a:rPr lang="ru-RU" sz="2800" b="1" u="sng">
                <a:solidFill>
                  <a:schemeClr val="tx1"/>
                </a:solidFill>
                <a:latin typeface="Arial" charset="0"/>
              </a:rPr>
              <a:t>последствия наркотиков для человека?</a:t>
            </a:r>
          </a:p>
        </p:txBody>
      </p:sp>
      <p:sp>
        <p:nvSpPr>
          <p:cNvPr id="101380" name="Rectangle 6"/>
          <p:cNvSpPr>
            <a:spLocks noChangeArrowheads="1"/>
          </p:cNvSpPr>
          <p:nvPr/>
        </p:nvSpPr>
        <p:spPr bwMode="auto">
          <a:xfrm>
            <a:off x="1524000" y="11969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0" hangingPunct="0"/>
            <a:r>
              <a:rPr lang="ru-RU" sz="3200" b="1">
                <a:solidFill>
                  <a:srgbClr val="0000FF"/>
                </a:solidFill>
                <a:latin typeface="Times New Roman" pitchFamily="18" charset="0"/>
              </a:rPr>
              <a:t>В наши дни наркомания является одной из ведущих проблем мирового сообщества. Последствия этой болезни могут привести к глобальной  катастрофе. </a:t>
            </a:r>
          </a:p>
        </p:txBody>
      </p:sp>
      <p:sp>
        <p:nvSpPr>
          <p:cNvPr id="101381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59375" y="3429000"/>
            <a:ext cx="1714500" cy="1214438"/>
          </a:xfrm>
          <a:prstGeom prst="actionButtonHelp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1071564"/>
            <a:ext cx="9144000" cy="4791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Нарушение психики 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Полная зависимость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Деградация личности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Проблемы с законом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Укорачивание жизни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Инвалидность</a:t>
            </a:r>
          </a:p>
          <a:p>
            <a:pPr algn="ctr">
              <a:defRPr/>
            </a:pPr>
            <a:r>
              <a:rPr lang="ru-RU" sz="4400" dirty="0">
                <a:solidFill>
                  <a:schemeClr val="tx1"/>
                </a:solidFill>
                <a:latin typeface="Arial" charset="0"/>
              </a:rPr>
              <a:t>Смерть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0" name="Group 2"/>
          <p:cNvGraphicFramePr>
            <a:graphicFrameLocks noGrp="1"/>
          </p:cNvGraphicFramePr>
          <p:nvPr>
            <p:ph sz="quarter" idx="1"/>
          </p:nvPr>
        </p:nvGraphicFramePr>
        <p:xfrm>
          <a:off x="1524000" y="404814"/>
          <a:ext cx="9144000" cy="3406775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Опровергните или подтвердите миф о том, что курение опасно только  для курящего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8549" name="Picture 7" descr="C:\Documents and Settings\Татьяна Ивановна\Мои документы\Мои рисунки\анима\курение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785938"/>
            <a:ext cx="44323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0" name="Group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66979234"/>
              </p:ext>
            </p:extLst>
          </p:nvPr>
        </p:nvGraphicFramePr>
        <p:xfrm>
          <a:off x="1812925" y="390618"/>
          <a:ext cx="8855075" cy="3420972"/>
        </p:xfrm>
        <a:graphic>
          <a:graphicData uri="http://schemas.openxmlformats.org/drawingml/2006/table">
            <a:tbl>
              <a:tblPr/>
              <a:tblGrid>
                <a:gridCol w="885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09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Установлено, что пассивные курильщики также становятся жертвами табака. Находясь в курящей компании, человек рискует не только привыкнуть к табачному дыму (от чего один шаг к сигарете), но и получить весь "букет" заболеваний, связанных с курением.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9573" name="Рисунок 4" descr="1149793432_vihl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068639"/>
            <a:ext cx="45704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0" descr="384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3068639"/>
            <a:ext cx="3960812" cy="3095625"/>
          </a:xfrm>
        </p:spPr>
      </p:pic>
    </p:spTree>
  </p:cSld>
  <p:clrMapOvr>
    <a:masterClrMapping/>
  </p:clrMapOvr>
  <p:transition spd="slow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Box 3"/>
          <p:cNvSpPr txBox="1">
            <a:spLocks noChangeArrowheads="1"/>
          </p:cNvSpPr>
          <p:nvPr/>
        </p:nvSpPr>
        <p:spPr bwMode="auto">
          <a:xfrm>
            <a:off x="1524000" y="476250"/>
            <a:ext cx="9144000" cy="1066800"/>
          </a:xfrm>
          <a:prstGeom prst="rect">
            <a:avLst/>
          </a:prstGeom>
          <a:noFill/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/>
              <a:t>Назовите кто это и какую роль сыграл данный политик, относительно табакокурения?</a:t>
            </a:r>
          </a:p>
        </p:txBody>
      </p:sp>
      <p:pic>
        <p:nvPicPr>
          <p:cNvPr id="111620" name="Picture 4" descr="putin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773239"/>
            <a:ext cx="2620962" cy="3455987"/>
          </a:xfrm>
          <a:prstGeom prst="rect">
            <a:avLst/>
          </a:prstGeom>
          <a:noFill/>
          <a:ln w="57150" cmpd="thickThin" algn="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1524000" y="5300664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sng" dirty="0">
                <a:solidFill>
                  <a:schemeClr val="tx1"/>
                </a:solidFill>
                <a:latin typeface="Arial" charset="0"/>
              </a:rPr>
              <a:t>В.В. Путин</a:t>
            </a:r>
            <a:r>
              <a:rPr lang="ru-RU" sz="2800" b="1" u="sng" dirty="0">
                <a:solidFill>
                  <a:schemeClr val="tx1"/>
                </a:solidFill>
                <a:latin typeface="Comic Sans MS" pitchFamily="66" charset="0"/>
              </a:rPr>
              <a:t>,</a:t>
            </a:r>
            <a:r>
              <a:rPr lang="ru-RU" sz="2800" b="1" u="sng" dirty="0">
                <a:solidFill>
                  <a:schemeClr val="tx1"/>
                </a:solidFill>
                <a:latin typeface="Arial" charset="0"/>
              </a:rPr>
              <a:t> который</a:t>
            </a:r>
            <a:r>
              <a:rPr lang="ru-RU" sz="2800" b="1" u="sng" dirty="0">
                <a:solidFill>
                  <a:schemeClr val="tx1"/>
                </a:solidFill>
                <a:latin typeface="Comic Sans MS" pitchFamily="66" charset="0"/>
              </a:rPr>
              <a:t> никогда не кури</a:t>
            </a:r>
            <a:r>
              <a:rPr lang="ru-RU" sz="2800" b="1" u="sng" dirty="0">
                <a:solidFill>
                  <a:schemeClr val="tx1"/>
                </a:solidFill>
                <a:latin typeface="Arial" charset="0"/>
              </a:rPr>
              <a:t>л </a:t>
            </a:r>
            <a:r>
              <a:rPr lang="ru-RU" sz="2800" b="1" u="sng" dirty="0">
                <a:solidFill>
                  <a:schemeClr val="tx1"/>
                </a:solidFill>
                <a:latin typeface="Comic Sans MS" pitchFamily="66" charset="0"/>
              </a:rPr>
              <a:t>и провод</a:t>
            </a:r>
            <a:r>
              <a:rPr lang="ru-RU" sz="2800" b="1" u="sng" dirty="0">
                <a:solidFill>
                  <a:schemeClr val="tx1"/>
                </a:solidFill>
                <a:latin typeface="Arial" charset="0"/>
              </a:rPr>
              <a:t>ил и проводит </a:t>
            </a:r>
            <a:r>
              <a:rPr lang="ru-RU" sz="2800" b="1" u="sng" dirty="0">
                <a:solidFill>
                  <a:schemeClr val="tx1"/>
                </a:solidFill>
                <a:latin typeface="Comic Sans MS" pitchFamily="66" charset="0"/>
              </a:rPr>
              <a:t> политику здорового образа жизни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FFC59F-7295-4779-88DD-9618D065DBB9}"/>
              </a:ext>
            </a:extLst>
          </p:cNvPr>
          <p:cNvSpPr/>
          <p:nvPr/>
        </p:nvSpPr>
        <p:spPr>
          <a:xfrm>
            <a:off x="106532" y="133163"/>
            <a:ext cx="472292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5"/>
              </a:lnSpc>
              <a:spcBef>
                <a:spcPts val="1350"/>
              </a:spcBef>
              <a:spcAft>
                <a:spcPts val="675"/>
              </a:spcAft>
            </a:pPr>
            <a:r>
              <a:rPr lang="ru-RU" sz="2800" b="1" dirty="0">
                <a:solidFill>
                  <a:srgbClr val="19904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«Пороки и достоинства"</a:t>
            </a:r>
            <a:endParaRPr lang="ru-R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CFA82E-4C17-4803-BA00-482514D1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3940" y="674703"/>
            <a:ext cx="6743595" cy="64940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96DA11-4EF1-43B8-99C2-E7FCFDAF037B}"/>
              </a:ext>
            </a:extLst>
          </p:cNvPr>
          <p:cNvSpPr/>
          <p:nvPr/>
        </p:nvSpPr>
        <p:spPr>
          <a:xfrm>
            <a:off x="3613213" y="452160"/>
            <a:ext cx="8472256" cy="6175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5"/>
              </a:lnSpc>
              <a:spcBef>
                <a:spcPts val="1350"/>
              </a:spcBef>
              <a:spcAft>
                <a:spcPts val="675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Правильные (П)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1" dirty="0">
                <a:solidFill>
                  <a:srgbClr val="2E47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неправильные. (Н)</a:t>
            </a:r>
            <a:endParaRPr lang="ru-RU" sz="2000" b="1" dirty="0">
              <a:solidFill>
                <a:srgbClr val="2E471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приёма спиртного в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головного мозга остаётся кладбище нервных клеток. (П)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у курильщика, прежде всего поражается легкие. (П)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 при курении повышается атмосферное давление. (Н)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Правда ли, что появился новый тариф Мегафона «Курение – зло»? (Н)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Вдыхание паров из аэрозольного флакона не рассматривается как наркомания. (Н)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Одновременное употребление лекарственных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препаратови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алкогольных напитков может вызвать необратимые изменения в головном мозге. (П)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Вам может стать очень плохо от вдыхания клея, но это не смертельно. (Н)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Любой существующий в мире наркотик является потенциальным ядом, опасным для здоровья. (П)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solidFill>
                  <a:srgbClr val="2E47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Вдыхание паров из аэрозольного флакона не рассматривается как наркомания. (Н)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15 минут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укорачивается жизнь курильщика после каждой выкуренной сигареты? 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Алкоголь не помогает найти ответ, он помогает забыть вопрос. (П)</a:t>
            </a:r>
          </a:p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Алкоголики награждают своих потомков различными тяжкими недугами, среди которых почетное место занимают психические болезни. (П)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E4E614-9A5F-427B-AD46-79774831110F}"/>
              </a:ext>
            </a:extLst>
          </p:cNvPr>
          <p:cNvSpPr/>
          <p:nvPr/>
        </p:nvSpPr>
        <p:spPr>
          <a:xfrm>
            <a:off x="4882944" y="133162"/>
            <a:ext cx="5024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9904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Мифы 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93201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77" y="2157273"/>
            <a:ext cx="12029241" cy="14465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сто, и тысячу лет назад были люди, которые попадали в плен к вредным привычкам. И бесследно исчезали в пасти страшного дракона. Но сказочные времена давно прошли.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XXI в., и столько интересного вокруг: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спорт, кино, музыка, природа, книги, верные и хорошие друзья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17475"/>
            <a:ext cx="20256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74626"/>
            <a:ext cx="21478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-55563"/>
            <a:ext cx="1674812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122239"/>
            <a:ext cx="21717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58" y="3602531"/>
            <a:ext cx="4883001" cy="325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7343" y="3747589"/>
            <a:ext cx="4372133" cy="309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76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45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634682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Токсикомания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      Наркомания.          Алкоголизм.         Курение.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4629150"/>
            <a:ext cx="2005725" cy="191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4414838"/>
            <a:ext cx="1674812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4652964"/>
            <a:ext cx="2147887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4629151"/>
            <a:ext cx="21717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760414"/>
            <a:ext cx="68246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24000" y="179389"/>
            <a:ext cx="7418388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бы вы сделали, ребята, если бы вам встретился дракон?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1589" y="4097339"/>
            <a:ext cx="7101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ДРАКОН ИМЕЕТ СВОЕ ИМЯ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1199E1-3319-4853-8583-E02FCA39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64" y="1385378"/>
            <a:ext cx="2816625" cy="25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87B476-BE1F-4B29-86F2-8A81FDE25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5487" y="1911352"/>
            <a:ext cx="2247199" cy="19859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7C8C9F-F5D5-4C01-8677-102A2C692098}"/>
              </a:ext>
            </a:extLst>
          </p:cNvPr>
          <p:cNvSpPr/>
          <p:nvPr/>
        </p:nvSpPr>
        <p:spPr>
          <a:xfrm flipH="1">
            <a:off x="9642892" y="3982998"/>
            <a:ext cx="2549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СКВЕРНОСЛОВИЕ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EF9EA9-CFD4-4FC6-976B-8645F1D78158}"/>
              </a:ext>
            </a:extLst>
          </p:cNvPr>
          <p:cNvSpPr/>
          <p:nvPr/>
        </p:nvSpPr>
        <p:spPr>
          <a:xfrm>
            <a:off x="377828" y="3705225"/>
            <a:ext cx="1912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ИГРОМАНИЯ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17A742-B082-447F-87B1-E24AA3B2D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15" y="4040684"/>
            <a:ext cx="1661320" cy="166132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1A1E37-888C-4DB2-8293-DE22F3571032}"/>
              </a:ext>
            </a:extLst>
          </p:cNvPr>
          <p:cNvSpPr/>
          <p:nvPr/>
        </p:nvSpPr>
        <p:spPr>
          <a:xfrm>
            <a:off x="89652" y="5472623"/>
            <a:ext cx="1785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ТЕЛЕМАНИЯ</a:t>
            </a:r>
          </a:p>
        </p:txBody>
      </p:sp>
    </p:spTree>
    <p:extLst>
      <p:ext uri="{BB962C8B-B14F-4D97-AF65-F5344CB8AC3E}">
        <p14:creationId xmlns:p14="http://schemas.microsoft.com/office/powerpoint/2010/main" val="3304984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yplakat.ru/images/2011/08/31/1465-esli_ty_chelovek_razumnyi_ne_dy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9" y="204635"/>
            <a:ext cx="11816178" cy="407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63688" y="5243513"/>
            <a:ext cx="914400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spcBef>
                <a:spcPts val="60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не попасть в пасть дракону? Ведь много людей не курит, не пьет, не употребляет наркотики.</a:t>
            </a:r>
          </a:p>
          <a:p>
            <a:pPr algn="ctr" defTabSz="457200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нужно делать, чтобы устоять?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583239"/>
            <a:ext cx="127635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0" y="4121150"/>
            <a:ext cx="1416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000501"/>
            <a:ext cx="11049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5548314"/>
            <a:ext cx="1455738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060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8888" y="238125"/>
            <a:ext cx="4697412" cy="58420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УМЕЙ СКАЗАТЬ "НЕТ"</a:t>
            </a:r>
            <a:endParaRPr lang="ru-RU" sz="32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1000125"/>
            <a:ext cx="213836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930275"/>
            <a:ext cx="22352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822325"/>
            <a:ext cx="240188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1000126"/>
            <a:ext cx="20796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761" y="3102610"/>
            <a:ext cx="7442200" cy="372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0526" y="130175"/>
            <a:ext cx="8893175" cy="4216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Употреблять наркотические и токсические средства, алкоголь, курить - можно: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 прожить короткую жизнь;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хочешь отставать в учебе;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хочешь подхватить ВИЧ – инфекцию;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мечтаешь оставить после себя больное потомство;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хочешь, чтобы твои дети родились уродами;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хочешь, чтобы от тебя отказались родные и близкие;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хочешь, чтобы у тебя была нарушена ориентация в пространстве;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 пронизывающую дрожь и ослабевшее тело;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tabLst>
                <a:tab pos="678180" algn="l"/>
              </a:tabLst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 иметь лицо «застывшей маски»;</a:t>
            </a:r>
          </a:p>
          <a:p>
            <a:pPr marL="342900" indent="-342900">
              <a:buSzPct val="100000"/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Если ты хочешь, чтобы тебя мучили «ломки».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390" y="4278630"/>
            <a:ext cx="4038600" cy="25793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543425"/>
            <a:ext cx="20256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027614"/>
            <a:ext cx="142875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598489"/>
            <a:ext cx="15049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3679825"/>
            <a:ext cx="19446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8476" y="222250"/>
            <a:ext cx="882332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Чтобы не стать рабом вредных привычек, нужно выполнять три правила: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скучать, найти себе занятие по душе;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узнавать мир и интересных людей;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 в коем случае не пробовать спиртное и наркотики.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943" y="1902779"/>
            <a:ext cx="5465841" cy="42044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9534"/>
          <a:stretch>
            <a:fillRect/>
          </a:stretch>
        </p:blipFill>
        <p:spPr bwMode="auto">
          <a:xfrm>
            <a:off x="1868489" y="2222500"/>
            <a:ext cx="341312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8476" y="5629275"/>
            <a:ext cx="8778875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Тот, кто может победить другого, - силен, тот, кто побеждает самого себя, - воистину могуществен.</a:t>
            </a:r>
            <a:b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Лао</a:t>
            </a: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-То</a:t>
            </a:r>
            <a:endParaRPr lang="ru-RU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345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4">
                <a:lumMod val="40000"/>
                <a:lumOff val="60000"/>
              </a:schemeClr>
            </a:gs>
            <a:gs pos="44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zdorovyegoroda.ru/wp-content/uploads/2018/04/ZG_myi-za-zdorovyiy-obraz-zhizni_zastavka-3-1-min.png">
            <a:extLst>
              <a:ext uri="{FF2B5EF4-FFF2-40B4-BE49-F238E27FC236}">
                <a16:creationId xmlns:a16="http://schemas.microsoft.com/office/drawing/2014/main" id="{B1FFDA73-F7CC-4FFB-8C15-21D50F00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874" y="0"/>
            <a:ext cx="9507985" cy="6746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6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Содержимое 3" descr="4_ЗОЖ.JPG">
            <a:extLst>
              <a:ext uri="{FF2B5EF4-FFF2-40B4-BE49-F238E27FC236}">
                <a16:creationId xmlns:a16="http://schemas.microsoft.com/office/drawing/2014/main" id="{B1FEF936-6EB2-430C-B3DB-FF6294693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500188"/>
            <a:ext cx="53578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Прямоугольник 3">
            <a:extLst>
              <a:ext uri="{FF2B5EF4-FFF2-40B4-BE49-F238E27FC236}">
                <a16:creationId xmlns:a16="http://schemas.microsoft.com/office/drawing/2014/main" id="{916BA473-C1E3-43F1-BCAB-9F74BA3E4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357188"/>
            <a:ext cx="8429625" cy="8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Мы – молодежь </a:t>
            </a:r>
            <a:r>
              <a:rPr lang="en-US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XXI </a:t>
            </a: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века,</a:t>
            </a:r>
            <a:endParaRPr lang="en-US" altLang="ru-RU" sz="3300" b="1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В наших руках судьба человека!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Против вредных привычек  мы –</a:t>
            </a:r>
            <a:r>
              <a:rPr lang="en-US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Здоровое поколение нашей</a:t>
            </a:r>
            <a:endParaRPr lang="en-US" altLang="ru-RU" sz="3300" b="1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страны!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300" b="1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351" y="5103511"/>
            <a:ext cx="115676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«Токсикомания»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переводится как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«мания к яду»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яды попадают в организм при вдыхании ядовитых паров и </a:t>
            </a:r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вызы-вают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сильные отравления. Быстро появляется привыкание, наступают изменения в психике, но главное -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разрушается здоровье человека, т.к. яды накапливаются в организме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7472" y="157164"/>
            <a:ext cx="343222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 defTabSz="457200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ТОКСИКОМАНИЯ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vashaibolit.ru/uploads/posts/2011-09/1316050311_4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091" y="156964"/>
            <a:ext cx="4921152" cy="229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zdd.1september.ru/2009/06/10_4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4611" y="2312610"/>
            <a:ext cx="3784538" cy="272706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eboleem.net/images/stories/news/psihiatriya_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6572" y="2414968"/>
            <a:ext cx="4394218" cy="26247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9" y="1085851"/>
            <a:ext cx="1444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2043" y="679452"/>
            <a:ext cx="5417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Мания - это психическая болезнь, когда человек постоянно думает о </a:t>
            </a:r>
          </a:p>
          <a:p>
            <a:pPr algn="ctr" defTabSz="457200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чем-то одном.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718" y="786712"/>
            <a:ext cx="7545820" cy="212365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 нюхают, курят, вкалывают, при-</a:t>
            </a:r>
            <a:r>
              <a:rPr lang="ru-RU" sz="2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нимают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виде таблеток.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сразу попа-дают в кровь. Наркотик действует своими ядами сильно и быстро - буквально с первого раза человек может стать наркоманом! У человека появляются галлюцинации, кошмары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наркоманов три пути: тюрьма, психбольница, смерть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093" y="4432468"/>
            <a:ext cx="3012337" cy="23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69" y="2883410"/>
            <a:ext cx="3175053" cy="37936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34940" y="180975"/>
            <a:ext cx="288803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НАРКОМАНИЯ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hvatit-bolet.ru/images/667q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6538" y="3719238"/>
            <a:ext cx="3556426" cy="31642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.newlifecenter.ru/wp-content/uploads/2009/06/narkoma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2403" y="57151"/>
            <a:ext cx="2799761" cy="3662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1" y="3532189"/>
            <a:ext cx="182721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10" y="2442034"/>
            <a:ext cx="5420925" cy="392853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20871" y="176214"/>
            <a:ext cx="279711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АЛКОГОЛИЗМ</a:t>
            </a:r>
          </a:p>
        </p:txBody>
      </p:sp>
      <p:pic>
        <p:nvPicPr>
          <p:cNvPr id="4098" name="Picture 2" descr="http://alku.ru/images/teenage-drinking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5175" y="84984"/>
            <a:ext cx="2973715" cy="3100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989" y="4008045"/>
            <a:ext cx="3908716" cy="276497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17" y="1916112"/>
            <a:ext cx="1944597" cy="249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186" y="559294"/>
            <a:ext cx="87977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«Алкоголь» в переводе с арабского означает «одурманивающий».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Пьянство быстро перерастает в манию - алкоголизм.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 - самый распространенный наркотик, ежегодно убивающий сотни людей.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тоже яд, он нарушает работу всех внутренних органов. Даже пиво может привести к алкоголизму.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2D4D17-957E-436E-9C2B-F0D3582C4183}"/>
              </a:ext>
            </a:extLst>
          </p:cNvPr>
          <p:cNvSpPr/>
          <p:nvPr/>
        </p:nvSpPr>
        <p:spPr>
          <a:xfrm>
            <a:off x="452761" y="186430"/>
            <a:ext cx="8691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Похититель рассудка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»-так именуют алкоголь с давних времён. Об опьяняющих свойствах напитков люди узнали не менее чем за 8000 лет до н.э. - с появлением керамической посуды, давшей возможность изготовления алкогольных напитков из мёда, плодовых соков и дикорастущего винограда. Так, известный путешественник Н.Н. Миклухо-Маклай наблюдал папуасов Новой Гвинеи, не умевших ещё добывать огонь, но уже знавших приёмы приготовления хмельных напитков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" descr="alco05">
            <a:extLst>
              <a:ext uri="{FF2B5EF4-FFF2-40B4-BE49-F238E27FC236}">
                <a16:creationId xmlns:a16="http://schemas.microsoft.com/office/drawing/2014/main" id="{611D64C6-A4EB-41FD-B8A6-F18AFDDA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27461" y="186429"/>
            <a:ext cx="2193828" cy="2370339"/>
          </a:xfrm>
          <a:prstGeom prst="rect">
            <a:avLst/>
          </a:prstGeom>
        </p:spPr>
      </p:pic>
      <p:pic>
        <p:nvPicPr>
          <p:cNvPr id="12" name="Picture 4" descr="alco14">
            <a:extLst>
              <a:ext uri="{FF2B5EF4-FFF2-40B4-BE49-F238E27FC236}">
                <a16:creationId xmlns:a16="http://schemas.microsoft.com/office/drawing/2014/main" id="{8DCDCA54-166C-4A58-8093-16EE05A3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14" y="2316712"/>
            <a:ext cx="2873005" cy="2942159"/>
          </a:xfrm>
          <a:prstGeom prst="rect">
            <a:avLst/>
          </a:prstGeom>
          <a:noFill/>
        </p:spPr>
      </p:pic>
      <p:pic>
        <p:nvPicPr>
          <p:cNvPr id="13" name="Picture 10" descr="1116">
            <a:extLst>
              <a:ext uri="{FF2B5EF4-FFF2-40B4-BE49-F238E27FC236}">
                <a16:creationId xmlns:a16="http://schemas.microsoft.com/office/drawing/2014/main" id="{7E521A4E-8E6F-4FB4-BAE5-3DEC85686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09" y="2947384"/>
            <a:ext cx="2149277" cy="23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52E64D-2F7F-4B57-ADAE-0CD156B5D2D0}"/>
              </a:ext>
            </a:extLst>
          </p:cNvPr>
          <p:cNvSpPr/>
          <p:nvPr/>
        </p:nvSpPr>
        <p:spPr>
          <a:xfrm>
            <a:off x="3047999" y="2068496"/>
            <a:ext cx="7427651" cy="432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ПРИЧИНЫ АЛКОГОЛИЗМА</a:t>
            </a:r>
            <a:endParaRPr kumimoji="0" lang="ru-RU" sz="32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Социальные факторы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Существенную роль в развитии алкоголизма играет уровень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образования,общей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культуры, социальное, семейное окружение, микросреда.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Психологические факторы.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Придаётся значение таким психологическим особенностям, как робость, трудности в установлении контактов, неуверенность в себе, нетерпеливость, раздражительность, тревожность.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Биологические факторы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результат сложных отношений биологической ранимости организма и влияния факторов окружающей среды. К развитию заболевания предрасполагают нервно – психические заболевания в детском возрасте. Несомненную роль играют и особенности высшей нервной деятельности: темперамент, физиологические характеристики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7593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B474D7-B3AA-4ABD-916F-708FBA06F572}"/>
              </a:ext>
            </a:extLst>
          </p:cNvPr>
          <p:cNvSpPr/>
          <p:nvPr/>
        </p:nvSpPr>
        <p:spPr>
          <a:xfrm>
            <a:off x="239697" y="230820"/>
            <a:ext cx="8904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Европейцам долгое время было неизвестно курение табака. В Европу табак был ввезён  из Америки . Его завёз известный  мореплаватель Христофор Колумб  в 1496 году.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1272C3-8FBA-4C76-9A71-54E3021DB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22" y="101216"/>
            <a:ext cx="2600631" cy="230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17870B-0915-4829-938C-04ABF027A6E3}"/>
              </a:ext>
            </a:extLst>
          </p:cNvPr>
          <p:cNvSpPr/>
          <p:nvPr/>
        </p:nvSpPr>
        <p:spPr>
          <a:xfrm>
            <a:off x="3213716" y="1246483"/>
            <a:ext cx="6649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 – </a:t>
            </a:r>
            <a:r>
              <a:rPr lang="ru-RU" sz="2000" b="1" dirty="0">
                <a:solidFill>
                  <a:srgbClr val="2314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однолетнее растение семейства паслёновых, в листьях которого содержится никотин</a:t>
            </a:r>
          </a:p>
        </p:txBody>
      </p:sp>
      <p:pic>
        <p:nvPicPr>
          <p:cNvPr id="5" name="Содержимое 3" descr="таб.jpg">
            <a:extLst>
              <a:ext uri="{FF2B5EF4-FFF2-40B4-BE49-F238E27FC236}">
                <a16:creationId xmlns:a16="http://schemas.microsoft.com/office/drawing/2014/main" id="{2E670C6D-1148-4319-9507-3E6955535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28" y="1333776"/>
            <a:ext cx="3077373" cy="2308030"/>
          </a:xfrm>
          <a:prstGeom prst="rect">
            <a:avLst/>
          </a:prstGeom>
        </p:spPr>
      </p:pic>
      <p:pic>
        <p:nvPicPr>
          <p:cNvPr id="6" name="Рисунок 4" descr="http://im0-tub.yandex.net/i?id=82023617-11">
            <a:hlinkClick r:id="rId4"/>
            <a:extLst>
              <a:ext uri="{FF2B5EF4-FFF2-40B4-BE49-F238E27FC236}">
                <a16:creationId xmlns:a16="http://schemas.microsoft.com/office/drawing/2014/main" id="{6D248595-AB89-428B-8F70-2EDA8A0F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57" y="1954369"/>
            <a:ext cx="2538362" cy="21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E950BF-6996-4328-8C35-3219D9D77077}"/>
              </a:ext>
            </a:extLst>
          </p:cNvPr>
          <p:cNvSpPr/>
          <p:nvPr/>
        </p:nvSpPr>
        <p:spPr>
          <a:xfrm>
            <a:off x="6338918" y="2391750"/>
            <a:ext cx="5613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382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 Россию табак был завезён англичанами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3820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и немцами в начале 17 века.</a:t>
            </a:r>
            <a:endParaRPr lang="ru-RU" sz="2000" dirty="0">
              <a:solidFill>
                <a:srgbClr val="3820CA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B64229-BC4C-4349-9DDB-772565C44461}"/>
              </a:ext>
            </a:extLst>
          </p:cNvPr>
          <p:cNvSpPr/>
          <p:nvPr/>
        </p:nvSpPr>
        <p:spPr>
          <a:xfrm>
            <a:off x="213063" y="4125441"/>
            <a:ext cx="59569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приходом к власти Петра </a:t>
            </a:r>
            <a:r>
              <a:rPr lang="en-US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2000" b="1" dirty="0">
                <a:solidFill>
                  <a:srgbClr val="382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отменён запрет на курение. Люди постепенно пристрастились к курению. Произошло это потому, что в состав табака входят вещества, способные вызвать зависимость от него</a:t>
            </a:r>
            <a:endParaRPr lang="ru-RU" sz="2000" dirty="0">
              <a:solidFill>
                <a:srgbClr val="3820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6B1769-B988-4EEC-901F-FF2C14DCF573}"/>
              </a:ext>
            </a:extLst>
          </p:cNvPr>
          <p:cNvSpPr/>
          <p:nvPr/>
        </p:nvSpPr>
        <p:spPr>
          <a:xfrm rot="10800000" flipV="1">
            <a:off x="6538401" y="3765531"/>
            <a:ext cx="56133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 и нюхание табака жестоко преследовалось в России. Уличенные в курении строго наказывались: их пытали и били кнутом, а торговцам отрезали носы, уши, рвали ноздри и ссылали в далёкие города. </a:t>
            </a: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01F9166B-AAD0-4FC3-A74B-754E51005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51" y="5425956"/>
            <a:ext cx="1365449" cy="13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658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2847</Words>
  <Application>Microsoft Office PowerPoint</Application>
  <PresentationFormat>Широкоэкранный</PresentationFormat>
  <Paragraphs>219</Paragraphs>
  <Slides>45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45</vt:i4>
      </vt:variant>
    </vt:vector>
  </HeadingPairs>
  <TitlesOfParts>
    <vt:vector size="63" baseType="lpstr">
      <vt:lpstr>Arial</vt:lpstr>
      <vt:lpstr>Calibri</vt:lpstr>
      <vt:lpstr>Calibri Light</vt:lpstr>
      <vt:lpstr>Cambria</vt:lpstr>
      <vt:lpstr>Comic Sans MS</vt:lpstr>
      <vt:lpstr>Georgia</vt:lpstr>
      <vt:lpstr>Helvetica</vt:lpstr>
      <vt:lpstr>Helvetica Neue</vt:lpstr>
      <vt:lpstr>Times New Roman</vt:lpstr>
      <vt:lpstr>Trebuchet MS</vt:lpstr>
      <vt:lpstr>Verdana</vt:lpstr>
      <vt:lpstr>Wingdings</vt:lpstr>
      <vt:lpstr>Wingdings 2</vt:lpstr>
      <vt:lpstr>Wingdings 3</vt:lpstr>
      <vt:lpstr>Тема Office</vt:lpstr>
      <vt:lpstr>Грань</vt:lpstr>
      <vt:lpstr>Аспект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курящего человека часто повышается именно это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Dmx</cp:lastModifiedBy>
  <cp:revision>159</cp:revision>
  <dcterms:created xsi:type="dcterms:W3CDTF">2022-09-03T02:46:48Z</dcterms:created>
  <dcterms:modified xsi:type="dcterms:W3CDTF">2022-10-30T11:44:30Z</dcterms:modified>
</cp:coreProperties>
</file>