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3" r:id="rId31"/>
    <p:sldId id="284" r:id="rId32"/>
    <p:sldId id="29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&#1086;&#1087;&#1099;&#1090;&#1099;/1000%20&#1084;&#1077;&#1083;&#1086;&#1095;&#1077;&#1081;_%20&#1050;&#1080;&#1089;&#1083;&#1099;&#1077;%20&#1092;&#1088;&#1091;&#1082;&#1090;&#1099;,%20&#1089;&#1091;&#1087;-&#1087;&#1102;&#1088;&#1077;%20&#1080;&#1079;%20&#1097;&#1072;&#1074;&#1077;&#1083;&#1103;,%20&#1082;&#1080;&#1089;&#1083;&#1086;&#1090;&#1099;%20&#1074;%20&#1093;&#1086;&#1079;&#1103;&#1081;&#1089;&#1090;&#1074;&#1077;-&#1054;&#1073;&#1088;&#1077;&#1079;&#1082;&#1072;%2001-&#1054;&#1073;&#1088;&#1077;&#1079;&#1082;&#1072;%2001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&#1074;&#1080;&#1076;&#1077;&#1086;&#1086;&#1087;&#1099;&#1090;&#1099;/&#1079;&#1074;&#1086;&#1085;&#1086;&#1082;%20&#1089;&#1082;&#1072;&#1081;&#1087;&#1072;=)%20-%20&#1087;&#1088;&#1080;&#1082;&#1086;&#1083;%20&#1076;&#1083;&#1103;%20&#1091;&#1088;&#1086;&#1082;&#1072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&#1074;&#1080;&#1076;&#1077;&#1086;&#1086;&#1087;&#1099;&#1090;&#1099;/&#1056;&#1072;&#1089;&#1090;&#1074;&#1086;&#1088;&#1080;&#1084;&#1086;&#1089;&#1090;&#1100;%20&#1074;%20&#1074;&#1086;&#1076;&#1077;%20&#1088;&#1072;&#1079;&#1083;&#1080;&#1095;&#1085;&#1099;&#1093;%20&#1082;&#1072;&#1088;&#1073;&#1086;&#1085;&#1086;&#1074;&#1099;&#1093;%20&#1082;&#1080;&#1089;&#1083;&#1086;&#1090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hyperlink" Target="&#1074;&#1080;&#1076;&#1077;&#1086;&#1086;&#1087;&#1099;&#1090;&#1099;/spokojnaya-muzyka-bez-slov_(eee.fm)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&#1086;&#1087;&#1099;&#1090;&#1099;/&#1091;&#1082;&#1089;&#1091;&#1089;&#1085;&#1086;&#1101;&#1090;&#1080;&#1083;&#1086;&#1074;&#1099;&#1081;%20&#1101;&#1092;&#1080;&#1088;.wmv" TargetMode="External"/><Relationship Id="rId2" Type="http://schemas.openxmlformats.org/officeDocument/2006/relationships/hyperlink" Target="&#1074;&#1080;&#1076;&#1077;&#1086;&#1086;&#1087;&#1099;&#1090;&#1099;/&#1057;&#1074;&#1086;&#1081;&#1089;&#1090;&#1074;&#1072;%20&#1082;&#1072;&#1088;&#1073;&#1086;&#1085;&#1086;&#1074;&#1099;&#1093;%20&#1082;&#1080;&#1089;&#1083;&#1086;&#1090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4" Type="http://schemas.openxmlformats.org/officeDocument/2006/relationships/hyperlink" Target="&#1074;&#1080;&#1076;&#1077;&#1086;&#1086;&#1087;&#1099;&#1090;&#1099;/0022.wmv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jpeg"/><Relationship Id="rId3" Type="http://schemas.openxmlformats.org/officeDocument/2006/relationships/hyperlink" Target="&#1082;&#1077;&#1081;&#1089;&#1099;/&#1053;&#1086;&#1074;&#1099;&#1081;%20&#1087;&#1088;&#1086;&#1077;&#1082;&#1090;.avi" TargetMode="External"/><Relationship Id="rId7" Type="http://schemas.openxmlformats.org/officeDocument/2006/relationships/hyperlink" Target="&#1082;&#1077;&#1081;&#1089;&#1099;/&#1057;&#1084;&#1077;&#1096;&#1085;&#1072;&#1103;%20&#1073;&#1077;&#1083;&#1072;&#1103;%20&#1083;&#1072;&#1084;&#1072;.mp4" TargetMode="External"/><Relationship Id="rId12" Type="http://schemas.openxmlformats.org/officeDocument/2006/relationships/hyperlink" Target="&#1082;&#1077;&#1081;&#1089;&#1099;/&#1053;&#1086;&#1074;&#1099;&#1081;%20&#1087;&#1088;&#1086;&#1077;&#1082;&#1090;1.avi" TargetMode="External"/><Relationship Id="rId2" Type="http://schemas.openxmlformats.org/officeDocument/2006/relationships/hyperlink" Target="&#1074;&#1080;&#1076;&#1077;&#1086;&#1086;&#1087;&#1099;&#1090;&#1099;/&#1094;&#1074;&#1077;&#1090;&#1086;&#1090;&#1077;&#1088;&#1072;&#1087;&#1080;&#1103;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58.jpeg"/><Relationship Id="rId5" Type="http://schemas.openxmlformats.org/officeDocument/2006/relationships/hyperlink" Target="&#1082;&#1077;&#1081;&#1089;&#1099;/&#1042;&#1072;&#1088;&#1074;&#1072;&#1088;&#1072;%20&#1079;&#1085;&#1072;&#1082;&#1086;&#1084;&#1080;&#1090;&#1089;&#1103;%20&#1089;%20&#1082;&#1088;&#1072;&#1087;&#1080;&#1074;&#1086;&#1081;.%20&#1055;&#1088;&#1086;&#1073;&#1085;&#1086;&#1077;%20&#1074;&#1080;&#1076;&#1077;&#1086;.mp4" TargetMode="External"/><Relationship Id="rId10" Type="http://schemas.openxmlformats.org/officeDocument/2006/relationships/hyperlink" Target="&#1082;&#1077;&#1081;&#1089;&#1099;/&#1057;&#1087;&#1072;&#1089;&#1077;&#1085;&#1080;&#1077;%20&#1086;&#1090;%20&#1082;&#1086;&#1084;&#1072;&#1088;&#1086;&#1074;.mp4" TargetMode="External"/><Relationship Id="rId4" Type="http://schemas.openxmlformats.org/officeDocument/2006/relationships/image" Target="../media/image54.jpeg"/><Relationship Id="rId9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&#1086;&#1087;&#1099;&#1090;&#1099;/0022.wmv" TargetMode="External"/><Relationship Id="rId2" Type="http://schemas.openxmlformats.org/officeDocument/2006/relationships/hyperlink" Target="&#1082;&#1077;&#1081;&#1089;&#1099;/&#1053;&#1086;&#1074;&#1099;&#1081;%20&#1087;&#1088;&#1086;&#1077;&#1082;&#1090;2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gif"/><Relationship Id="rId4" Type="http://schemas.openxmlformats.org/officeDocument/2006/relationships/hyperlink" Target="http://smiles.33b.ru/smile.104595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8" cy="14897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i="1" dirty="0" smtClean="0">
                <a:solidFill>
                  <a:srgbClr val="00B050"/>
                </a:solidFill>
              </a:rPr>
              <a:t>«Ум заключается не только в знании,</a:t>
            </a:r>
          </a:p>
          <a:p>
            <a:pPr algn="l"/>
            <a:r>
              <a:rPr lang="ru-RU" b="1" i="1" dirty="0" smtClean="0">
                <a:solidFill>
                  <a:srgbClr val="00B050"/>
                </a:solidFill>
              </a:rPr>
              <a:t> но и в умении прилагать знание на деле»</a:t>
            </a: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                                                                               Аристотель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412775"/>
            <a:ext cx="7702624" cy="218767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hlinkClick r:id="rId3" action="ppaction://hlinkfile"/>
              </a:rPr>
              <a:t>Открытый урок химии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 descr="Картинки по запросу картинки скайп смайлами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1792" y="260648"/>
            <a:ext cx="1872208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53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6673"/>
            <a:ext cx="4497388" cy="79208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Винная кислота (РН 2,2) 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476673"/>
            <a:ext cx="5040560" cy="79208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Молочная кислота (РН 2,4)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4498975" cy="5400600"/>
          </a:xfrm>
        </p:spPr>
        <p:txBody>
          <a:bodyPr>
            <a:normAutofit fontScale="92500"/>
          </a:bodyPr>
          <a:lstStyle/>
          <a:p>
            <a:r>
              <a:rPr lang="ru-RU" altLang="ru-RU" sz="2800" b="1" dirty="0" smtClean="0"/>
              <a:t>содержится в квашеной капусте, соленых огурцах, образуется при созревании сыра. Молочная кислота – консервант, т. е. ее добавка предохраняет продукты от порчи.</a:t>
            </a:r>
            <a:r>
              <a:rPr lang="ru-RU" sz="2800" dirty="0" smtClean="0"/>
              <a:t> </a:t>
            </a:r>
            <a:r>
              <a:rPr lang="ru-RU" sz="2800" b="1" dirty="0" smtClean="0"/>
              <a:t>Молочная кислота в организме человека образуется при распаде глюкозы под воздействием интенсивных физических нагрузок.</a:t>
            </a:r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pic>
        <p:nvPicPr>
          <p:cNvPr id="7" name="Picture 6" descr="L02p6p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413995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L26p01p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50040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молочная кислот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413995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196752"/>
            <a:ext cx="49320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выделяется при брожении виноградного напитка, образуя </a:t>
            </a:r>
            <a:r>
              <a:rPr lang="ru-RU" sz="2000" b="1" dirty="0" err="1" smtClean="0"/>
              <a:t>труднорастворимые</a:t>
            </a:r>
            <a:r>
              <a:rPr lang="ru-RU" sz="2000" b="1" dirty="0" smtClean="0"/>
              <a:t> калиевые соли, называемые винным камнем. Благодаря тому, что винная кислота замедляет процессы распада и гниения продуктов, соединение широко используется в пищевой промышленности. </a:t>
            </a:r>
            <a:r>
              <a:rPr lang="ru-RU" sz="2000" b="1" dirty="0" smtClean="0">
                <a:solidFill>
                  <a:srgbClr val="FFFF00"/>
                </a:solidFill>
              </a:rPr>
              <a:t>Оно препятствует преждевременной порче консервированных и мучных изделий. Ввиду уникальных свойств, она широко используется в пищевой промышленности, косметологии, гальванопластике, виноделии, медицине, металлургии и аналитической химии.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4716016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Янтарная кислота (РН 2,7) </a:t>
            </a:r>
            <a:r>
              <a:rPr lang="ru-RU" sz="2400" b="1" dirty="0" smtClean="0"/>
              <a:t>повышает умственную и физическую активность; восстанавливает силы организма после тяжелых заболеваний; увеличивает защитные силы организма; даёт ясность ума и быстроту мышления; помогает максимально сконцентрироваться; снимает головную боль при нарушении мозгового кровообращения; помогает вернуть хорошее самочувствие и энергию.</a:t>
            </a:r>
          </a:p>
          <a:p>
            <a:endParaRPr lang="ru-RU" dirty="0"/>
          </a:p>
        </p:txBody>
      </p:sp>
      <p:pic>
        <p:nvPicPr>
          <p:cNvPr id="41986" name="Picture 2" descr="Картинки по запросу янта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49999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Салициловая кислота (РН 2,3)</a:t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908720"/>
            <a:ext cx="5544616" cy="52174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400" b="1" i="1" dirty="0" smtClean="0"/>
              <a:t>Получают из коры ивового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400" b="1" i="1" dirty="0" smtClean="0"/>
              <a:t>дерева. На ее основе готовят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400" b="1" i="1" dirty="0" smtClean="0"/>
              <a:t> многие лекарства: например,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400" b="1" i="1" dirty="0" smtClean="0"/>
              <a:t> аспирин. Аспирин обладает противовоспалительным,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400" b="1" i="1" dirty="0" smtClean="0"/>
              <a:t>жаропонижающим 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400" b="1" i="1" dirty="0" smtClean="0"/>
              <a:t>болеутоляющим действием.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400" b="1" i="1" dirty="0" smtClean="0"/>
              <a:t> Аспирин подавляет болевую чувствительность 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400" b="1" i="1" dirty="0" smtClean="0"/>
              <a:t>помогает от головной боли, но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его нельзя применять при язве желудка.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Вопрос: почему?</a:t>
            </a:r>
            <a:r>
              <a:rPr lang="ru-RU" sz="2400" i="1" dirty="0" smtClean="0"/>
              <a:t> </a:t>
            </a:r>
            <a:endParaRPr lang="ru-RU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sz="2400" b="1" i="1" dirty="0" smtClean="0"/>
          </a:p>
        </p:txBody>
      </p:sp>
      <p:pic>
        <p:nvPicPr>
          <p:cNvPr id="7" name="Picture 5" descr="phar104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4253">
            <a:off x="4981321" y="1137710"/>
            <a:ext cx="36750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16016" y="4365104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Кислая среда, которую создает аспирин при реакции с водой, может усугубить течение болезни.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Бензойная кислота (РН 4,18)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5364088" cy="51454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Большое количество бензойной кислоты содержится в клюкве и бруснике.</a:t>
            </a:r>
            <a:r>
              <a:rPr lang="ru-RU" sz="24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Вопрос: </a:t>
            </a:r>
            <a:r>
              <a:rPr lang="ru-RU" sz="2400" dirty="0" smtClean="0"/>
              <a:t>вы, наверняка, знаете, какими свойствами характеризуется эта ягода?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5059" name="Picture 3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836712"/>
            <a:ext cx="3635896" cy="3744416"/>
          </a:xfrm>
          <a:prstGeom prst="rect">
            <a:avLst/>
          </a:prstGeom>
          <a:noFill/>
        </p:spPr>
      </p:pic>
      <p:pic>
        <p:nvPicPr>
          <p:cNvPr id="45061" name="Picture 5" descr="Картинки по запросу применение бензойной кисло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511256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Яблочная кислота (РН 2,1)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148064" cy="525658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b="1" dirty="0" smtClean="0"/>
              <a:t>    К полезным свойствам вещества относят стимулирование обмена веществ, улучшение кровообращения, повышение аппетита, укрепление иммунитета, усиление защитных сил организма. </a:t>
            </a:r>
            <a:endParaRPr lang="ru-RU" sz="1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ru-RU" sz="7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>
              <a:buNone/>
            </a:pPr>
            <a:r>
              <a:rPr lang="ru-RU" sz="7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>
              <a:buNone/>
            </a:pPr>
            <a:endParaRPr lang="ru-RU" sz="7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sz="7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sz="7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sz="7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sz="7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ru-RU" sz="7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105835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Яблочный уксус по ложке пейте,</a:t>
            </a:r>
            <a:br>
              <a:rPr lang="ru-RU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 обязательно похудеете.</a:t>
            </a:r>
            <a:endParaRPr lang="ru-RU" sz="3200" dirty="0"/>
          </a:p>
        </p:txBody>
      </p:sp>
      <p:pic>
        <p:nvPicPr>
          <p:cNvPr id="5" name="Рисунок 1" descr="post-19537-1168518094.jpg"/>
          <p:cNvPicPr>
            <a:picLocks noChangeAspect="1"/>
          </p:cNvPicPr>
          <p:nvPr/>
        </p:nvPicPr>
        <p:blipFill>
          <a:blip r:embed="rId2" cstate="print"/>
          <a:srcRect l="29124" r="15273"/>
          <a:stretch>
            <a:fillRect/>
          </a:stretch>
        </p:blipFill>
        <p:spPr bwMode="auto">
          <a:xfrm>
            <a:off x="5292080" y="1196752"/>
            <a:ext cx="3576439" cy="34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Уксусная кислота (РН 2,4-3,2)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6588224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2600" b="1" dirty="0" smtClean="0"/>
              <a:t>(</a:t>
            </a:r>
            <a:r>
              <a:rPr lang="ru-RU" altLang="ru-RU" sz="2600" b="1" dirty="0" err="1" smtClean="0"/>
              <a:t>эта́новая</a:t>
            </a:r>
            <a:r>
              <a:rPr lang="ru-RU" altLang="ru-RU" sz="2600" b="1" dirty="0" smtClean="0"/>
              <a:t> кислота) — органическое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600" b="1" dirty="0" smtClean="0"/>
              <a:t>вещество с формулой CH3COOH.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600" b="1" dirty="0" smtClean="0"/>
              <a:t>Водные растворы уксусной кислоты широко используются в пищевой промышленности (пищевая добавка E260) и бытовой кулинарии, а также в консервировании. Применяют для получения лекарственных и душистых веществ.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2627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0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908720"/>
            <a:ext cx="4355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НСООН </a:t>
            </a:r>
          </a:p>
          <a:p>
            <a:r>
              <a:rPr lang="ru-RU" alt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Жидкость с резким запахом. Содержится в</a:t>
            </a:r>
          </a:p>
          <a:p>
            <a:r>
              <a:rPr lang="ru-RU" alt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хвое, крапиве, едких выделениях муравьев.</a:t>
            </a:r>
          </a:p>
          <a:p>
            <a:r>
              <a:rPr lang="ru-RU" alt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Применяется для получения</a:t>
            </a:r>
          </a:p>
          <a:p>
            <a:r>
              <a:rPr lang="ru-RU" alt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лекарственных средств,</a:t>
            </a:r>
          </a:p>
          <a:p>
            <a:r>
              <a:rPr lang="ru-RU" alt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пестицидов и растворителей.</a:t>
            </a:r>
            <a:endParaRPr lang="ru-RU" altLang="ru-RU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</a:rPr>
              <a:t>Муравьиная кислота (РН 2,3)</a:t>
            </a:r>
            <a:endParaRPr lang="ru-RU" sz="48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" name="Picture 9" descr="L14p5p02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301"/>
            <a:ext cx="4176464" cy="436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02p6p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3" y="5373216"/>
            <a:ext cx="468052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Аскорбиновая кислота (РН 4,4)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124744"/>
            <a:ext cx="4752528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Аскорби́новая</a:t>
            </a:r>
            <a:r>
              <a:rPr lang="ru-RU" sz="2400" b="1" dirty="0" smtClean="0">
                <a:solidFill>
                  <a:srgbClr val="FF0000"/>
                </a:solidFill>
              </a:rPr>
              <a:t> кислота́ </a:t>
            </a:r>
            <a:r>
              <a:rPr lang="ru-RU" sz="2400" dirty="0" smtClean="0"/>
              <a:t>является одним из основных веществ в рационе человека, которое необходимо для нормального функционирования соединительной и костной ткани. В природе аскорбиновая кислота содержится во многих фруктах и овощах.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Сейчас наиболее опасное для здоровья время года, когда учащаются случаи простуды. С чем связана данная проблема?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/>
              <a:t>Одним из наиболее необходимых веществ для устойчивости организма к простудным заболеваниям является витамин С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7106" name="Picture 2" descr="Картинки по запросу картинки перец болгар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2176">
            <a:off x="4788024" y="1268760"/>
            <a:ext cx="3419872" cy="1872208"/>
          </a:xfrm>
          <a:prstGeom prst="rect">
            <a:avLst/>
          </a:prstGeom>
          <a:noFill/>
        </p:spPr>
      </p:pic>
      <p:pic>
        <p:nvPicPr>
          <p:cNvPr id="47108" name="Picture 4" descr="Картинки по запросу картинки апельс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2448272" cy="2204864"/>
          </a:xfrm>
          <a:prstGeom prst="rect">
            <a:avLst/>
          </a:prstGeom>
          <a:noFill/>
        </p:spPr>
      </p:pic>
      <p:pic>
        <p:nvPicPr>
          <p:cNvPr id="47110" name="Picture 6" descr="Картинки по запросу картинки смород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708920"/>
            <a:ext cx="1835696" cy="1728192"/>
          </a:xfrm>
          <a:prstGeom prst="rect">
            <a:avLst/>
          </a:prstGeom>
          <a:noFill/>
        </p:spPr>
      </p:pic>
      <p:pic>
        <p:nvPicPr>
          <p:cNvPr id="47112" name="Picture 8" descr="Кив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3" y="4725144"/>
            <a:ext cx="2123728" cy="1584176"/>
          </a:xfrm>
          <a:prstGeom prst="rect">
            <a:avLst/>
          </a:prstGeom>
          <a:noFill/>
        </p:spPr>
      </p:pic>
      <p:pic>
        <p:nvPicPr>
          <p:cNvPr id="47114" name="Picture 10" descr="Шиповн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157192"/>
            <a:ext cx="2184673" cy="1412776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403648" y="6083713"/>
            <a:ext cx="7740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Распределить кислоты по кислотности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4788024" y="4581128"/>
            <a:ext cx="4176464" cy="1656184"/>
            <a:chOff x="676" y="2497"/>
            <a:chExt cx="4336" cy="1271"/>
          </a:xfrm>
        </p:grpSpPr>
        <p:pic>
          <p:nvPicPr>
            <p:cNvPr id="13" name="Picture 15" descr="img0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8" y="2552"/>
              <a:ext cx="718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img00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36" y="2552"/>
              <a:ext cx="52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7" descr="img00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47" y="2709"/>
              <a:ext cx="166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8" descr="img00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56" y="2497"/>
              <a:ext cx="524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9" descr="img00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15" y="2497"/>
              <a:ext cx="708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676" y="3555"/>
              <a:ext cx="168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600">
                  <a:solidFill>
                    <a:srgbClr val="000000"/>
                  </a:solidFill>
                </a:rPr>
                <a:t>Кислая среда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285" y="3555"/>
              <a:ext cx="168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600">
                  <a:solidFill>
                    <a:srgbClr val="000000"/>
                  </a:solidFill>
                </a:rPr>
                <a:t>Щелочная  среда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724" y="3331"/>
              <a:ext cx="428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000000"/>
                  </a:solidFill>
                </a:rPr>
                <a:t>Нейтральная</a:t>
              </a:r>
              <a:r>
                <a:rPr lang="ru-RU" dirty="0" smtClean="0">
                  <a:solidFill>
                    <a:srgbClr val="000000"/>
                  </a:solidFill>
                </a:rPr>
                <a:t> 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Номенклатура карбоновых кислот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8964488" cy="3744415"/>
          </a:xfrm>
        </p:spPr>
        <p:txBody>
          <a:bodyPr>
            <a:normAutofit fontScale="85000" lnSpcReduction="10000"/>
          </a:bodyPr>
          <a:lstStyle/>
          <a:p>
            <a:pPr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Находим главную цепь атомов углерода и нумеруем её, начиная  с карбоксильной группы.</a:t>
            </a:r>
          </a:p>
          <a:p>
            <a:pPr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Указываем положение заместителей и их название (названия).</a:t>
            </a:r>
          </a:p>
          <a:p>
            <a:pPr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После корня, указывающего число атомов углерода в цепи, идет суффикс    «-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овая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 кислота.</a:t>
            </a:r>
          </a:p>
          <a:p>
            <a:pPr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Если карбоксильных групп несколько, то перед           «-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овая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ставится числительное ( 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- три…)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979713" y="4221088"/>
          <a:ext cx="6624736" cy="1512168"/>
        </p:xfrm>
        <a:graphic>
          <a:graphicData uri="http://schemas.openxmlformats.org/presentationml/2006/ole">
            <p:oleObj spid="_x0000_s50178" name="Документ ChemWindow" r:id="rId3" imgW="2133720" imgH="79056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35696" y="5805264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3-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метилбутан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+ -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овая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/>
              <a:t>=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3-метилбутановая кислота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Дать название веществам 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9432032" cy="54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СН – СН – СООН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2,3 – </a:t>
            </a:r>
            <a:r>
              <a:rPr lang="ru-RU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диметилгексановая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кислота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СН – С – СООН                                     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СН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2,2,3 – </a:t>
            </a:r>
            <a:r>
              <a:rPr lang="ru-RU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триметилбутановая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кислота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9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– CH - COOH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2900" b="1" dirty="0" smtClean="0">
                <a:latin typeface="Times New Roman" pitchFamily="18" charset="0"/>
                <a:cs typeface="Times New Roman" pitchFamily="18" charset="0"/>
              </a:rPr>
              <a:t>׀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                CH</a:t>
            </a:r>
            <a:r>
              <a:rPr lang="en-US" sz="29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9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baseline="-25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2 – 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метилпропановая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кислота</a:t>
            </a:r>
          </a:p>
          <a:p>
            <a:pPr>
              <a:buNone/>
            </a:pPr>
            <a:endParaRPr lang="ru-RU" sz="29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12" descr="word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2596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Тема урока: Карбоновые кислоты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Проблемный вопрос: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Все ли кислоты </a:t>
            </a:r>
            <a:r>
              <a:rPr lang="ru-RU" b="1" u="sng" dirty="0" smtClean="0">
                <a:solidFill>
                  <a:srgbClr val="FF0000"/>
                </a:solidFill>
              </a:rPr>
              <a:t>опасные</a:t>
            </a:r>
            <a:r>
              <a:rPr lang="ru-RU" b="1" dirty="0" smtClean="0">
                <a:solidFill>
                  <a:srgbClr val="002060"/>
                </a:solidFill>
              </a:rPr>
              <a:t>?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87624" y="2276872"/>
            <a:ext cx="403244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Кислота</a:t>
            </a:r>
            <a:endParaRPr lang="ru-RU" sz="5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427984" y="35730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915816" y="39330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331640" y="3501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1331640" y="184482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2915816" y="134076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4427984" y="170080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650" name="Picture 2" descr="http://pedportal.net/attachments/000/388/087/388087.gif?1426880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8680"/>
            <a:ext cx="2520280" cy="4536504"/>
          </a:xfrm>
          <a:prstGeom prst="rect">
            <a:avLst/>
          </a:prstGeom>
          <a:noFill/>
        </p:spPr>
      </p:pic>
      <p:pic>
        <p:nvPicPr>
          <p:cNvPr id="13" name="Picture 11" descr="0000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4909">
            <a:off x="4496659" y="1188614"/>
            <a:ext cx="477837" cy="503237"/>
          </a:xfrm>
          <a:prstGeom prst="rect">
            <a:avLst/>
          </a:prstGeom>
          <a:noFill/>
        </p:spPr>
      </p:pic>
      <p:pic>
        <p:nvPicPr>
          <p:cNvPr id="14" name="Picture 11" descr="0000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437112"/>
            <a:ext cx="477837" cy="503237"/>
          </a:xfrm>
          <a:prstGeom prst="rect">
            <a:avLst/>
          </a:prstGeom>
          <a:noFill/>
        </p:spPr>
      </p:pic>
      <p:pic>
        <p:nvPicPr>
          <p:cNvPr id="15" name="Picture 11" descr="0000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52736"/>
            <a:ext cx="477837" cy="503237"/>
          </a:xfrm>
          <a:prstGeom prst="rect">
            <a:avLst/>
          </a:prstGeom>
          <a:noFill/>
        </p:spPr>
      </p:pic>
      <p:pic>
        <p:nvPicPr>
          <p:cNvPr id="16" name="Picture 11" descr="0000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09120"/>
            <a:ext cx="477837" cy="503237"/>
          </a:xfrm>
          <a:prstGeom prst="rect">
            <a:avLst/>
          </a:prstGeom>
          <a:noFill/>
        </p:spPr>
      </p:pic>
      <p:pic>
        <p:nvPicPr>
          <p:cNvPr id="17" name="Picture 11" descr="0000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477837" cy="503237"/>
          </a:xfrm>
          <a:prstGeom prst="rect">
            <a:avLst/>
          </a:prstGeom>
          <a:noFill/>
        </p:spPr>
      </p:pic>
      <p:pic>
        <p:nvPicPr>
          <p:cNvPr id="18" name="Picture 11" descr="0000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653136"/>
            <a:ext cx="477837" cy="503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Составить формулы карбоновых кислот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1)      2,2-диметилбутановая кислота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2)      2,3-диметилпентановая кислота</a:t>
            </a:r>
          </a:p>
          <a:p>
            <a:endParaRPr lang="ru-RU" b="1" dirty="0" smtClean="0"/>
          </a:p>
          <a:p>
            <a:r>
              <a:rPr lang="ru-RU" b="1" dirty="0" smtClean="0"/>
              <a:t>3)      </a:t>
            </a:r>
            <a:r>
              <a:rPr lang="ru-RU" b="1" dirty="0" smtClean="0">
                <a:cs typeface="Arial" pitchFamily="34" charset="0"/>
              </a:rPr>
              <a:t>3-метилпентановая кислота</a:t>
            </a:r>
            <a:endParaRPr lang="ru-RU" b="1" dirty="0"/>
          </a:p>
        </p:txBody>
      </p:sp>
      <p:pic>
        <p:nvPicPr>
          <p:cNvPr id="4" name="Picture 12" descr="word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12596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Изомерия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0547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 Изомерия углеродной цепи. Она начинается с бутановой кислоты (С</a:t>
            </a:r>
            <a:r>
              <a:rPr lang="ru-RU" baseline="-25000" dirty="0" smtClean="0"/>
              <a:t>3</a:t>
            </a:r>
            <a:r>
              <a:rPr lang="ru-RU" dirty="0" smtClean="0"/>
              <a:t>Н</a:t>
            </a:r>
            <a:r>
              <a:rPr lang="ru-RU" baseline="-25000" dirty="0" smtClean="0"/>
              <a:t>7</a:t>
            </a:r>
            <a:r>
              <a:rPr lang="ru-RU" dirty="0" smtClean="0"/>
              <a:t>СООН), которая существует в виде двух изомеров: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 </a:t>
            </a:r>
          </a:p>
          <a:p>
            <a:r>
              <a:rPr lang="ru-RU" dirty="0" smtClean="0"/>
              <a:t>2. Изомерия положения кратной связи</a:t>
            </a:r>
          </a:p>
          <a:p>
            <a:pPr>
              <a:buNone/>
            </a:pPr>
            <a:r>
              <a:rPr lang="ru-RU" dirty="0" smtClean="0"/>
              <a:t>     СН</a:t>
            </a:r>
            <a:r>
              <a:rPr lang="ru-RU" baseline="-25000" dirty="0" smtClean="0"/>
              <a:t>2</a:t>
            </a:r>
            <a:r>
              <a:rPr lang="ru-RU" dirty="0" smtClean="0"/>
              <a:t>=СН—СН</a:t>
            </a:r>
            <a:r>
              <a:rPr lang="ru-RU" baseline="-25000" dirty="0" smtClean="0"/>
              <a:t>2</a:t>
            </a:r>
            <a:r>
              <a:rPr lang="ru-RU" dirty="0" smtClean="0"/>
              <a:t>—СООН    СН</a:t>
            </a:r>
            <a:r>
              <a:rPr lang="ru-RU" baseline="-25000" dirty="0" smtClean="0"/>
              <a:t>3</a:t>
            </a:r>
            <a:r>
              <a:rPr lang="ru-RU" dirty="0" smtClean="0"/>
              <a:t>—СН=СН—СООН</a:t>
            </a:r>
            <a:br>
              <a:rPr lang="ru-RU" dirty="0" smtClean="0"/>
            </a:br>
            <a:r>
              <a:rPr lang="ru-RU" dirty="0" smtClean="0"/>
              <a:t>Бутен-3-овая кислота        Бутен-2-овая кислота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винилуксусная</a:t>
            </a:r>
            <a:r>
              <a:rPr lang="ru-RU" dirty="0" smtClean="0"/>
              <a:t> кислота) (кретоновая кислота)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9394" name="Picture 2" descr="http://www.himhelp.ru/pics/297_12552981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6409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hlinkClick r:id="rId2" action="ppaction://hlinkfile"/>
              </a:rPr>
              <a:t>Физические свойства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(видео)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006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С</a:t>
            </a:r>
            <a:r>
              <a:rPr lang="ru-RU" sz="2800" b="1" baseline="-25000" dirty="0" smtClean="0">
                <a:solidFill>
                  <a:schemeClr val="accent2"/>
                </a:solidFill>
              </a:rPr>
              <a:t>1</a:t>
            </a:r>
            <a:r>
              <a:rPr lang="ru-RU" sz="2800" b="1" dirty="0" smtClean="0">
                <a:solidFill>
                  <a:schemeClr val="accent2"/>
                </a:solidFill>
              </a:rPr>
              <a:t> – С</a:t>
            </a:r>
            <a:r>
              <a:rPr lang="ru-RU" sz="2800" b="1" baseline="-25000" dirty="0" smtClean="0">
                <a:solidFill>
                  <a:schemeClr val="accent2"/>
                </a:solidFill>
              </a:rPr>
              <a:t>3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i="1" dirty="0" smtClean="0">
                <a:solidFill>
                  <a:srgbClr val="009900"/>
                </a:solidFill>
              </a:rPr>
              <a:t>Жидкости с характерным резким запахом, хорошо растворимые в воде </a:t>
            </a:r>
          </a:p>
          <a:p>
            <a:pPr>
              <a:defRPr/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endParaRPr lang="ru-RU" sz="2800" b="1" dirty="0" smtClean="0"/>
          </a:p>
          <a:p>
            <a:pPr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28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С</a:t>
            </a:r>
            <a:r>
              <a:rPr lang="ru-RU" sz="28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</a:t>
            </a:r>
            <a:r>
              <a:rPr lang="ru-RU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Вязкие маслянистые жидкости с неприятным запахом, плохо растворимые в воде</a:t>
            </a:r>
            <a:r>
              <a:rPr lang="ru-RU" sz="2800" b="1" dirty="0" smtClean="0"/>
              <a:t> </a:t>
            </a:r>
          </a:p>
          <a:p>
            <a:pPr>
              <a:defRPr/>
            </a:pPr>
            <a:endParaRPr lang="ru-RU" sz="2800" b="1" dirty="0" smtClean="0"/>
          </a:p>
          <a:p>
            <a:pPr>
              <a:defRPr/>
            </a:pPr>
            <a:endParaRPr lang="ru-RU" sz="2800" b="1" dirty="0" smtClean="0"/>
          </a:p>
          <a:p>
            <a:pPr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8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r>
              <a:rPr lang="ru-RU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Твердые вещества, не имеющие </a:t>
            </a:r>
          </a:p>
          <a:p>
            <a:pPr>
              <a:buNone/>
              <a:defRPr/>
            </a:pPr>
            <a:r>
              <a:rPr lang="ru-RU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запаха, не растворимые в воде</a:t>
            </a:r>
          </a:p>
          <a:p>
            <a:pPr>
              <a:defRPr/>
            </a:pPr>
            <a:endParaRPr lang="ru-RU" sz="28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endParaRPr lang="ru-RU" sz="2800" b="1" dirty="0" smtClean="0"/>
          </a:p>
          <a:p>
            <a:endParaRPr lang="ru-RU" baseline="-25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1" descr="уксус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56792"/>
            <a:ext cx="252028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масло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645024"/>
            <a:ext cx="2771800" cy="136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стеар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050" y="5085184"/>
            <a:ext cx="25209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hlinkClick r:id="rId2" action="ppaction://hlinkfile"/>
              </a:rPr>
              <a:t>Психологический практикум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Представьте себя предметом, имеющим отношение к нашей теме. Вам нужно сформулировать несколько фраз, которые вы скажете потенциальным покупателям, можно в виде рекламы. Не пытайтесь сделать это с помощью логики. Пусть это будут первые фразы, которые приходят вам в голову.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j00761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13177"/>
            <a:ext cx="1944216" cy="1844824"/>
          </a:xfrm>
          <a:prstGeom prst="rect">
            <a:avLst/>
          </a:prstGeom>
          <a:noFill/>
        </p:spPr>
      </p:pic>
      <p:pic>
        <p:nvPicPr>
          <p:cNvPr id="6" name="Picture 12" descr="j009567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869160"/>
            <a:ext cx="2088232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006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Карбоновые кислоты – это органические вещества, в молекулах которых содержатся одна или несколько функциональных карбоксильных групп, соединенных с углеводородной группой из насыщенных, ненасыщенных или ароматических углеводородов.</a:t>
            </a:r>
          </a:p>
          <a:p>
            <a:pPr lvl="0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Химическое строение одноосновных карбоновых кислот выражается общей формулой  </a:t>
            </a:r>
            <a:r>
              <a:rPr lang="en-US" sz="4400" b="1" dirty="0" smtClean="0">
                <a:solidFill>
                  <a:srgbClr val="002060"/>
                </a:solidFill>
              </a:rPr>
              <a:t>R</a:t>
            </a:r>
            <a:r>
              <a:rPr lang="ru-RU" sz="4400" b="1" dirty="0" smtClean="0">
                <a:solidFill>
                  <a:srgbClr val="002060"/>
                </a:solidFill>
              </a:rPr>
              <a:t>–</a:t>
            </a:r>
            <a:r>
              <a:rPr lang="en-US" sz="4400" b="1" dirty="0" smtClean="0">
                <a:solidFill>
                  <a:srgbClr val="002060"/>
                </a:solidFill>
              </a:rPr>
              <a:t>COOH</a:t>
            </a:r>
            <a:r>
              <a:rPr lang="ru-RU" sz="4400" b="1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Карбоновые кислоты, содержащие в углеводородной группе 9 и более атомов углерода, называют высшими.</a:t>
            </a:r>
          </a:p>
          <a:p>
            <a:pPr lvl="0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Муравьиная, уксусная, пальмитиновая, стеариновая кислоты – представители гомологического ряда одноосновных насыщенных карбоновых кислот, они – гомологи.</a:t>
            </a:r>
          </a:p>
          <a:p>
            <a:pPr lvl="0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Олеиновая – непредельная одноосновная карбоновая кислота, лимонная – многоосновная карбоновая кислота, бензойная – ароматическая карбоновая кислота.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Тест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1</a:t>
            </a:r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 </a:t>
            </a:r>
            <a:r>
              <a:rPr lang="ru-RU" sz="3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Какие из названных кислот являются органическими</a:t>
            </a:r>
            <a:r>
              <a:rPr lang="ru-RU" sz="3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а</a:t>
            </a:r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 муравьиная; б) азотная;                                                                       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в) серная; г) лимонная.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2. </a:t>
            </a:r>
            <a:r>
              <a:rPr lang="ru-RU" sz="3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Почему болезненны укусы муравьев?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а) обжигают муравьиной кислотой;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б) выделяют яд;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в) разъедают муравьиной щелочью;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г) вонзают острые зубчики.                                                                   </a:t>
            </a:r>
            <a:endParaRPr lang="ru-RU" sz="33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3. </a:t>
            </a:r>
            <a:r>
              <a:rPr lang="ru-RU" sz="3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Как называют соли карбоновых кислот?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а) ацетаты; б) </a:t>
            </a:r>
            <a:r>
              <a:rPr lang="ru-RU" sz="3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бустилаты</a:t>
            </a:r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;   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в) </a:t>
            </a:r>
            <a:r>
              <a:rPr lang="ru-RU" sz="3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пропилаты</a:t>
            </a:r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; г) постулаты.                                                                    </a:t>
            </a:r>
            <a:endParaRPr lang="ru-RU" sz="33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4. </a:t>
            </a:r>
            <a:r>
              <a:rPr lang="ru-RU" sz="3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Какого названия кислоты не существует?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а) лимонная; б) щавелевая;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в) яблочная; г) виноградная.                                                                 </a:t>
            </a:r>
            <a:endParaRPr lang="ru-RU" sz="33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5. </a:t>
            </a:r>
            <a:r>
              <a:rPr lang="ru-RU" sz="3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Какие кислоты являются витаминами?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а) никотиновая; б) аскорбиновая; </a:t>
            </a:r>
          </a:p>
          <a:p>
            <a:pPr algn="just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в) ацетилсалициловая; г) янтарная.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AG0003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48376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Ответы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3600400" cy="485740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rgbClr val="FF0000"/>
                </a:solidFill>
              </a:rPr>
              <a:t>А, Г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rgbClr val="FF0000"/>
                </a:solidFill>
              </a:rPr>
              <a:t>А, В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rgbClr val="FF0000"/>
                </a:solidFill>
              </a:rPr>
              <a:t>Г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rgbClr val="FF0000"/>
                </a:solidFill>
              </a:rPr>
              <a:t>А, Б</a:t>
            </a:r>
          </a:p>
          <a:p>
            <a:pPr marL="514350" indent="-514350" algn="ctr">
              <a:buAutoNum type="arabicPeriod"/>
            </a:pPr>
            <a:endParaRPr lang="ru-RU" dirty="0" smtClean="0"/>
          </a:p>
          <a:p>
            <a:pPr marL="514350" indent="-514350" algn="ctr">
              <a:buAutoNum type="arabicPeriod"/>
            </a:pPr>
            <a:endParaRPr lang="ru-RU" dirty="0" smtClean="0"/>
          </a:p>
          <a:p>
            <a:pPr marL="514350" indent="-514350" algn="ctr">
              <a:buAutoNum type="arabicPeriod"/>
            </a:pPr>
            <a:endParaRPr lang="ru-RU" dirty="0" smtClean="0"/>
          </a:p>
          <a:p>
            <a:pPr marL="514350" indent="-514350" algn="ctr">
              <a:buAutoNum type="arabicPeriod"/>
            </a:pPr>
            <a:endParaRPr lang="ru-RU" dirty="0"/>
          </a:p>
        </p:txBody>
      </p:sp>
      <p:pic>
        <p:nvPicPr>
          <p:cNvPr id="4" name="Picture 3" descr="q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9685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00FF"/>
                </a:solidFill>
              </a:rPr>
              <a:t>Прежде чем перейти к следующему разделу, решим проблему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857403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/>
              <a:t>Некоторые лекарственные препараты нельзя запивать целым рядом напитков, кислые фрукты и соки, маринады, блюда с уксусом нельзя употреблять в пищу наряду с антибиотиками пенициллинового ряда и </a:t>
            </a:r>
            <a:r>
              <a:rPr lang="ru-RU" sz="2800" b="1" i="1" dirty="0" err="1" smtClean="0"/>
              <a:t>эритромицином</a:t>
            </a:r>
            <a:r>
              <a:rPr lang="ru-RU" sz="2800" b="1" i="1" dirty="0" smtClean="0"/>
              <a:t>. Как вы думаете, чем вызван данный запрет?</a:t>
            </a:r>
            <a:endParaRPr lang="ru-RU" sz="2800" b="1" dirty="0" smtClean="0"/>
          </a:p>
          <a:p>
            <a:r>
              <a:rPr lang="ru-RU" b="1" dirty="0" smtClean="0">
                <a:solidFill>
                  <a:srgbClr val="0000FF"/>
                </a:solidFill>
              </a:rPr>
              <a:t>Кислоты, содержащиеся в указанных продуктах, могут вступать в химическое взаимодействие с названными антибиотиками, нейтрализуя их воздействие на организм.</a:t>
            </a:r>
          </a:p>
          <a:p>
            <a:endParaRPr lang="ru-RU" dirty="0"/>
          </a:p>
        </p:txBody>
      </p:sp>
      <p:pic>
        <p:nvPicPr>
          <p:cNvPr id="4" name="Picture 12" descr="word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12596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hlinkClick r:id="rId2" action="ppaction://hlinkfile"/>
              </a:rPr>
              <a:t>Химические свойства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658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arenR"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2СH</a:t>
            </a:r>
            <a:r>
              <a:rPr lang="en-US" b="1" baseline="-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COOH + Mg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®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(CH</a:t>
            </a:r>
            <a:r>
              <a:rPr lang="en-US" b="1" baseline="-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COO)</a:t>
            </a:r>
            <a:r>
              <a:rPr lang="en-US" b="1" baseline="-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Mg + H</a:t>
            </a:r>
            <a:r>
              <a:rPr lang="en-US" b="1" baseline="-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­</a:t>
            </a:r>
            <a:endParaRPr lang="ru-RU" b="1" dirty="0" smtClean="0">
              <a:solidFill>
                <a:srgbClr val="0000FF"/>
              </a:solidFill>
              <a:latin typeface="Symbol" pitchFamily="18" charset="2"/>
              <a:cs typeface="Arial" charset="0"/>
            </a:endParaRP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arenR"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2СH</a:t>
            </a:r>
            <a:r>
              <a:rPr lang="en-US" b="1" baseline="-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COOH +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MgO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®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(CH</a:t>
            </a:r>
            <a:r>
              <a:rPr lang="en-US" b="1" baseline="-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COO)</a:t>
            </a:r>
            <a:r>
              <a:rPr lang="en-US" b="1" baseline="-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Mg + H</a:t>
            </a:r>
            <a:r>
              <a:rPr lang="en-US" b="1" baseline="-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arenR"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H–COOH +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NaOH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®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H–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COONa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+ H</a:t>
            </a:r>
            <a:r>
              <a:rPr lang="en-US" b="1" baseline="-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ru-RU" b="1" dirty="0" smtClean="0">
                <a:solidFill>
                  <a:srgbClr val="0000FF"/>
                </a:solidFill>
              </a:rPr>
              <a:t>2СH</a:t>
            </a:r>
            <a:r>
              <a:rPr lang="ru-RU" b="1" baseline="-25000" dirty="0" smtClean="0">
                <a:solidFill>
                  <a:srgbClr val="0000FF"/>
                </a:solidFill>
              </a:rPr>
              <a:t>3</a:t>
            </a:r>
            <a:r>
              <a:rPr lang="ru-RU" b="1" dirty="0" smtClean="0">
                <a:solidFill>
                  <a:srgbClr val="0000FF"/>
                </a:solidFill>
              </a:rPr>
              <a:t>CH</a:t>
            </a:r>
            <a:r>
              <a:rPr lang="ru-RU" b="1" baseline="-25000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COOH + Na</a:t>
            </a:r>
            <a:r>
              <a:rPr lang="ru-RU" b="1" baseline="-25000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CO</a:t>
            </a:r>
            <a:r>
              <a:rPr lang="ru-RU" b="1" baseline="-25000" dirty="0" smtClean="0">
                <a:solidFill>
                  <a:srgbClr val="0000FF"/>
                </a:solidFill>
              </a:rPr>
              <a:t>3 </a:t>
            </a:r>
            <a:r>
              <a:rPr lang="ru-RU" sz="3600" b="1" dirty="0" smtClean="0">
                <a:solidFill>
                  <a:srgbClr val="0000FF"/>
                </a:solidFill>
                <a:cs typeface="Arial" charset="0"/>
              </a:rPr>
              <a:t>→</a:t>
            </a:r>
            <a:r>
              <a:rPr lang="ru-RU" b="1" dirty="0" smtClean="0">
                <a:solidFill>
                  <a:srgbClr val="0000FF"/>
                </a:solidFill>
              </a:rPr>
              <a:t> 2CH</a:t>
            </a:r>
            <a:r>
              <a:rPr lang="ru-RU" b="1" baseline="-25000" dirty="0" smtClean="0">
                <a:solidFill>
                  <a:srgbClr val="0000FF"/>
                </a:solidFill>
              </a:rPr>
              <a:t>3</a:t>
            </a:r>
            <a:r>
              <a:rPr lang="ru-RU" b="1" dirty="0" smtClean="0">
                <a:solidFill>
                  <a:srgbClr val="0000FF"/>
                </a:solidFill>
              </a:rPr>
              <a:t>CH</a:t>
            </a:r>
            <a:r>
              <a:rPr lang="ru-RU" b="1" baseline="-25000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COONa + H</a:t>
            </a:r>
            <a:r>
              <a:rPr lang="ru-RU" b="1" baseline="-25000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O + CO</a:t>
            </a:r>
            <a:r>
              <a:rPr lang="ru-RU" b="1" baseline="-25000" dirty="0" smtClean="0">
                <a:solidFill>
                  <a:srgbClr val="0000FF"/>
                </a:solidFill>
              </a:rPr>
              <a:t>2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CH</a:t>
            </a:r>
            <a:r>
              <a:rPr lang="en-US" b="1" baseline="-25000" dirty="0" smtClean="0">
                <a:solidFill>
                  <a:srgbClr val="0000FF"/>
                </a:solidFill>
                <a:hlinkClick r:id="rId3" action="ppaction://hlinkfile"/>
              </a:rPr>
              <a:t>3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COOH</a:t>
            </a:r>
            <a:r>
              <a:rPr lang="ru-RU" b="1" dirty="0" smtClean="0">
                <a:solidFill>
                  <a:srgbClr val="0000FF"/>
                </a:solidFill>
                <a:hlinkClick r:id="rId3" action="ppaction://hlinkfile"/>
              </a:rPr>
              <a:t>+ 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C</a:t>
            </a:r>
            <a:r>
              <a:rPr lang="en-US" b="1" baseline="-25000" dirty="0" smtClean="0">
                <a:solidFill>
                  <a:srgbClr val="0000FF"/>
                </a:solidFill>
                <a:hlinkClick r:id="rId3" action="ppaction://hlinkfile"/>
              </a:rPr>
              <a:t>2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H</a:t>
            </a:r>
            <a:r>
              <a:rPr lang="en-US" b="1" baseline="-25000" dirty="0" smtClean="0">
                <a:solidFill>
                  <a:srgbClr val="0000FF"/>
                </a:solidFill>
                <a:hlinkClick r:id="rId3" action="ppaction://hlinkfile"/>
              </a:rPr>
              <a:t>5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OH </a:t>
            </a:r>
            <a:r>
              <a:rPr lang="ru-RU" b="1" dirty="0" smtClean="0">
                <a:solidFill>
                  <a:srgbClr val="0000FF"/>
                </a:solidFill>
                <a:cs typeface="Arial" charset="0"/>
                <a:hlinkClick r:id="rId3" action="ppaction://hlinkfile"/>
              </a:rPr>
              <a:t>→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  CH</a:t>
            </a:r>
            <a:r>
              <a:rPr lang="en-US" b="1" baseline="-25000" dirty="0" smtClean="0">
                <a:solidFill>
                  <a:srgbClr val="0000FF"/>
                </a:solidFill>
                <a:hlinkClick r:id="rId3" action="ppaction://hlinkfile"/>
              </a:rPr>
              <a:t>3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COOC</a:t>
            </a:r>
            <a:r>
              <a:rPr lang="en-US" b="1" baseline="-25000" dirty="0" smtClean="0">
                <a:solidFill>
                  <a:srgbClr val="0000FF"/>
                </a:solidFill>
                <a:hlinkClick r:id="rId3" action="ppaction://hlinkfile"/>
              </a:rPr>
              <a:t>2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H</a:t>
            </a:r>
            <a:r>
              <a:rPr lang="en-US" b="1" baseline="-25000" dirty="0" smtClean="0">
                <a:solidFill>
                  <a:srgbClr val="0000FF"/>
                </a:solidFill>
                <a:hlinkClick r:id="rId3" action="ppaction://hlinkfile"/>
              </a:rPr>
              <a:t>5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 + H</a:t>
            </a:r>
            <a:r>
              <a:rPr lang="en-US" b="1" baseline="-25000" dirty="0" smtClean="0">
                <a:solidFill>
                  <a:srgbClr val="0000FF"/>
                </a:solidFill>
                <a:hlinkClick r:id="rId3" action="ppaction://hlinkfile"/>
              </a:rPr>
              <a:t>2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O</a:t>
            </a:r>
            <a:endParaRPr lang="ru-RU" b="1" dirty="0" smtClean="0">
              <a:solidFill>
                <a:srgbClr val="0000FF"/>
              </a:solidFill>
            </a:endParaRP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ru-RU" b="1" dirty="0" smtClean="0">
                <a:solidFill>
                  <a:srgbClr val="0000FF"/>
                </a:solidFill>
                <a:hlinkClick r:id="rId4" action="ppaction://hlinkfile"/>
              </a:rPr>
              <a:t>СН3СООН+2О2=2СО2+2Н2О</a:t>
            </a:r>
            <a:endParaRPr lang="en-US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ru-RU" sz="2200" b="1" i="1" dirty="0" smtClean="0"/>
              <a:t>Вывод: Для карбоновых кислот характерны свойства как общие с неорганическими кислотами, так и специфические (5,6), присущие только органическим кислотам.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 </a:t>
            </a:r>
            <a:endParaRPr lang="ru-RU" sz="2200" dirty="0" smtClean="0"/>
          </a:p>
          <a:p>
            <a:pPr marL="0" indent="0">
              <a:spcBef>
                <a:spcPts val="0"/>
              </a:spcBef>
              <a:buFontTx/>
              <a:buNone/>
            </a:pPr>
            <a:endParaRPr lang="ru-RU" altLang="ru-RU" b="1" dirty="0" smtClean="0"/>
          </a:p>
          <a:p>
            <a:endParaRPr lang="ru-RU" dirty="0"/>
          </a:p>
        </p:txBody>
      </p:sp>
      <p:pic>
        <p:nvPicPr>
          <p:cNvPr id="4" name="Picture 13" descr="doc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331640" cy="2060848"/>
          </a:xfrm>
          <a:prstGeom prst="rect">
            <a:avLst/>
          </a:prstGeom>
          <a:noFill/>
        </p:spPr>
      </p:pic>
      <p:pic>
        <p:nvPicPr>
          <p:cNvPr id="59394" name="Picture 2" descr="C:\Users\Светлана\Desktop\отчёты\тв. отчёты образцы\картинки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88640"/>
            <a:ext cx="1907704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FF"/>
                </a:solidFill>
                <a:hlinkClick r:id="rId2" action="ppaction://hlinkfile"/>
              </a:rPr>
              <a:t>Кейс-задания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C:\Users\Светлана\Desktop\кейс-задания\Пир Клеопатры.jpg">
            <a:hlinkClick r:id="rId3" action="ppaction://hlinkfile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90461"/>
            <a:ext cx="4283968" cy="366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Desktop\кейс-задания\ozheg-krapivoi.jpg">
            <a:hlinkClick r:id="rId5" action="ppaction://hlinkfile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124744"/>
            <a:ext cx="6156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етлана\Desktop\кейс-задания\400.jpg">
            <a:hlinkClick r:id="rId7" action="ppaction://hlinkfile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212976"/>
            <a:ext cx="44999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Desktop\кейс-задания\krapiva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60648"/>
            <a:ext cx="2880320" cy="253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Картинки по запросу комар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3140968"/>
            <a:ext cx="1224136" cy="1008111"/>
          </a:xfrm>
          <a:prstGeom prst="rect">
            <a:avLst/>
          </a:prstGeom>
          <a:noFill/>
        </p:spPr>
      </p:pic>
      <p:pic>
        <p:nvPicPr>
          <p:cNvPr id="69636" name="Picture 4" descr="Картинки по запросу картинка муравей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2348880"/>
            <a:ext cx="2195736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12568"/>
          </a:xfrm>
        </p:spPr>
        <p:txBody>
          <a:bodyPr/>
          <a:lstStyle/>
          <a:p>
            <a:pPr lvl="0"/>
            <a:r>
              <a:rPr lang="ru-RU" sz="2800" b="1" u="sng" dirty="0" smtClean="0"/>
              <a:t>сформулировать</a:t>
            </a:r>
            <a:r>
              <a:rPr lang="ru-RU" sz="2800" b="1" dirty="0" smtClean="0"/>
              <a:t> определение, </a:t>
            </a:r>
          </a:p>
          <a:p>
            <a:pPr lvl="0"/>
            <a:r>
              <a:rPr lang="ru-RU" sz="2800" b="1" u="sng" dirty="0" smtClean="0"/>
              <a:t>вывести общую</a:t>
            </a:r>
            <a:r>
              <a:rPr lang="ru-RU" sz="2800" b="1" dirty="0" smtClean="0"/>
              <a:t> формулу, </a:t>
            </a:r>
          </a:p>
          <a:p>
            <a:pPr lvl="0"/>
            <a:r>
              <a:rPr lang="ru-RU" sz="2800" b="1" u="sng" dirty="0" smtClean="0"/>
              <a:t>изучить</a:t>
            </a:r>
            <a:r>
              <a:rPr lang="ru-RU" sz="2800" b="1" dirty="0" smtClean="0"/>
              <a:t> классификацию, </a:t>
            </a:r>
          </a:p>
          <a:p>
            <a:pPr lvl="0"/>
            <a:r>
              <a:rPr lang="ru-RU" sz="2800" b="1" u="sng" dirty="0" smtClean="0"/>
              <a:t>овладет</a:t>
            </a:r>
            <a:r>
              <a:rPr lang="ru-RU" sz="2800" b="1" dirty="0" smtClean="0"/>
              <a:t>ь навыками номенклатуры, </a:t>
            </a:r>
          </a:p>
          <a:p>
            <a:pPr lvl="0"/>
            <a:r>
              <a:rPr lang="ru-RU" sz="2800" b="1" u="sng" dirty="0" smtClean="0"/>
              <a:t>рассмотреть</a:t>
            </a:r>
            <a:r>
              <a:rPr lang="ru-RU" sz="2800" b="1" dirty="0" smtClean="0"/>
              <a:t> физические свойства, </a:t>
            </a:r>
          </a:p>
          <a:p>
            <a:pPr lvl="0"/>
            <a:r>
              <a:rPr lang="ru-RU" sz="2800" b="1" dirty="0" smtClean="0"/>
              <a:t>химические свойства,</a:t>
            </a:r>
          </a:p>
          <a:p>
            <a:pPr lvl="0"/>
            <a:r>
              <a:rPr lang="ru-RU" sz="2800" b="1" u="sng" dirty="0" smtClean="0"/>
              <a:t>способы получения</a:t>
            </a:r>
            <a:r>
              <a:rPr lang="ru-RU" sz="2800" b="1" dirty="0" smtClean="0"/>
              <a:t>, </a:t>
            </a:r>
          </a:p>
          <a:p>
            <a:pPr lvl="0"/>
            <a:r>
              <a:rPr lang="ru-RU" sz="2800" b="1" u="sng" dirty="0" smtClean="0"/>
              <a:t>определить </a:t>
            </a:r>
            <a:r>
              <a:rPr lang="ru-RU" sz="2800" b="1" dirty="0" smtClean="0"/>
              <a:t> области применения веществ, с которыми нам предстоит познакомиться на уроке.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На уроке мы должны: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http://pedportal.net/attachments/000/388/086/388086.gif?142688043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37626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95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676456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>      </a:t>
            </a:r>
            <a:br>
              <a:rPr lang="ru-RU" b="1" i="1" dirty="0" smtClean="0"/>
            </a:br>
            <a:r>
              <a:rPr lang="ru-RU" b="1" i="1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1) Уксусная кислота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СаСО</a:t>
            </a:r>
            <a:r>
              <a:rPr lang="ru-RU" b="1" baseline="-25000" dirty="0" smtClean="0"/>
              <a:t>3</a:t>
            </a:r>
            <a:r>
              <a:rPr lang="ru-RU" b="1" dirty="0" smtClean="0"/>
              <a:t> + 2СН</a:t>
            </a:r>
            <a:r>
              <a:rPr lang="ru-RU" b="1" baseline="-25000" dirty="0" smtClean="0"/>
              <a:t>3</a:t>
            </a:r>
            <a:r>
              <a:rPr lang="ru-RU" b="1" dirty="0" smtClean="0"/>
              <a:t>СООН =(СН</a:t>
            </a:r>
            <a:r>
              <a:rPr lang="ru-RU" b="1" baseline="-25000" dirty="0" smtClean="0"/>
              <a:t>3</a:t>
            </a:r>
            <a:r>
              <a:rPr lang="ru-RU" b="1" dirty="0" smtClean="0"/>
              <a:t>СОО)</a:t>
            </a:r>
            <a:r>
              <a:rPr lang="ru-RU" b="1" baseline="-25000" dirty="0" smtClean="0"/>
              <a:t>2</a:t>
            </a:r>
            <a:r>
              <a:rPr lang="ru-RU" b="1" dirty="0" smtClean="0"/>
              <a:t>Са + Н</a:t>
            </a:r>
            <a:r>
              <a:rPr lang="ru-RU" b="1" baseline="-25000" dirty="0" smtClean="0"/>
              <a:t>2</a:t>
            </a:r>
            <a:r>
              <a:rPr lang="ru-RU" b="1" dirty="0" smtClean="0"/>
              <a:t>О + СО</a:t>
            </a:r>
            <a:r>
              <a:rPr lang="ru-RU" b="1" baseline="-25000" dirty="0" smtClean="0"/>
              <a:t>2</a:t>
            </a:r>
            <a:r>
              <a:rPr lang="ru-RU" b="1" dirty="0" smtClean="0"/>
              <a:t>↑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sz="4000" b="1" dirty="0" smtClean="0"/>
              <a:t>   </a:t>
            </a:r>
            <a:r>
              <a:rPr lang="ru-RU" sz="4000" dirty="0" smtClean="0">
                <a:solidFill>
                  <a:srgbClr val="0000FF"/>
                </a:solidFill>
              </a:rPr>
              <a:t>2) Муравьиная кислота</a:t>
            </a:r>
          </a:p>
          <a:p>
            <a:pPr>
              <a:buNone/>
            </a:pPr>
            <a:r>
              <a:rPr lang="pl-PL" sz="4000" b="1" dirty="0" smtClean="0"/>
              <a:t>2 HCOOH + Na2CO3 = 2 HCOONa + H2O + CO2</a:t>
            </a:r>
            <a:r>
              <a:rPr lang="ru-RU" b="1" dirty="0" smtClean="0"/>
              <a:t> ↑ </a:t>
            </a:r>
            <a:r>
              <a:rPr lang="pl-PL" b="1" dirty="0" smtClean="0"/>
              <a:t> 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</a:t>
            </a:r>
            <a:r>
              <a:rPr lang="ru-RU" sz="4000" dirty="0" smtClean="0">
                <a:solidFill>
                  <a:srgbClr val="0000FF"/>
                </a:solidFill>
              </a:rPr>
              <a:t>3) Молочная кислота</a:t>
            </a:r>
          </a:p>
          <a:p>
            <a:pPr>
              <a:buNone/>
            </a:pPr>
            <a:r>
              <a:rPr lang="ru-RU" sz="4000" dirty="0" smtClean="0"/>
              <a:t>C</a:t>
            </a:r>
            <a:r>
              <a:rPr lang="ru-RU" sz="4000" baseline="-25000" dirty="0" smtClean="0"/>
              <a:t>6</a:t>
            </a:r>
            <a:r>
              <a:rPr lang="ru-RU" sz="4000" dirty="0" smtClean="0"/>
              <a:t>H</a:t>
            </a:r>
            <a:r>
              <a:rPr lang="ru-RU" sz="4000" baseline="-25000" dirty="0" smtClean="0"/>
              <a:t>12</a:t>
            </a:r>
            <a:r>
              <a:rPr lang="ru-RU" sz="4000" dirty="0" smtClean="0"/>
              <a:t>O</a:t>
            </a:r>
            <a:r>
              <a:rPr lang="ru-RU" sz="4000" baseline="-25000" dirty="0" smtClean="0"/>
              <a:t>6</a:t>
            </a:r>
            <a:r>
              <a:rPr lang="ru-RU" sz="4000" dirty="0" smtClean="0"/>
              <a:t> → </a:t>
            </a:r>
            <a:r>
              <a:rPr lang="ru-RU" sz="4000" b="1" dirty="0" smtClean="0"/>
              <a:t>2CH</a:t>
            </a:r>
            <a:r>
              <a:rPr lang="ru-RU" sz="4000" b="1" baseline="-25000" dirty="0" smtClean="0"/>
              <a:t>3</a:t>
            </a:r>
            <a:r>
              <a:rPr lang="ru-RU" sz="4000" b="1" dirty="0" smtClean="0"/>
              <a:t>CH(OH)COOH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00FF"/>
                </a:solidFill>
              </a:rPr>
              <a:t>    Запах этой кислоты улавливается кровососущими насекомыми</a:t>
            </a:r>
            <a:endParaRPr lang="ru-RU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Получение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540552" cy="485740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Окисление первичных спиртов и альдегидов</a:t>
            </a:r>
          </a:p>
          <a:p>
            <a:pPr marL="0" indent="0" algn="ctr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sz="4400" b="1" dirty="0" smtClean="0">
                <a:solidFill>
                  <a:srgbClr val="0000FF"/>
                </a:solidFill>
              </a:rPr>
              <a:t>       </a:t>
            </a:r>
            <a:r>
              <a:rPr lang="en-US" sz="4400" b="1" dirty="0" smtClean="0">
                <a:solidFill>
                  <a:srgbClr val="0000FF"/>
                </a:solidFill>
              </a:rPr>
              <a:t>R</a:t>
            </a:r>
            <a:r>
              <a:rPr lang="ru-RU" sz="4400" b="1" dirty="0" smtClean="0">
                <a:solidFill>
                  <a:srgbClr val="0000FF"/>
                </a:solidFill>
              </a:rPr>
              <a:t>-C</a:t>
            </a:r>
            <a:r>
              <a:rPr lang="en-US" sz="4400" b="1" dirty="0" smtClean="0">
                <a:solidFill>
                  <a:srgbClr val="0000FF"/>
                </a:solidFill>
              </a:rPr>
              <a:t>H</a:t>
            </a:r>
            <a:r>
              <a:rPr lang="en-US" sz="4400" b="1" baseline="-25000" dirty="0" smtClean="0">
                <a:solidFill>
                  <a:srgbClr val="0000FF"/>
                </a:solidFill>
              </a:rPr>
              <a:t>2</a:t>
            </a:r>
            <a:r>
              <a:rPr lang="ru-RU" sz="4400" b="1" dirty="0" smtClean="0">
                <a:solidFill>
                  <a:srgbClr val="0000FF"/>
                </a:solidFill>
              </a:rPr>
              <a:t>OH </a:t>
            </a:r>
            <a:r>
              <a:rPr lang="ru-RU" sz="4400" b="1" dirty="0" smtClean="0">
                <a:solidFill>
                  <a:srgbClr val="0000FF"/>
                </a:solidFill>
                <a:cs typeface="Arial" charset="0"/>
              </a:rPr>
              <a:t>→</a:t>
            </a:r>
            <a:r>
              <a:rPr lang="ru-RU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</a:rPr>
              <a:t>RCOH </a:t>
            </a:r>
            <a:r>
              <a:rPr lang="ru-RU" sz="4400" b="1" dirty="0" smtClean="0">
                <a:solidFill>
                  <a:srgbClr val="0000FF"/>
                </a:solidFill>
                <a:cs typeface="Arial" charset="0"/>
              </a:rPr>
              <a:t>→</a:t>
            </a:r>
            <a:r>
              <a:rPr lang="en-US" sz="4400" b="1" dirty="0" smtClean="0">
                <a:solidFill>
                  <a:srgbClr val="0000FF"/>
                </a:solidFill>
              </a:rPr>
              <a:t> RCOOH</a:t>
            </a:r>
          </a:p>
          <a:p>
            <a:endParaRPr lang="ru-RU" dirty="0"/>
          </a:p>
        </p:txBody>
      </p:sp>
      <p:pic>
        <p:nvPicPr>
          <p:cNvPr id="4" name="Picture 2" descr="K:\Наташа\clipart\3c3cd125ac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96952"/>
            <a:ext cx="2520280" cy="31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89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Какая кислота соответствует  картинке?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3800" b="1" dirty="0" smtClean="0">
                <a:solidFill>
                  <a:srgbClr val="FF0000"/>
                </a:solidFill>
              </a:rPr>
              <a:t>Представляют ли кислоты опасность для здоровья человека?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endParaRPr lang="ru-RU" sz="3800" dirty="0" smtClean="0"/>
          </a:p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b="1" dirty="0" smtClean="0"/>
              <a:t>     Широко распространенная в природе щавелевая кислота, которая содержится в щавеле, апельсинах, смородине и малине, не нашла применения в пищевой промышленности. Оказывается, щавелевая кислота в двести раз сильнее уксусной кислоты, и способна даже разъедать посуду, а ее соли, накапливаясь в организме человека, образовывать камни.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Применение карбоновых кислот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c480904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355976" cy="2376264"/>
          </a:xfrm>
          <a:prstGeom prst="rect">
            <a:avLst/>
          </a:prstGeom>
          <a:noFill/>
        </p:spPr>
      </p:pic>
      <p:pic>
        <p:nvPicPr>
          <p:cNvPr id="5" name="Picture 4" descr="c48060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499992" cy="2448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429001"/>
            <a:ext cx="38519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00FF"/>
                </a:solidFill>
              </a:rPr>
              <a:t>   Стеариновая кислота  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00FF"/>
                </a:solidFill>
              </a:rPr>
              <a:t>   CH</a:t>
            </a:r>
            <a:r>
              <a:rPr lang="ru-RU" sz="1600" b="1" dirty="0" smtClean="0">
                <a:solidFill>
                  <a:srgbClr val="0000FF"/>
                </a:solidFill>
              </a:rPr>
              <a:t>3</a:t>
            </a:r>
            <a:r>
              <a:rPr lang="ru-RU" b="1" dirty="0" smtClean="0">
                <a:solidFill>
                  <a:srgbClr val="0000FF"/>
                </a:solidFill>
              </a:rPr>
              <a:t>(CH</a:t>
            </a:r>
            <a:r>
              <a:rPr lang="ru-RU" sz="1600" b="1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  <a:r>
              <a:rPr lang="ru-RU" sz="1600" b="1" dirty="0" smtClean="0">
                <a:solidFill>
                  <a:srgbClr val="0000FF"/>
                </a:solidFill>
              </a:rPr>
              <a:t>16</a:t>
            </a:r>
            <a:r>
              <a:rPr lang="ru-RU" b="1" dirty="0" smtClean="0">
                <a:solidFill>
                  <a:srgbClr val="0000FF"/>
                </a:solidFill>
              </a:rPr>
              <a:t>COOH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00FF"/>
                </a:solidFill>
              </a:rPr>
              <a:t>   Пальмитиновая кислота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00FF"/>
                </a:solidFill>
              </a:rPr>
              <a:t>   CH</a:t>
            </a:r>
            <a:r>
              <a:rPr lang="ru-RU" sz="1600" b="1" dirty="0" smtClean="0">
                <a:solidFill>
                  <a:srgbClr val="0000FF"/>
                </a:solidFill>
              </a:rPr>
              <a:t>3</a:t>
            </a:r>
            <a:r>
              <a:rPr lang="ru-RU" b="1" dirty="0" smtClean="0">
                <a:solidFill>
                  <a:srgbClr val="0000FF"/>
                </a:solidFill>
              </a:rPr>
              <a:t>(CH</a:t>
            </a:r>
            <a:r>
              <a:rPr lang="ru-RU" sz="1600" b="1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  <a:r>
              <a:rPr lang="ru-RU" sz="1600" b="1" dirty="0" smtClean="0">
                <a:solidFill>
                  <a:srgbClr val="0000FF"/>
                </a:solidFill>
              </a:rPr>
              <a:t>14</a:t>
            </a:r>
            <a:r>
              <a:rPr lang="ru-RU" b="1" dirty="0" smtClean="0">
                <a:solidFill>
                  <a:srgbClr val="0000FF"/>
                </a:solidFill>
              </a:rPr>
              <a:t>COOH</a:t>
            </a:r>
          </a:p>
        </p:txBody>
      </p:sp>
      <p:pic>
        <p:nvPicPr>
          <p:cNvPr id="9" name="Picture 9" descr="пальмова_ол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4581128"/>
            <a:ext cx="1763688" cy="2016224"/>
          </a:xfrm>
          <a:prstGeom prst="rect">
            <a:avLst/>
          </a:prstGeom>
        </p:spPr>
      </p:pic>
      <p:pic>
        <p:nvPicPr>
          <p:cNvPr id="10" name="Picture 10" descr="5064c982-ccae-11e0-944d-00155d0051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63688" y="4581128"/>
            <a:ext cx="1735460" cy="20882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07904" y="3645024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Кислоты нашли широкое применение во всех сферах человеческой жизни. Их применяют в медицине, косметологии, пищевой промышленности, сельском хозяйстве и используют для бытовых нужд.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65540" name="Picture 4" descr="Картинки по запросу применение карбоновых кисло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3707904" cy="3429000"/>
          </a:xfrm>
          <a:prstGeom prst="rect">
            <a:avLst/>
          </a:prstGeom>
          <a:noFill/>
        </p:spPr>
      </p:pic>
      <p:pic>
        <p:nvPicPr>
          <p:cNvPr id="65542" name="Picture 6" descr="Применение карбоновых кисло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sz="4900" b="1" dirty="0" smtClean="0">
                <a:solidFill>
                  <a:srgbClr val="0000FF"/>
                </a:solidFill>
              </a:rPr>
              <a:t> </a:t>
            </a:r>
            <a:r>
              <a:rPr lang="ru-RU" sz="4900" b="1" dirty="0" err="1" smtClean="0">
                <a:solidFill>
                  <a:srgbClr val="0000FF"/>
                </a:solidFill>
              </a:rPr>
              <a:t>Блицопрос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 smtClean="0"/>
              <a:t>1. Какую кислоту используют для консервирования и маринования?</a:t>
            </a:r>
          </a:p>
          <a:p>
            <a:r>
              <a:rPr lang="ru-RU" sz="1800" b="1" i="1" dirty="0" smtClean="0"/>
              <a:t>Ответ. Уксусную кислоту.</a:t>
            </a:r>
            <a:endParaRPr lang="ru-RU" sz="1800" b="1" dirty="0" smtClean="0"/>
          </a:p>
          <a:p>
            <a:r>
              <a:rPr lang="ru-RU" sz="1800" b="1" dirty="0" smtClean="0"/>
              <a:t>2. Какую кислоту используют для приготовления компотов и напитков?</a:t>
            </a:r>
          </a:p>
          <a:p>
            <a:r>
              <a:rPr lang="ru-RU" sz="1800" b="1" i="1" dirty="0" smtClean="0"/>
              <a:t>Ответ. Яблочную кислоту.</a:t>
            </a:r>
            <a:endParaRPr lang="ru-RU" sz="1800" b="1" dirty="0" smtClean="0"/>
          </a:p>
          <a:p>
            <a:r>
              <a:rPr lang="ru-RU" sz="1800" b="1" dirty="0" smtClean="0"/>
              <a:t>3. Какую кислоту содержат молочнокислые продукты?</a:t>
            </a:r>
          </a:p>
          <a:p>
            <a:r>
              <a:rPr lang="ru-RU" sz="1800" b="1" i="1" dirty="0" smtClean="0"/>
              <a:t>Ответ. Молочную кислоту.</a:t>
            </a:r>
            <a:endParaRPr lang="ru-RU" sz="1800" b="1" dirty="0" smtClean="0"/>
          </a:p>
          <a:p>
            <a:r>
              <a:rPr lang="ru-RU" sz="1800" b="1" dirty="0" smtClean="0"/>
              <a:t>4. Об образовании какой кислоты свидетельствуют прогорклый вкус и специфический запах масла?</a:t>
            </a:r>
          </a:p>
          <a:p>
            <a:r>
              <a:rPr lang="ru-RU" sz="1800" b="1" i="1" dirty="0" smtClean="0"/>
              <a:t>Ответ. Масляной кислоты.</a:t>
            </a:r>
            <a:endParaRPr lang="ru-RU" sz="1800" b="1" dirty="0" smtClean="0"/>
          </a:p>
          <a:p>
            <a:r>
              <a:rPr lang="ru-RU" sz="1800" b="1" dirty="0" smtClean="0"/>
              <a:t>5. Какая кислота необходима для повышения </a:t>
            </a:r>
            <a:r>
              <a:rPr lang="ru-RU" sz="1800" b="1" dirty="0" err="1" smtClean="0"/>
              <a:t>набухаемости</a:t>
            </a:r>
            <a:r>
              <a:rPr lang="ru-RU" sz="1800" b="1" dirty="0" smtClean="0"/>
              <a:t> белков при приготовлении слоеного теста?</a:t>
            </a:r>
          </a:p>
          <a:p>
            <a:r>
              <a:rPr lang="ru-RU" sz="1800" b="1" i="1" dirty="0" smtClean="0"/>
              <a:t>Ответ. Лимонная кислота.</a:t>
            </a:r>
            <a:endParaRPr lang="ru-RU" sz="1800" b="1" dirty="0" smtClean="0"/>
          </a:p>
          <a:p>
            <a:r>
              <a:rPr lang="ru-RU" sz="1800" b="1" dirty="0" smtClean="0"/>
              <a:t>6. Что за кислота ежедневно образуется в организме человека в количестве 400 г? </a:t>
            </a:r>
          </a:p>
          <a:p>
            <a:r>
              <a:rPr lang="ru-RU" sz="1800" b="1" i="1" dirty="0" smtClean="0"/>
              <a:t>Ответ. Уксусная кислота.</a:t>
            </a:r>
            <a:endParaRPr lang="ru-RU" sz="1800" b="1" dirty="0" smtClean="0"/>
          </a:p>
          <a:p>
            <a:r>
              <a:rPr lang="ru-RU" sz="1800" b="1" dirty="0" smtClean="0"/>
              <a:t>7. Как по-другому называется метановая кислота?</a:t>
            </a:r>
          </a:p>
          <a:p>
            <a:r>
              <a:rPr lang="ru-RU" sz="1800" b="1" i="1" dirty="0" smtClean="0"/>
              <a:t>Ответ. Муравьиная кислота.</a:t>
            </a:r>
            <a:endParaRPr lang="ru-RU" sz="1800" b="1" dirty="0" smtClean="0"/>
          </a:p>
          <a:p>
            <a:r>
              <a:rPr lang="ru-RU" sz="1800" b="1" dirty="0" smtClean="0"/>
              <a:t>8. Почему болят икры ног после продолжительного бега?</a:t>
            </a:r>
          </a:p>
          <a:p>
            <a:r>
              <a:rPr lang="ru-RU" sz="1800" b="1" i="1" dirty="0" smtClean="0"/>
              <a:t>Ответ. В мышцах образуется молочная кислота.</a:t>
            </a:r>
            <a:endParaRPr lang="ru-RU" sz="1800" b="1" dirty="0" smtClean="0"/>
          </a:p>
          <a:p>
            <a:r>
              <a:rPr lang="ru-RU" sz="1800" b="1" dirty="0" smtClean="0"/>
              <a:t>9. Какая кислота содержится в янтаре?</a:t>
            </a:r>
          </a:p>
          <a:p>
            <a:r>
              <a:rPr lang="ru-RU" sz="1800" b="1" i="1" dirty="0" smtClean="0"/>
              <a:t>Ответ. Янтарная кислота.</a:t>
            </a:r>
            <a:endParaRPr lang="ru-RU" sz="1800" b="1" dirty="0" smtClean="0"/>
          </a:p>
          <a:p>
            <a:r>
              <a:rPr lang="ru-RU" sz="1800" b="1" dirty="0" smtClean="0"/>
              <a:t>10. Какие кислоты содержатся в табачном дыме?</a:t>
            </a:r>
          </a:p>
          <a:p>
            <a:r>
              <a:rPr lang="ru-RU" sz="1800" b="1" i="1" dirty="0" smtClean="0"/>
              <a:t>Ответ. Муравьиная и уксусная кислоты.</a:t>
            </a:r>
            <a:endParaRPr lang="ru-RU" sz="1800" b="1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57" descr="j023620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23224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Синквейн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 smtClean="0"/>
              <a:t>1.   Одно слово (сущ.)</a:t>
            </a:r>
          </a:p>
          <a:p>
            <a:r>
              <a:rPr lang="ru-RU" altLang="ru-RU" b="1" dirty="0" smtClean="0"/>
              <a:t>2.    Два слова (прил.) ассоциируются с первым словом</a:t>
            </a:r>
          </a:p>
          <a:p>
            <a:r>
              <a:rPr lang="ru-RU" altLang="ru-RU" b="1" dirty="0" smtClean="0"/>
              <a:t>3. Три слова (глагол)</a:t>
            </a:r>
          </a:p>
          <a:p>
            <a:r>
              <a:rPr lang="ru-RU" altLang="ru-RU" b="1" dirty="0" smtClean="0"/>
              <a:t>4.  Предложение из 4 слов</a:t>
            </a:r>
          </a:p>
          <a:p>
            <a:r>
              <a:rPr lang="ru-RU" altLang="ru-RU" b="1" dirty="0" smtClean="0"/>
              <a:t>5.  Одним словом (сущ.) - </a:t>
            </a:r>
            <a:r>
              <a:rPr lang="ru-RU" altLang="ru-RU" b="1" dirty="0" err="1" smtClean="0"/>
              <a:t>суть,смысл</a:t>
            </a:r>
            <a:endParaRPr lang="ru-RU" alt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А какие ассоциации возникают у вас теперь при упоминании слова «кислота»?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87624" y="2924944"/>
            <a:ext cx="6048672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5400" dirty="0" smtClean="0"/>
              <a:t>Кислота</a:t>
            </a:r>
            <a:endParaRPr lang="ru-RU" sz="5400" dirty="0"/>
          </a:p>
        </p:txBody>
      </p:sp>
      <p:sp>
        <p:nvSpPr>
          <p:cNvPr id="5" name="Стрелка вверх 4"/>
          <p:cNvSpPr/>
          <p:nvPr/>
        </p:nvSpPr>
        <p:spPr>
          <a:xfrm rot="16544230">
            <a:off x="521477" y="388101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4067944" y="206084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156176" y="249289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1763688" y="263691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 rot="5400000">
            <a:off x="7394313" y="368599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 rot="12124885">
            <a:off x="2577889" y="550043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 rot="9279566">
            <a:off x="6084665" y="531150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 descr="0000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3933056"/>
            <a:ext cx="477837" cy="503237"/>
          </a:xfrm>
          <a:prstGeom prst="rect">
            <a:avLst/>
          </a:prstGeom>
          <a:noFill/>
        </p:spPr>
      </p:pic>
      <p:pic>
        <p:nvPicPr>
          <p:cNvPr id="13" name="Picture 11" descr="0000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88840"/>
            <a:ext cx="477837" cy="503237"/>
          </a:xfrm>
          <a:prstGeom prst="rect">
            <a:avLst/>
          </a:prstGeom>
          <a:noFill/>
        </p:spPr>
      </p:pic>
      <p:pic>
        <p:nvPicPr>
          <p:cNvPr id="14" name="Picture 11" descr="0000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165304"/>
            <a:ext cx="477837" cy="503237"/>
          </a:xfrm>
          <a:prstGeom prst="rect">
            <a:avLst/>
          </a:prstGeom>
          <a:noFill/>
        </p:spPr>
      </p:pic>
      <p:pic>
        <p:nvPicPr>
          <p:cNvPr id="15" name="Picture 11" descr="0000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477837" cy="503237"/>
          </a:xfrm>
          <a:prstGeom prst="rect">
            <a:avLst/>
          </a:prstGeom>
          <a:noFill/>
        </p:spPr>
      </p:pic>
      <p:pic>
        <p:nvPicPr>
          <p:cNvPr id="16" name="Picture 11" descr="0000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477837" cy="503237"/>
          </a:xfrm>
          <a:prstGeom prst="rect">
            <a:avLst/>
          </a:prstGeom>
          <a:noFill/>
        </p:spPr>
      </p:pic>
      <p:pic>
        <p:nvPicPr>
          <p:cNvPr id="17" name="Picture 11" descr="0000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477837" cy="503237"/>
          </a:xfrm>
          <a:prstGeom prst="rect">
            <a:avLst/>
          </a:prstGeom>
          <a:noFill/>
        </p:spPr>
      </p:pic>
      <p:pic>
        <p:nvPicPr>
          <p:cNvPr id="18" name="Picture 11" descr="0000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165304"/>
            <a:ext cx="477837" cy="50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sz="4900" b="1" dirty="0" smtClean="0">
                <a:solidFill>
                  <a:srgbClr val="0000FF"/>
                </a:solidFill>
              </a:rPr>
              <a:t>Домашнее задание 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00FF"/>
                </a:solidFill>
              </a:rPr>
              <a:t>1. Написать эссе «Я – кислота».</a:t>
            </a:r>
          </a:p>
          <a:p>
            <a:pPr lvl="0"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lvl="0"/>
            <a:r>
              <a:rPr lang="ru-RU" b="1" dirty="0" smtClean="0">
                <a:solidFill>
                  <a:srgbClr val="0000FF"/>
                </a:solidFill>
              </a:rPr>
              <a:t>2. Мне бы очень хотелось поделиться с вами рецептом замечательной </a:t>
            </a:r>
            <a:r>
              <a:rPr lang="ru-RU" b="1" dirty="0" smtClean="0">
                <a:solidFill>
                  <a:srgbClr val="0000FF"/>
                </a:solidFill>
                <a:hlinkClick r:id="rId2" action="ppaction://hlinkfile"/>
              </a:rPr>
              <a:t>шарлотки,</a:t>
            </a:r>
            <a:r>
              <a:rPr lang="ru-RU" b="1" dirty="0" smtClean="0">
                <a:solidFill>
                  <a:srgbClr val="0000FF"/>
                </a:solidFill>
                <a:hlinkClick r:id="rId3" action="ppaction://hlinkfile"/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которую вы можете испечь дома и угостить друзей. Ответьте на вопрос: какое это имеет отношение к теме нашего урока.</a:t>
            </a:r>
          </a:p>
          <a:p>
            <a:endParaRPr lang="ru-RU" dirty="0"/>
          </a:p>
        </p:txBody>
      </p:sp>
      <p:pic>
        <p:nvPicPr>
          <p:cNvPr id="5" name="Picture 27" descr="78ce56ae5fa75ac85e3ab5e321d88a9d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764704"/>
            <a:ext cx="2952328" cy="2232248"/>
          </a:xfrm>
          <a:prstGeom prst="rect">
            <a:avLst/>
          </a:prstGeom>
          <a:noFill/>
        </p:spPr>
      </p:pic>
      <p:pic>
        <p:nvPicPr>
          <p:cNvPr id="61442" name="Picture 2" descr="Картинки по запросу картинки шарлотка с яблока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085184"/>
            <a:ext cx="3482752" cy="177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96448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Если считать, что полное усвоение учебного материала урока соответствует дистанции  </a:t>
            </a:r>
            <a:endParaRPr lang="ru-RU" dirty="0" smtClean="0"/>
          </a:p>
          <a:p>
            <a:pPr>
              <a:buNone/>
            </a:pPr>
            <a:r>
              <a:rPr lang="ru-RU" sz="6000" b="1" dirty="0" smtClean="0">
                <a:solidFill>
                  <a:srgbClr val="0000FF"/>
                </a:solidFill>
              </a:rPr>
              <a:t>А  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0000FF"/>
                </a:solidFill>
              </a:rPr>
              <a:t>________________________________</a:t>
            </a:r>
            <a:r>
              <a:rPr lang="ru-RU" sz="6000" dirty="0" smtClean="0">
                <a:solidFill>
                  <a:srgbClr val="0000FF"/>
                </a:solidFill>
              </a:rPr>
              <a:t>  В,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то покажите ваше местонахождение.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42" name="Picture 2" descr="Картинки по запросу смай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81128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forum.newhits.ru/images/img/smilies_colle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54006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карандаш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2416498" cy="230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2466" name="Picture 2" descr="Картинки по запросу спасибо за урок аним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</p:spPr>
      </p:pic>
      <p:pic>
        <p:nvPicPr>
          <p:cNvPr id="59394" name="Picture 2" descr="Картинки по запросу анимационные картинки по хими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3240360" cy="3239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КАРБОНОВЫЕ КИСЛОТЫ</a:t>
            </a:r>
            <a:r>
              <a:rPr lang="ru-RU" b="1" dirty="0" smtClean="0"/>
              <a:t> –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органические соединения,                                                                                содержащие в своем составе</a:t>
            </a:r>
            <a:r>
              <a:rPr lang="ru-RU" b="1" dirty="0" smtClean="0"/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одну или несколько                                                                                карбоксильных групп</a:t>
            </a:r>
          </a:p>
          <a:p>
            <a:pPr algn="ctr"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Picture 7" descr="o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9"/>
            <a:ext cx="5545137" cy="2448272"/>
          </a:xfrm>
          <a:prstGeom prst="rect">
            <a:avLst/>
          </a:prstGeom>
          <a:noFill/>
        </p:spPr>
      </p:pic>
      <p:pic>
        <p:nvPicPr>
          <p:cNvPr id="8" name="Picture 4" descr="строение карбоксильной групп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33478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91680" y="580526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Проблемный вопрос: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данные кислоты имеют первое слово </a:t>
            </a:r>
            <a:r>
              <a:rPr lang="ru-RU" sz="2400" b="1" i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карбоновые</a:t>
            </a:r>
            <a:r>
              <a:rPr lang="ru-RU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Классификация карбоновых кислот:</a:t>
            </a:r>
            <a:br>
              <a:rPr lang="ru-RU" sz="4000" b="1" dirty="0" smtClean="0">
                <a:solidFill>
                  <a:srgbClr val="0000FF"/>
                </a:solidFill>
              </a:rPr>
            </a:b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4330824" cy="504056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AutoNum type="arabicParenR"/>
              <a:defRPr/>
            </a:pPr>
            <a:r>
              <a:rPr lang="ru-RU" sz="2800" b="1" dirty="0" smtClean="0">
                <a:latin typeface="Calibri" pitchFamily="34" charset="0"/>
              </a:rPr>
              <a:t> В зависимости от числа карбоксильных групп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ru-RU" sz="2400" dirty="0" smtClean="0">
                <a:latin typeface="Calibri" pitchFamily="34" charset="0"/>
              </a:rPr>
              <a:t>● </a:t>
            </a:r>
            <a:r>
              <a:rPr lang="ru-RU" sz="2400" b="1" dirty="0" smtClean="0">
                <a:latin typeface="Calibri" pitchFamily="34" charset="0"/>
              </a:rPr>
              <a:t>одноосновные</a:t>
            </a:r>
            <a:r>
              <a:rPr lang="ru-RU" sz="2400" dirty="0" smtClean="0">
                <a:latin typeface="Calibri" pitchFamily="34" charset="0"/>
              </a:rPr>
              <a:t> – уксусная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ru-RU" sz="2400" dirty="0" smtClean="0">
                <a:latin typeface="Calibri" pitchFamily="34" charset="0"/>
              </a:rPr>
              <a:t>● </a:t>
            </a:r>
            <a:r>
              <a:rPr lang="ru-RU" sz="2400" b="1" dirty="0" smtClean="0">
                <a:latin typeface="Calibri" pitchFamily="34" charset="0"/>
              </a:rPr>
              <a:t>двухосновные</a:t>
            </a:r>
            <a:r>
              <a:rPr lang="ru-RU" sz="2400" dirty="0" smtClean="0">
                <a:latin typeface="Calibri" pitchFamily="34" charset="0"/>
              </a:rPr>
              <a:t> – щавелевая</a:t>
            </a:r>
          </a:p>
          <a:p>
            <a:pPr>
              <a:spcBef>
                <a:spcPct val="50000"/>
              </a:spcBef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ru-RU" sz="2400" dirty="0" smtClean="0">
                <a:latin typeface="Calibri" pitchFamily="34" charset="0"/>
              </a:rPr>
              <a:t>● </a:t>
            </a:r>
            <a:r>
              <a:rPr lang="ru-RU" sz="2400" b="1" dirty="0" smtClean="0">
                <a:latin typeface="Calibri" pitchFamily="34" charset="0"/>
              </a:rPr>
              <a:t>многоосновные</a:t>
            </a:r>
            <a:r>
              <a:rPr lang="ru-RU" sz="2400" dirty="0" smtClean="0">
                <a:latin typeface="Calibri" pitchFamily="34" charset="0"/>
              </a:rPr>
              <a:t> - лимонная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все это нужно (9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268760"/>
            <a:ext cx="3889375" cy="53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4330824" cy="5433467"/>
          </a:xfrm>
        </p:spPr>
        <p:txBody>
          <a:bodyPr>
            <a:normAutofit/>
          </a:bodyPr>
          <a:lstStyle/>
          <a:p>
            <a:pPr>
              <a:buClr>
                <a:srgbClr val="00007D"/>
              </a:buClr>
              <a:buSzPct val="75000"/>
              <a:buNone/>
              <a:defRPr/>
            </a:pPr>
            <a:r>
              <a:rPr lang="ru-RU" b="1" dirty="0" smtClean="0"/>
              <a:t>2) В зависимости от природы радикала</a:t>
            </a:r>
          </a:p>
          <a:p>
            <a:pPr>
              <a:buClr>
                <a:srgbClr val="00007D"/>
              </a:buClr>
              <a:buSzPct val="75000"/>
              <a:buNone/>
              <a:defRPr/>
            </a:pPr>
            <a:endParaRPr lang="ru-RU" b="1" dirty="0" smtClean="0"/>
          </a:p>
          <a:p>
            <a:pPr>
              <a:buClr>
                <a:srgbClr val="00007D"/>
              </a:buClr>
              <a:buSzPct val="75000"/>
              <a:buNone/>
              <a:defRPr/>
            </a:pPr>
            <a:r>
              <a:rPr lang="ru-RU" dirty="0" smtClean="0"/>
              <a:t>● предельные – </a:t>
            </a:r>
            <a:r>
              <a:rPr lang="ru-RU" dirty="0" err="1" smtClean="0"/>
              <a:t>пропионовая</a:t>
            </a:r>
            <a:endParaRPr lang="ru-RU" dirty="0" smtClean="0"/>
          </a:p>
          <a:p>
            <a:pPr>
              <a:buClr>
                <a:srgbClr val="00007D"/>
              </a:buClr>
              <a:buSzPct val="75000"/>
              <a:buNone/>
              <a:defRPr/>
            </a:pPr>
            <a:r>
              <a:rPr lang="ru-RU" dirty="0" smtClean="0"/>
              <a:t>● непредельные – акриловая</a:t>
            </a:r>
          </a:p>
          <a:p>
            <a:pPr>
              <a:buClr>
                <a:srgbClr val="00007D"/>
              </a:buClr>
              <a:buSzPct val="75000"/>
              <a:buNone/>
              <a:defRPr/>
            </a:pPr>
            <a:r>
              <a:rPr lang="ru-RU" dirty="0" smtClean="0"/>
              <a:t>● ароматические – бензойная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все это нужно (1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764704"/>
            <a:ext cx="4562475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Органические кислоты в природе</a:t>
            </a:r>
            <a:r>
              <a:rPr lang="ru-RU" b="1" dirty="0" smtClean="0">
                <a:solidFill>
                  <a:srgbClr val="0000FF"/>
                </a:solidFill>
                <a:latin typeface="Verdana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Verdana" pitchFamily="34" charset="0"/>
              </a:rPr>
            </a:br>
            <a:endParaRPr lang="ru-RU" dirty="0"/>
          </a:p>
        </p:txBody>
      </p:sp>
      <p:pic>
        <p:nvPicPr>
          <p:cNvPr id="4" name="Picture 10" descr="11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80728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HER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052736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MURAV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140968"/>
            <a:ext cx="215265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KRAPIV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212976"/>
            <a:ext cx="194436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KLUK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077072"/>
            <a:ext cx="28087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0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69160"/>
            <a:ext cx="331135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Лимонная кислота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ru-RU" b="1" u="sng" dirty="0" smtClean="0">
                <a:solidFill>
                  <a:srgbClr val="0000FF"/>
                </a:solidFill>
              </a:rPr>
              <a:t>Лимонная кислота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 (РН 2)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/>
              <a:t>содержится не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/>
              <a:t>только в лимонах, но и в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/>
              <a:t>землянике, смородине,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/>
              <a:t>ананасах  и других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/>
              <a:t>фруктах. Чаще всего ее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/>
              <a:t>используют как вкусовое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/>
              <a:t>вещество в кондитерских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/>
              <a:t>изделиях и напитках. Для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/>
              <a:t>выведения пятен от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/>
              <a:t>чернил и ржавчины.</a:t>
            </a:r>
          </a:p>
          <a:p>
            <a:pPr>
              <a:lnSpc>
                <a:spcPct val="80000"/>
              </a:lnSpc>
            </a:pPr>
            <a:endParaRPr lang="ru-RU" alt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L21p3p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4355976" cy="532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0" y="188641"/>
          <a:ext cx="8964613" cy="6480720"/>
        </p:xfrm>
        <a:graphic>
          <a:graphicData uri="http://schemas.openxmlformats.org/presentationml/2006/ole">
            <p:oleObj spid="_x0000_s20482" name="Презентация" r:id="rId3" imgW="4197236" imgH="3147131" progId="PowerPoint.Show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092280" y="54868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(РН 1,3)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1494</Words>
  <Application>Microsoft Office PowerPoint</Application>
  <PresentationFormat>Экран (4:3)</PresentationFormat>
  <Paragraphs>268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Тема Office</vt:lpstr>
      <vt:lpstr>Презентация</vt:lpstr>
      <vt:lpstr>Документ ChemWindow</vt:lpstr>
      <vt:lpstr>Открытый урок химии</vt:lpstr>
      <vt:lpstr>Тема урока: Карбоновые кислоты</vt:lpstr>
      <vt:lpstr>На уроке мы должны:</vt:lpstr>
      <vt:lpstr>Слайд 4</vt:lpstr>
      <vt:lpstr>Классификация карбоновых кислот: </vt:lpstr>
      <vt:lpstr>Слайд 6</vt:lpstr>
      <vt:lpstr>Органические кислоты в природе </vt:lpstr>
      <vt:lpstr>Лимонная кислота</vt:lpstr>
      <vt:lpstr>Слайд 9</vt:lpstr>
      <vt:lpstr>Слайд 10</vt:lpstr>
      <vt:lpstr>Слайд 11</vt:lpstr>
      <vt:lpstr>Салициловая кислота (РН 2,3) </vt:lpstr>
      <vt:lpstr>Бензойная кислота (РН 4,18)</vt:lpstr>
      <vt:lpstr>Яблочная кислота (РН 2,1)</vt:lpstr>
      <vt:lpstr>Уксусная кислота (РН 2,4-3,2)</vt:lpstr>
      <vt:lpstr>Слайд 16</vt:lpstr>
      <vt:lpstr>Аскорбиновая кислота (РН 4,4)</vt:lpstr>
      <vt:lpstr>Номенклатура карбоновых кислот </vt:lpstr>
      <vt:lpstr>Дать название веществам </vt:lpstr>
      <vt:lpstr>Составить формулы карбоновых кислот</vt:lpstr>
      <vt:lpstr>Изомерия</vt:lpstr>
      <vt:lpstr>Физические свойства (видео)</vt:lpstr>
      <vt:lpstr>Психологический практикум </vt:lpstr>
      <vt:lpstr>Выводы:</vt:lpstr>
      <vt:lpstr>Тест</vt:lpstr>
      <vt:lpstr>Ответы</vt:lpstr>
      <vt:lpstr> Прежде чем перейти к следующему разделу, решим проблему </vt:lpstr>
      <vt:lpstr>Химические свойства</vt:lpstr>
      <vt:lpstr>Кейс-задания</vt:lpstr>
      <vt:lpstr>          1) Уксусная кислота СаСО3 + 2СН3СООН =(СН3СОО)2Са + Н2О + СО2↑ </vt:lpstr>
      <vt:lpstr>Получение</vt:lpstr>
      <vt:lpstr>Какая кислота соответствует  картинке? </vt:lpstr>
      <vt:lpstr> Применение карбоновых кислот </vt:lpstr>
      <vt:lpstr>  Блицопрос </vt:lpstr>
      <vt:lpstr>Синквейн</vt:lpstr>
      <vt:lpstr>А какие ассоциации возникают у вас теперь при упоминании слова «кислота»? </vt:lpstr>
      <vt:lpstr> Домашнее задание  </vt:lpstr>
      <vt:lpstr> 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 химии</dc:title>
  <dc:creator>Наталья</dc:creator>
  <cp:lastModifiedBy>Светлана</cp:lastModifiedBy>
  <cp:revision>28</cp:revision>
  <dcterms:created xsi:type="dcterms:W3CDTF">2014-10-17T02:12:13Z</dcterms:created>
  <dcterms:modified xsi:type="dcterms:W3CDTF">2016-11-23T07:20:10Z</dcterms:modified>
</cp:coreProperties>
</file>