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57" r:id="rId4"/>
    <p:sldId id="259" r:id="rId5"/>
    <p:sldId id="270" r:id="rId6"/>
    <p:sldId id="271" r:id="rId7"/>
    <p:sldId id="267" r:id="rId8"/>
    <p:sldId id="273" r:id="rId9"/>
    <p:sldId id="262" r:id="rId10"/>
    <p:sldId id="261" r:id="rId11"/>
    <p:sldId id="263" r:id="rId12"/>
    <p:sldId id="264" r:id="rId13"/>
    <p:sldId id="260" r:id="rId14"/>
    <p:sldId id="268" r:id="rId15"/>
    <p:sldId id="258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BE71-C476-454A-9EA4-B777042EC5DB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6DDFA-DAF4-4294-9607-81F061EDB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DFA-DAF4-4294-9607-81F061EDB7C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4BF7FA-C8A1-4B83-A05F-C10D979F7665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38AEC5-A65A-4A5B-90C1-5099CD447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8458200" cy="9144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578117"/>
            <a:ext cx="792088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bat" pitchFamily="2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опыта работы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исследовательской деятельности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(во внеурочной деятельности)</a:t>
            </a:r>
            <a:endParaRPr kumimoji="0" lang="ru-RU" sz="36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0" b="1" dirty="0" smtClean="0">
              <a:solidFill>
                <a:srgbClr val="0000FF"/>
              </a:solidFill>
              <a:latin typeface="Arbat" pitchFamily="2" charset="0"/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Каша,  или о правильном питании»</a:t>
            </a:r>
            <a:endParaRPr lang="ru-RU" sz="4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Вишняк О.В.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528" y="285728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Нелюбимая каша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2 - 3 классов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1142984"/>
          <a:ext cx="8564947" cy="53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Диаграмма" r:id="rId4" imgW="2914802" imgH="1962302" progId="MSGraph.Chart.8">
                  <p:embed/>
                </p:oleObj>
              </mc:Choice>
              <mc:Fallback>
                <p:oleObj name="Диаграмма" r:id="rId4" imgW="2914802" imgH="196230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626" b="10057"/>
                      <a:stretch>
                        <a:fillRect/>
                      </a:stretch>
                    </p:blipFill>
                    <p:spPr bwMode="auto">
                      <a:xfrm>
                        <a:off x="0" y="1142984"/>
                        <a:ext cx="8564947" cy="533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528" y="-31931"/>
            <a:ext cx="864096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Любимая каша сотрудников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МКОУ «Детский дом-школа»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00414" y="1357298"/>
          <a:ext cx="8729304" cy="532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Диаграмма" r:id="rId4" imgW="3571951" imgH="2181149" progId="MSGraph.Chart.8">
                  <p:embed/>
                </p:oleObj>
              </mc:Choice>
              <mc:Fallback>
                <p:oleObj name="Диаграмма" r:id="rId4" imgW="3571951" imgH="2181149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89" b="9454"/>
                      <a:stretch>
                        <a:fillRect/>
                      </a:stretch>
                    </p:blipFill>
                    <p:spPr bwMode="auto">
                      <a:xfrm>
                        <a:off x="200414" y="1357298"/>
                        <a:ext cx="8729304" cy="5326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Мои документы\Документы школы\Вишняк\фото каша\SANY0005.JPG"/>
          <p:cNvPicPr>
            <a:picLocks noChangeAspect="1" noChangeArrowheads="1"/>
          </p:cNvPicPr>
          <p:nvPr/>
        </p:nvPicPr>
        <p:blipFill>
          <a:blip r:embed="rId3"/>
          <a:srcRect l="8647" t="34670" r="49846" b="16792"/>
          <a:stretch>
            <a:fillRect/>
          </a:stretch>
        </p:blipFill>
        <p:spPr bwMode="auto">
          <a:xfrm>
            <a:off x="214282" y="2428868"/>
            <a:ext cx="4714876" cy="4125517"/>
          </a:xfrm>
          <a:prstGeom prst="rect">
            <a:avLst/>
          </a:prstGeom>
          <a:noFill/>
        </p:spPr>
      </p:pic>
      <p:pic>
        <p:nvPicPr>
          <p:cNvPr id="6" name="Picture 3" descr="C:\Documents and Settings\User\Мои документы\Документы школы\Вишняк\фото каша\SANY0002.JPG"/>
          <p:cNvPicPr>
            <a:picLocks noChangeAspect="1" noChangeArrowheads="1"/>
          </p:cNvPicPr>
          <p:nvPr/>
        </p:nvPicPr>
        <p:blipFill>
          <a:blip r:embed="rId4" cstate="print"/>
          <a:srcRect l="55440" t="15121" b="10786"/>
          <a:stretch>
            <a:fillRect/>
          </a:stretch>
        </p:blipFill>
        <p:spPr bwMode="auto">
          <a:xfrm>
            <a:off x="5072066" y="571480"/>
            <a:ext cx="3813588" cy="474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08473"/>
              </p:ext>
            </p:extLst>
          </p:nvPr>
        </p:nvGraphicFramePr>
        <p:xfrm>
          <a:off x="714348" y="1000104"/>
          <a:ext cx="8072493" cy="5000664"/>
        </p:xfrm>
        <a:graphic>
          <a:graphicData uri="http://schemas.openxmlformats.org/drawingml/2006/table">
            <a:tbl>
              <a:tblPr/>
              <a:tblGrid>
                <a:gridCol w="2520176"/>
                <a:gridCol w="1062725"/>
                <a:gridCol w="1062725"/>
                <a:gridCol w="910907"/>
                <a:gridCol w="910907"/>
                <a:gridCol w="759090"/>
                <a:gridCol w="845963"/>
              </a:tblGrid>
              <a:tr h="625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baseline="-25000" dirty="0" smtClean="0">
                          <a:latin typeface="Times New Roman"/>
                          <a:ea typeface="Times New Roman"/>
                        </a:rPr>
                        <a:t>                         Витамины                    </a:t>
                      </a:r>
                      <a:r>
                        <a:rPr lang="ru-RU" sz="2400" b="1" baseline="30000" dirty="0" smtClean="0">
                          <a:latin typeface="Times New Roman"/>
                          <a:ea typeface="Times New Roman"/>
                        </a:rPr>
                        <a:t>Крупы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4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4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РР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400" b="1" baseline="-250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Гречневая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Овсяная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Рисовая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Пшено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Пшеничная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Манная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Кукурузная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витаминов в крупах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880872" y="183513"/>
            <a:ext cx="644439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в крупах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58909"/>
              </p:ext>
            </p:extLst>
          </p:nvPr>
        </p:nvGraphicFramePr>
        <p:xfrm>
          <a:off x="857224" y="928670"/>
          <a:ext cx="8001055" cy="4714906"/>
        </p:xfrm>
        <a:graphic>
          <a:graphicData uri="http://schemas.openxmlformats.org/drawingml/2006/table">
            <a:tbl>
              <a:tblPr/>
              <a:tblGrid>
                <a:gridCol w="3852143"/>
                <a:gridCol w="691346"/>
                <a:gridCol w="691346"/>
                <a:gridCol w="691346"/>
                <a:gridCol w="691346"/>
                <a:gridCol w="691346"/>
                <a:gridCol w="692182"/>
              </a:tblGrid>
              <a:tr h="673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Минеральные вещества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Крупы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Na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Ca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Mg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800" b="1"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800" b="1">
                          <a:latin typeface="Times New Roman"/>
                          <a:ea typeface="Times New Roman"/>
                        </a:rPr>
                        <a:t>Fe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Манная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Гречневая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Овсяная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Перловая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Пшено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Рис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357850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 исследования: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употреблять каши обязательно, и при том разнообразные, так как минеральные вещества регулируют важные процессы организма, необходимые для развития костной, мышечной, нервной и кроветворной систем.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Документы школы\Вишняк\фото каша\SANY0005.JPG"/>
          <p:cNvPicPr>
            <a:picLocks noChangeAspect="1" noChangeArrowheads="1"/>
          </p:cNvPicPr>
          <p:nvPr/>
        </p:nvPicPr>
        <p:blipFill>
          <a:blip r:embed="rId3" cstate="print"/>
          <a:srcRect l="60531" t="13868" b="16792"/>
          <a:stretch>
            <a:fillRect/>
          </a:stretch>
        </p:blipFill>
        <p:spPr bwMode="auto">
          <a:xfrm>
            <a:off x="5357818" y="285728"/>
            <a:ext cx="3487713" cy="4584765"/>
          </a:xfrm>
          <a:prstGeom prst="rect">
            <a:avLst/>
          </a:prstGeom>
          <a:noFill/>
        </p:spPr>
      </p:pic>
      <p:pic>
        <p:nvPicPr>
          <p:cNvPr id="31748" name="Picture 4" descr="C:\Documents and Settings\User\Мои документы\Документы школы\Вишняк\фото каша\SANY0004.JPG"/>
          <p:cNvPicPr>
            <a:picLocks noChangeAspect="1" noChangeArrowheads="1"/>
          </p:cNvPicPr>
          <p:nvPr/>
        </p:nvPicPr>
        <p:blipFill>
          <a:blip r:embed="rId4" cstate="print"/>
          <a:srcRect l="22965" t="15345" r="5271" b="13682"/>
          <a:stretch>
            <a:fillRect/>
          </a:stretch>
        </p:blipFill>
        <p:spPr bwMode="auto">
          <a:xfrm>
            <a:off x="285720" y="2857496"/>
            <a:ext cx="501996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324261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Приятного  аппетита!</a:t>
            </a:r>
          </a:p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Будьте здоровы!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786478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</a:t>
            </a: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Бачурина Екатерина,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Дениченко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Антипова Екатерина,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Ливанская Елизавета,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Ащеулова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Вишняк Ольга Вячеславовна,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0648"/>
            <a:ext cx="8715436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700" b="1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– продукт здорового     питания младшего школьника.</a:t>
            </a:r>
          </a:p>
          <a:p>
            <a:pPr>
              <a:buNone/>
            </a:pPr>
            <a:endParaRPr lang="ru-RU" sz="6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– полезная еда, которая делает ребенка здоровым и сильным.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каша.</a:t>
            </a:r>
          </a:p>
          <a:p>
            <a:pPr>
              <a:buNone/>
            </a:pPr>
            <a:r>
              <a:rPr lang="ru-RU" sz="6000" b="1" dirty="0" smtClean="0"/>
              <a:t> </a:t>
            </a:r>
          </a:p>
          <a:p>
            <a:pPr>
              <a:buNone/>
            </a:pPr>
            <a:r>
              <a:rPr lang="ru-RU" sz="6000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младших школьников к правильному питанию.</a:t>
            </a:r>
          </a:p>
          <a:p>
            <a:pPr>
              <a:buNone/>
            </a:pP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3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учащихся с витаминизированным и минеральным составами круп, с ролью каши в здоровом питании человека.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Продолжить формирование у младших школьников представлений о здоровом образе жизни, основах правильного питания и психофизическом развитии.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00042"/>
            <a:ext cx="7848872" cy="55800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средства исследования 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Наблюдение.</a:t>
            </a:r>
          </a:p>
          <a:p>
            <a:pPr marL="457200" lvl="1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Анкетирование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Изучение теоретических источников.</a:t>
            </a:r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Мои документы\ДОКУМЕНТЫ ШКОЛЫ\Вишняк\фото каша\SANY0003.JPG"/>
          <p:cNvPicPr>
            <a:picLocks noChangeAspect="1" noChangeArrowheads="1"/>
          </p:cNvPicPr>
          <p:nvPr/>
        </p:nvPicPr>
        <p:blipFill>
          <a:blip r:embed="rId3" cstate="print"/>
          <a:srcRect l="20407" r="16672"/>
          <a:stretch>
            <a:fillRect/>
          </a:stretch>
        </p:blipFill>
        <p:spPr bwMode="auto">
          <a:xfrm>
            <a:off x="4929190" y="2143116"/>
            <a:ext cx="3643306" cy="4332580"/>
          </a:xfrm>
          <a:prstGeom prst="rect">
            <a:avLst/>
          </a:prstGeom>
          <a:noFill/>
        </p:spPr>
      </p:pic>
      <p:pic>
        <p:nvPicPr>
          <p:cNvPr id="44035" name="Picture 3" descr="C:\Documents and Settings\User\Мои документы\ДОКУМЕНТЫ ШКОЛЫ\Вишняк\фото каша\SANY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4987975" cy="373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00943"/>
              </p:ext>
            </p:extLst>
          </p:nvPr>
        </p:nvGraphicFramePr>
        <p:xfrm>
          <a:off x="285720" y="428604"/>
          <a:ext cx="8501122" cy="5883112"/>
        </p:xfrm>
        <a:graphic>
          <a:graphicData uri="http://schemas.openxmlformats.org/drawingml/2006/table">
            <a:tbl>
              <a:tblPr/>
              <a:tblGrid>
                <a:gridCol w="642941"/>
                <a:gridCol w="2407639"/>
                <a:gridCol w="3387499"/>
                <a:gridCol w="2063043"/>
              </a:tblGrid>
              <a:tr h="57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Зерно, крупа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Каша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просо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пшено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пшенная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пшеница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манная крупа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пшеничная крупа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манная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пшеничная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овес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овсяные хлопья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(геркулес)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овсяная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гречиха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гречка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гречневая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кукуруза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кукурузная крупа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кукурузная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рис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рисовая крупа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рисовая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ячмень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ячневая крупа,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latin typeface="Times New Roman"/>
                          <a:ea typeface="Times New Roman"/>
                        </a:rPr>
                        <a:t>перловка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ячневая,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</a:rPr>
                        <a:t>перловая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User\Мои документы\ДОКУМЕНТЫ ШКОЛЫ\Вишняк\фото каша\SANY0012.JPG"/>
          <p:cNvPicPr>
            <a:picLocks noChangeAspect="1" noChangeArrowheads="1"/>
          </p:cNvPicPr>
          <p:nvPr/>
        </p:nvPicPr>
        <p:blipFill>
          <a:blip r:embed="rId3" cstate="print"/>
          <a:srcRect l="19104"/>
          <a:stretch>
            <a:fillRect/>
          </a:stretch>
        </p:blipFill>
        <p:spPr bwMode="auto">
          <a:xfrm>
            <a:off x="357158" y="283979"/>
            <a:ext cx="4558647" cy="4216567"/>
          </a:xfrm>
          <a:prstGeom prst="rect">
            <a:avLst/>
          </a:prstGeom>
          <a:noFill/>
        </p:spPr>
      </p:pic>
      <p:pic>
        <p:nvPicPr>
          <p:cNvPr id="45059" name="Picture 3" descr="C:\Documents and Settings\User\Мои документы\ДОКУМЕНТЫ ШКОЛЫ\Вишняк\фото каша\SANY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82470" y="1839311"/>
            <a:ext cx="5251029" cy="392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-307776"/>
            <a:ext cx="80648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560" y="928670"/>
            <a:ext cx="82809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Любимая каша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учащихся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2 – 3 классов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32649" y="1643049"/>
          <a:ext cx="8211317" cy="516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Диаграмма" r:id="rId4" imgW="3200400" imgH="2019300" progId="MSGraph.Chart.8">
                  <p:embed/>
                </p:oleObj>
              </mc:Choice>
              <mc:Fallback>
                <p:oleObj name="Диаграмма" r:id="rId4" imgW="3200400" imgH="201930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56" b="11111"/>
                      <a:stretch>
                        <a:fillRect/>
                      </a:stretch>
                    </p:blipFill>
                    <p:spPr bwMode="auto">
                      <a:xfrm>
                        <a:off x="432649" y="1643049"/>
                        <a:ext cx="8211317" cy="5168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327</Words>
  <Application>Microsoft Office PowerPoint</Application>
  <PresentationFormat>Экран (4:3)</PresentationFormat>
  <Paragraphs>188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Olga</cp:lastModifiedBy>
  <cp:revision>21</cp:revision>
  <dcterms:created xsi:type="dcterms:W3CDTF">2008-01-22T06:53:46Z</dcterms:created>
  <dcterms:modified xsi:type="dcterms:W3CDTF">2018-09-06T07:17:33Z</dcterms:modified>
</cp:coreProperties>
</file>