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3"/>
  </p:notesMasterIdLst>
  <p:sldIdLst>
    <p:sldId id="268" r:id="rId2"/>
    <p:sldId id="258" r:id="rId3"/>
    <p:sldId id="259" r:id="rId4"/>
    <p:sldId id="260" r:id="rId5"/>
    <p:sldId id="261" r:id="rId6"/>
    <p:sldId id="262" r:id="rId7"/>
    <p:sldId id="263" r:id="rId8"/>
    <p:sldId id="264" r:id="rId9"/>
    <p:sldId id="272" r:id="rId10"/>
    <p:sldId id="266" r:id="rId11"/>
    <p:sldId id="267"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67" autoAdjust="0"/>
  </p:normalViewPr>
  <p:slideViewPr>
    <p:cSldViewPr>
      <p:cViewPr varScale="1">
        <p:scale>
          <a:sx n="94" d="100"/>
          <a:sy n="94" d="100"/>
        </p:scale>
        <p:origin x="-468" y="-108"/>
      </p:cViewPr>
      <p:guideLst>
        <p:guide orient="horz" pos="2160"/>
        <p:guide pos="2880"/>
      </p:guideLst>
    </p:cSldViewPr>
  </p:slideViewPr>
  <p:outlineViewPr>
    <p:cViewPr>
      <p:scale>
        <a:sx n="33" d="100"/>
        <a:sy n="33" d="100"/>
      </p:scale>
      <p:origin x="42" y="180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BC0970-524A-47DA-9BBE-C043C1F19F7C}" type="datetimeFigureOut">
              <a:rPr lang="ru-RU" smtClean="0"/>
              <a:pPr/>
              <a:t>28.11.2018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42FF43-0F21-45A4-A5C0-CF662CE9348C}" type="slidenum">
              <a:rPr lang="ru-RU" smtClean="0"/>
              <a:pPr/>
              <a:t>‹#›</a:t>
            </a:fld>
            <a:endParaRPr lang="ru-RU"/>
          </a:p>
        </p:txBody>
      </p:sp>
    </p:spTree>
    <p:extLst>
      <p:ext uri="{BB962C8B-B14F-4D97-AF65-F5344CB8AC3E}">
        <p14:creationId xmlns:p14="http://schemas.microsoft.com/office/powerpoint/2010/main" xmlns="" val="1469817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B4C71EC6-210F-42DE-9C53-41977AD35B3D}" type="datetimeFigureOut">
              <a:rPr lang="ru-RU" smtClean="0"/>
              <a:pPr/>
              <a:t>28.11.2018</a:t>
            </a:fld>
            <a:endParaRPr lang="ru-RU"/>
          </a:p>
        </p:txBody>
      </p:sp>
      <p:sp>
        <p:nvSpPr>
          <p:cNvPr id="16" name="Номер слайда 15"/>
          <p:cNvSpPr>
            <a:spLocks noGrp="1"/>
          </p:cNvSpPr>
          <p:nvPr>
            <p:ph type="sldNum" sz="quarter" idx="11"/>
          </p:nvPr>
        </p:nvSpPr>
        <p:spPr/>
        <p:txBody>
          <a:bodyPr/>
          <a:lstStyle/>
          <a:p>
            <a:fld id="{B19B0651-EE4F-4900-A07F-96A6BFA9D0F0}"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28.11.2018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28.11.2018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4C71EC6-210F-42DE-9C53-41977AD35B3D}" type="datetimeFigureOut">
              <a:rPr lang="ru-RU" smtClean="0"/>
              <a:pPr/>
              <a:t>28.11.2018</a:t>
            </a:fld>
            <a:endParaRPr lang="ru-RU"/>
          </a:p>
        </p:txBody>
      </p:sp>
      <p:sp>
        <p:nvSpPr>
          <p:cNvPr id="15" name="Номер слайда 14"/>
          <p:cNvSpPr>
            <a:spLocks noGrp="1"/>
          </p:cNvSpPr>
          <p:nvPr>
            <p:ph type="sldNum" sz="quarter" idx="15"/>
          </p:nvPr>
        </p:nvSpPr>
        <p:spPr/>
        <p:txBody>
          <a:bodyPr/>
          <a:lstStyle>
            <a:lvl1pPr algn="ctr">
              <a:defRPr/>
            </a:lvl1pPr>
          </a:lstStyle>
          <a:p>
            <a:fld id="{B19B0651-EE4F-4900-A07F-96A6BFA9D0F0}"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4C71EC6-210F-42DE-9C53-41977AD35B3D}" type="datetimeFigureOut">
              <a:rPr lang="ru-RU" smtClean="0"/>
              <a:pPr/>
              <a:t>28.11.2018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4C71EC6-210F-42DE-9C53-41977AD35B3D}" type="datetimeFigureOut">
              <a:rPr lang="ru-RU" smtClean="0"/>
              <a:pPr/>
              <a:t>28.11.2018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28.11.2018</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pPr/>
              <a:t>28.11.2018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28.11.2018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4C71EC6-210F-42DE-9C53-41977AD35B3D}" type="datetimeFigureOut">
              <a:rPr lang="ru-RU" smtClean="0"/>
              <a:pPr/>
              <a:t>28.11.2018</a:t>
            </a:fld>
            <a:endParaRPr lang="ru-RU"/>
          </a:p>
        </p:txBody>
      </p:sp>
      <p:sp>
        <p:nvSpPr>
          <p:cNvPr id="9" name="Номер слайда 8"/>
          <p:cNvSpPr>
            <a:spLocks noGrp="1"/>
          </p:cNvSpPr>
          <p:nvPr>
            <p:ph type="sldNum" sz="quarter" idx="15"/>
          </p:nvPr>
        </p:nvSpPr>
        <p:spPr/>
        <p:txBody>
          <a:bodyPr/>
          <a:lstStyle/>
          <a:p>
            <a:fld id="{B19B0651-EE4F-4900-A07F-96A6BFA9D0F0}"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4C71EC6-210F-42DE-9C53-41977AD35B3D}" type="datetimeFigureOut">
              <a:rPr lang="ru-RU" smtClean="0"/>
              <a:pPr/>
              <a:t>28.11.2018</a:t>
            </a:fld>
            <a:endParaRPr lang="ru-RU"/>
          </a:p>
        </p:txBody>
      </p:sp>
      <p:sp>
        <p:nvSpPr>
          <p:cNvPr id="9" name="Номер слайда 8"/>
          <p:cNvSpPr>
            <a:spLocks noGrp="1"/>
          </p:cNvSpPr>
          <p:nvPr>
            <p:ph type="sldNum" sz="quarter" idx="11"/>
          </p:nvPr>
        </p:nvSpPr>
        <p:spPr/>
        <p:txBody>
          <a:bodyPr/>
          <a:lstStyle/>
          <a:p>
            <a:fld id="{B19B0651-EE4F-4900-A07F-96A6BFA9D0F0}"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C71EC6-210F-42DE-9C53-41977AD35B3D}" type="datetimeFigureOut">
              <a:rPr lang="ru-RU" smtClean="0"/>
              <a:pPr/>
              <a:t>28.11.2018</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9B0651-EE4F-4900-A07F-96A6BFA9D0F0}"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584" y="676653"/>
            <a:ext cx="6336704" cy="2308324"/>
          </a:xfrm>
          <a:prstGeom prst="rect">
            <a:avLst/>
          </a:prstGeom>
          <a:noFill/>
        </p:spPr>
        <p:txBody>
          <a:bodyPr wrap="square" rtlCol="0">
            <a:spAutoFit/>
          </a:bodyPr>
          <a:lstStyle/>
          <a:p>
            <a:r>
              <a:rPr lang="ru-RU" sz="3200" dirty="0" smtClean="0"/>
              <a:t>Тема</a:t>
            </a:r>
            <a:r>
              <a:rPr lang="en-US" sz="3200" dirty="0"/>
              <a:t>:</a:t>
            </a:r>
            <a:r>
              <a:rPr lang="en-US" dirty="0" smtClean="0"/>
              <a:t> </a:t>
            </a:r>
            <a:r>
              <a:rPr lang="ru-RU" dirty="0" smtClean="0"/>
              <a:t>   </a:t>
            </a:r>
            <a:r>
              <a:rPr lang="ru-RU" sz="2800" dirty="0" smtClean="0"/>
              <a:t>Казахстан и Германия</a:t>
            </a:r>
            <a:r>
              <a:rPr lang="ru-RU" dirty="0" smtClean="0"/>
              <a:t>. </a:t>
            </a:r>
          </a:p>
          <a:p>
            <a:r>
              <a:rPr lang="ru-RU" sz="2800" dirty="0" smtClean="0"/>
              <a:t>Общение без границ</a:t>
            </a:r>
            <a:r>
              <a:rPr lang="en-US" sz="2800" dirty="0" smtClean="0"/>
              <a:t>: </a:t>
            </a:r>
            <a:r>
              <a:rPr lang="ru-RU" sz="2800" dirty="0" smtClean="0"/>
              <a:t>язык как средство познания и выражения культуры , истории и характера народов.</a:t>
            </a:r>
            <a:endParaRPr lang="ru-RU" sz="2800" dirty="0"/>
          </a:p>
        </p:txBody>
      </p:sp>
      <p:sp>
        <p:nvSpPr>
          <p:cNvPr id="6" name="TextBox 5"/>
          <p:cNvSpPr txBox="1"/>
          <p:nvPr/>
        </p:nvSpPr>
        <p:spPr>
          <a:xfrm>
            <a:off x="395536" y="5326298"/>
            <a:ext cx="5904656" cy="523220"/>
          </a:xfrm>
          <a:prstGeom prst="rect">
            <a:avLst/>
          </a:prstGeom>
          <a:noFill/>
        </p:spPr>
        <p:txBody>
          <a:bodyPr wrap="square" rtlCol="0">
            <a:spAutoFit/>
          </a:bodyPr>
          <a:lstStyle/>
          <a:p>
            <a:r>
              <a:rPr lang="ru-RU" sz="2000" dirty="0" smtClean="0"/>
              <a:t>Исполнитель проекта </a:t>
            </a:r>
            <a:r>
              <a:rPr lang="en-US" dirty="0" smtClean="0"/>
              <a:t>: </a:t>
            </a:r>
            <a:r>
              <a:rPr lang="ru-RU" dirty="0" smtClean="0"/>
              <a:t>  </a:t>
            </a:r>
            <a:r>
              <a:rPr lang="ru-RU" sz="2800" dirty="0" smtClean="0"/>
              <a:t>К</a:t>
            </a:r>
            <a:r>
              <a:rPr lang="ru-RU" dirty="0" smtClean="0"/>
              <a:t>им </a:t>
            </a:r>
            <a:r>
              <a:rPr lang="ru-RU" sz="2800" dirty="0" smtClean="0"/>
              <a:t>П</a:t>
            </a:r>
            <a:r>
              <a:rPr lang="ru-RU" dirty="0" smtClean="0"/>
              <a:t>олина </a:t>
            </a:r>
            <a:endParaRPr lang="ru-RU" dirty="0"/>
          </a:p>
        </p:txBody>
      </p:sp>
      <p:sp>
        <p:nvSpPr>
          <p:cNvPr id="7" name="TextBox 6"/>
          <p:cNvSpPr txBox="1"/>
          <p:nvPr/>
        </p:nvSpPr>
        <p:spPr>
          <a:xfrm>
            <a:off x="395536" y="5866496"/>
            <a:ext cx="5544616" cy="523220"/>
          </a:xfrm>
          <a:prstGeom prst="rect">
            <a:avLst/>
          </a:prstGeom>
          <a:noFill/>
        </p:spPr>
        <p:txBody>
          <a:bodyPr wrap="square" rtlCol="0">
            <a:spAutoFit/>
          </a:bodyPr>
          <a:lstStyle/>
          <a:p>
            <a:r>
              <a:rPr lang="ru-RU" dirty="0" smtClean="0"/>
              <a:t>Научный руководитель </a:t>
            </a:r>
            <a:r>
              <a:rPr lang="en-US" dirty="0" smtClean="0"/>
              <a:t>:</a:t>
            </a:r>
            <a:r>
              <a:rPr lang="ru-RU" sz="2800" dirty="0" err="1" smtClean="0"/>
              <a:t>Б</a:t>
            </a:r>
            <a:r>
              <a:rPr lang="ru-RU" dirty="0" err="1" smtClean="0"/>
              <a:t>окшева</a:t>
            </a:r>
            <a:r>
              <a:rPr lang="ru-RU" dirty="0" smtClean="0"/>
              <a:t> </a:t>
            </a:r>
            <a:r>
              <a:rPr lang="ru-RU" sz="2800" dirty="0" smtClean="0"/>
              <a:t>М</a:t>
            </a:r>
            <a:r>
              <a:rPr lang="ru-RU" dirty="0" smtClean="0"/>
              <a:t>. </a:t>
            </a:r>
            <a:r>
              <a:rPr lang="ru-RU" sz="2800" dirty="0" smtClean="0"/>
              <a:t>И</a:t>
            </a:r>
            <a:r>
              <a:rPr lang="ru-RU" dirty="0" smtClean="0"/>
              <a:t>.</a:t>
            </a:r>
            <a:endParaRPr lang="ru-RU" dirty="0"/>
          </a:p>
        </p:txBody>
      </p:sp>
    </p:spTree>
    <p:extLst>
      <p:ext uri="{BB962C8B-B14F-4D97-AF65-F5344CB8AC3E}">
        <p14:creationId xmlns:p14="http://schemas.microsoft.com/office/powerpoint/2010/main" xmlns="" val="3016761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836712"/>
            <a:ext cx="8640960" cy="5544616"/>
          </a:xfrm>
        </p:spPr>
        <p:txBody>
          <a:bodyPr>
            <a:normAutofit/>
          </a:bodyPr>
          <a:lstStyle/>
          <a:p>
            <a:r>
              <a:rPr lang="ru-RU" sz="1400" dirty="0" smtClean="0"/>
              <a:t>Если разработать рекламно- исследовательский проект «Международный межшкольный обмен» и предложить его казахстанской молодежи, то повысится большой интерес граждан Казахстан к изучению иностранных языков.</a:t>
            </a:r>
            <a:endParaRPr lang="ru-RU" sz="1400" dirty="0" smtClean="0"/>
          </a:p>
          <a:p>
            <a:r>
              <a:rPr lang="ru-RU" sz="2000" dirty="0" smtClean="0"/>
              <a:t>   </a:t>
            </a:r>
            <a:r>
              <a:rPr lang="ru-RU" sz="1400" dirty="0" smtClean="0"/>
              <a:t>Основная </a:t>
            </a:r>
            <a:r>
              <a:rPr lang="ru-RU" sz="1400" dirty="0"/>
              <a:t>задача проекта – проанализировать характерные черты немецкого и казахского народов, выявить общее и различие в характере двух народов. В этом проекте дана полная информация по теме важности и изучения иностранного языка, разработка и исследование  международного межшкольного проекта «</a:t>
            </a:r>
            <a:r>
              <a:rPr lang="ru-RU" sz="1400" dirty="0" err="1"/>
              <a:t>Ернст</a:t>
            </a:r>
            <a:r>
              <a:rPr lang="ru-RU" sz="1400" dirty="0"/>
              <a:t> </a:t>
            </a:r>
            <a:r>
              <a:rPr lang="ru-RU" sz="1400" dirty="0" err="1"/>
              <a:t>Аббэ</a:t>
            </a:r>
            <a:r>
              <a:rPr lang="ru-RU" sz="1400" dirty="0"/>
              <a:t> Гимназия» города </a:t>
            </a:r>
            <a:r>
              <a:rPr lang="ru-RU" sz="1400" dirty="0" err="1"/>
              <a:t>Оберкохен</a:t>
            </a:r>
            <a:r>
              <a:rPr lang="ru-RU" sz="1400" dirty="0"/>
              <a:t>, Германия и КГУ «Гимназия №18» города Алматы.  Из выше всего написанного делаем выводы. </a:t>
            </a:r>
          </a:p>
          <a:p>
            <a:r>
              <a:rPr lang="ru-RU" sz="1400" dirty="0" smtClean="0"/>
              <a:t>   Изучая </a:t>
            </a:r>
            <a:r>
              <a:rPr lang="ru-RU" sz="1400" dirty="0"/>
              <a:t>другой язык, у нас появляется возможность увидеть мир с другой точки зрения, так как невозможно понять, почему люди другой страны говорят и ведут себя так, а не иначе, не погрузившись в их культуру, обычаи, традиции. </a:t>
            </a:r>
          </a:p>
          <a:p>
            <a:r>
              <a:rPr lang="ru-RU" sz="1400" dirty="0" smtClean="0"/>
              <a:t>   Регулярное </a:t>
            </a:r>
            <a:r>
              <a:rPr lang="ru-RU" sz="1400" dirty="0"/>
              <a:t>участие школьников в международном проекте является стимулом для углубленного изучения немецкого языка и является показателем высокого уровня владения нашими учащимися иностранным языком</a:t>
            </a:r>
            <a:r>
              <a:rPr lang="ru-RU" sz="1400" dirty="0" smtClean="0"/>
              <a:t>.</a:t>
            </a:r>
          </a:p>
          <a:p>
            <a:r>
              <a:rPr lang="ru-RU" sz="1400" dirty="0"/>
              <a:t>Для нас эта работа оказалась очень интересной и полезной. Таким образом, мы считаем, что поставленные задачи и основная цель всей работы достигнуты</a:t>
            </a:r>
            <a:r>
              <a:rPr lang="ru-RU" sz="1400" dirty="0" smtClean="0"/>
              <a:t>.</a:t>
            </a:r>
          </a:p>
          <a:p>
            <a:endParaRPr lang="ru-RU" sz="1400" dirty="0"/>
          </a:p>
          <a:p>
            <a:endParaRPr lang="ru-RU" sz="2000" dirty="0"/>
          </a:p>
          <a:p>
            <a:endParaRPr lang="ru-RU" dirty="0"/>
          </a:p>
        </p:txBody>
      </p:sp>
      <p:sp>
        <p:nvSpPr>
          <p:cNvPr id="2" name="Заголовок 1"/>
          <p:cNvSpPr>
            <a:spLocks noGrp="1"/>
          </p:cNvSpPr>
          <p:nvPr>
            <p:ph type="title"/>
          </p:nvPr>
        </p:nvSpPr>
        <p:spPr>
          <a:xfrm>
            <a:off x="467544" y="188640"/>
            <a:ext cx="8229600" cy="504056"/>
          </a:xfrm>
        </p:spPr>
        <p:style>
          <a:lnRef idx="0">
            <a:scrgbClr r="0" g="0" b="0"/>
          </a:lnRef>
          <a:fillRef idx="1003">
            <a:schemeClr val="lt2"/>
          </a:fillRef>
          <a:effectRef idx="0">
            <a:scrgbClr r="0" g="0" b="0"/>
          </a:effectRef>
          <a:fontRef idx="major"/>
        </p:style>
        <p:txBody>
          <a:bodyPr>
            <a:normAutofit fontScale="90000"/>
          </a:bodyPr>
          <a:lstStyle/>
          <a:p>
            <a:r>
              <a:rPr lang="ru-RU" b="1" dirty="0" smtClean="0"/>
              <a:t>Заключение</a:t>
            </a:r>
            <a:endParaRPr lang="ru-RU" dirty="0"/>
          </a:p>
        </p:txBody>
      </p:sp>
    </p:spTree>
    <p:extLst>
      <p:ext uri="{BB962C8B-B14F-4D97-AF65-F5344CB8AC3E}">
        <p14:creationId xmlns:p14="http://schemas.microsoft.com/office/powerpoint/2010/main" xmlns="" val="3421855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2035" y="188640"/>
            <a:ext cx="8229600" cy="472278"/>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ru-RU" sz="3600" b="1" dirty="0"/>
              <a:t>Список использованной  </a:t>
            </a:r>
            <a:r>
              <a:rPr lang="ru-RU" sz="3600" b="1" dirty="0" smtClean="0"/>
              <a:t>литературы</a:t>
            </a:r>
            <a:endParaRPr lang="ru-RU" dirty="0"/>
          </a:p>
        </p:txBody>
      </p:sp>
      <p:sp>
        <p:nvSpPr>
          <p:cNvPr id="4" name="TextBox 3"/>
          <p:cNvSpPr txBox="1"/>
          <p:nvPr/>
        </p:nvSpPr>
        <p:spPr>
          <a:xfrm>
            <a:off x="467544" y="768177"/>
            <a:ext cx="3888432" cy="5755422"/>
          </a:xfrm>
          <a:prstGeom prst="rect">
            <a:avLst/>
          </a:prstGeom>
          <a:noFill/>
          <a:ln w="57150">
            <a:solidFill>
              <a:srgbClr val="C00000"/>
            </a:solidFill>
            <a:prstDash val="lgDashDot"/>
          </a:ln>
        </p:spPr>
        <p:txBody>
          <a:bodyPr wrap="square" rtlCol="0">
            <a:spAutoFit/>
          </a:bodyPr>
          <a:lstStyle/>
          <a:p>
            <a:r>
              <a:rPr lang="ru-RU" sz="1600" dirty="0"/>
              <a:t>1.Из послания Президента Республики Казахстан Н.А. Назарбаева “Казахстан  - 2030” </a:t>
            </a:r>
          </a:p>
          <a:p>
            <a:r>
              <a:rPr lang="ru-RU" sz="1600" dirty="0"/>
              <a:t> </a:t>
            </a:r>
          </a:p>
          <a:p>
            <a:r>
              <a:rPr lang="ru-RU" sz="1600" dirty="0"/>
              <a:t>2.Дедро Д.Е. «От обращения до образовательной программы» Москва, 1976.</a:t>
            </a:r>
          </a:p>
          <a:p>
            <a:r>
              <a:rPr lang="ru-RU" sz="1600" dirty="0"/>
              <a:t> </a:t>
            </a:r>
          </a:p>
          <a:p>
            <a:r>
              <a:rPr lang="ru-RU" sz="1600" dirty="0"/>
              <a:t>3.Кенжеахмет</a:t>
            </a:r>
            <a:r>
              <a:rPr lang="kk-KZ" sz="1600" dirty="0"/>
              <a:t>ұлы  С.А. «Быт и культура казахского народа».Алматыкітап ,         2006.</a:t>
            </a:r>
            <a:endParaRPr lang="ru-RU" sz="1600" dirty="0"/>
          </a:p>
          <a:p>
            <a:r>
              <a:rPr lang="kk-KZ" sz="1600" dirty="0"/>
              <a:t> </a:t>
            </a:r>
            <a:endParaRPr lang="ru-RU" sz="1600" dirty="0"/>
          </a:p>
          <a:p>
            <a:r>
              <a:rPr lang="kk-KZ" sz="1600" dirty="0"/>
              <a:t>4.Жеребило Т.Б. «Словарь лингвистических терминов»Москва, 1999.</a:t>
            </a:r>
            <a:endParaRPr lang="ru-RU" sz="1600" dirty="0"/>
          </a:p>
          <a:p>
            <a:r>
              <a:rPr lang="ru-RU" sz="1600" dirty="0"/>
              <a:t> </a:t>
            </a:r>
          </a:p>
          <a:p>
            <a:r>
              <a:rPr lang="kk-KZ" sz="1600" dirty="0"/>
              <a:t>5.Хинаят Б.,Сужикова А. «Национальный быт казахского народа». Алматыкітап, 2006.</a:t>
            </a:r>
            <a:endParaRPr lang="ru-RU" sz="1600" dirty="0"/>
          </a:p>
          <a:p>
            <a:r>
              <a:rPr lang="kk-KZ" sz="1600" dirty="0"/>
              <a:t>6.</a:t>
            </a:r>
            <a:r>
              <a:rPr lang="ru-RU" sz="1600" dirty="0"/>
              <a:t> </a:t>
            </a:r>
            <a:r>
              <a:rPr lang="ru-RU" sz="1600" dirty="0" err="1"/>
              <a:t>Кенжеахмет</a:t>
            </a:r>
            <a:r>
              <a:rPr lang="kk-KZ" sz="1600" dirty="0"/>
              <a:t>ұлы С.А. «Национальная кухня казахов».Алматыкітап, 2007.</a:t>
            </a:r>
            <a:endParaRPr lang="ru-RU" sz="1600" dirty="0"/>
          </a:p>
          <a:p>
            <a:r>
              <a:rPr lang="kk-KZ" sz="1600" dirty="0"/>
              <a:t> </a:t>
            </a:r>
            <a:endParaRPr lang="ru-RU" sz="1600" dirty="0"/>
          </a:p>
          <a:p>
            <a:r>
              <a:rPr lang="kk-KZ" sz="1600" dirty="0"/>
              <a:t>7. Лихобабина С.М. «Культура и быт немцев». Москва, 1980</a:t>
            </a:r>
            <a:r>
              <a:rPr lang="kk-KZ" sz="1600" dirty="0" smtClean="0"/>
              <a:t>.</a:t>
            </a:r>
            <a:endParaRPr lang="ru-RU" sz="1600" dirty="0"/>
          </a:p>
        </p:txBody>
      </p:sp>
      <p:sp>
        <p:nvSpPr>
          <p:cNvPr id="5" name="TextBox 4"/>
          <p:cNvSpPr txBox="1"/>
          <p:nvPr/>
        </p:nvSpPr>
        <p:spPr>
          <a:xfrm>
            <a:off x="4788024" y="768177"/>
            <a:ext cx="3744416" cy="5755422"/>
          </a:xfrm>
          <a:prstGeom prst="rect">
            <a:avLst/>
          </a:prstGeom>
          <a:noFill/>
          <a:ln w="57150">
            <a:solidFill>
              <a:srgbClr val="C00000"/>
            </a:solidFill>
            <a:prstDash val="lgDashDot"/>
          </a:ln>
        </p:spPr>
        <p:txBody>
          <a:bodyPr wrap="square" rtlCol="0">
            <a:spAutoFit/>
          </a:bodyPr>
          <a:lstStyle/>
          <a:p>
            <a:r>
              <a:rPr lang="kk-KZ" sz="1600" dirty="0"/>
              <a:t>8.Узакбаева С.А., Муканова Б.И. Казахская этнопедагогика. Алматы,1995.</a:t>
            </a:r>
            <a:endParaRPr lang="ru-RU" sz="1600" dirty="0"/>
          </a:p>
          <a:p>
            <a:r>
              <a:rPr lang="kk-KZ" sz="1600" dirty="0"/>
              <a:t> </a:t>
            </a:r>
            <a:endParaRPr lang="ru-RU" sz="1600" dirty="0"/>
          </a:p>
          <a:p>
            <a:r>
              <a:rPr lang="kk-KZ" sz="1600" dirty="0"/>
              <a:t>9. Кшибеков Д.К. О казахском менталитете // Вестн. КазГУ. - 2000. - № 2. - С. 147.</a:t>
            </a:r>
            <a:endParaRPr lang="ru-RU" sz="1600" dirty="0"/>
          </a:p>
          <a:p>
            <a:r>
              <a:rPr lang="kk-KZ" sz="1600" dirty="0"/>
              <a:t> </a:t>
            </a:r>
            <a:endParaRPr lang="ru-RU" sz="1600" dirty="0"/>
          </a:p>
          <a:p>
            <a:r>
              <a:rPr lang="kk-KZ" sz="1600" dirty="0"/>
              <a:t>10.Калмырзаев А.К. Национальный менталитет и национальный дух // Мысль. - 2000. - № 8.</a:t>
            </a:r>
            <a:endParaRPr lang="ru-RU" sz="1600" dirty="0"/>
          </a:p>
          <a:p>
            <a:r>
              <a:rPr lang="kk-KZ" sz="1600" dirty="0"/>
              <a:t> </a:t>
            </a:r>
            <a:endParaRPr lang="ru-RU" sz="1600" dirty="0"/>
          </a:p>
          <a:p>
            <a:r>
              <a:rPr lang="kk-KZ" sz="1600" dirty="0"/>
              <a:t>11.Орынбеков Н.С. Духовные основы консолидации казахов. - Алматы, 2001.</a:t>
            </a:r>
            <a:endParaRPr lang="ru-RU" sz="1600" dirty="0"/>
          </a:p>
          <a:p>
            <a:r>
              <a:rPr lang="kk-KZ" sz="1600" dirty="0"/>
              <a:t> </a:t>
            </a:r>
            <a:endParaRPr lang="ru-RU" sz="1600" dirty="0"/>
          </a:p>
          <a:p>
            <a:r>
              <a:rPr lang="ru-RU" sz="1600" dirty="0"/>
              <a:t>12.Жолдасбаев С.Б. История Казахстана: Учебник для 10 классов естественно-математического направления общеобразовательных школ. Алматы: издательство «</a:t>
            </a:r>
            <a:r>
              <a:rPr lang="ru-RU" sz="1600" dirty="0" err="1"/>
              <a:t>Мектеп</a:t>
            </a:r>
            <a:r>
              <a:rPr lang="ru-RU" sz="1600" dirty="0"/>
              <a:t>», 2006 .</a:t>
            </a:r>
          </a:p>
          <a:p>
            <a:r>
              <a:rPr lang="ru-RU" sz="1600" dirty="0"/>
              <a:t> </a:t>
            </a:r>
          </a:p>
          <a:p>
            <a:r>
              <a:rPr lang="ru-RU" sz="1600" dirty="0"/>
              <a:t>13. </a:t>
            </a:r>
            <a:r>
              <a:rPr lang="ru-RU" sz="1600" dirty="0" err="1"/>
              <a:t>Масанов</a:t>
            </a:r>
            <a:r>
              <a:rPr lang="ru-RU" sz="1600" dirty="0"/>
              <a:t> Н.А. "Кочевая цивилизация казахов" Москва «Горизонт», 1995</a:t>
            </a:r>
            <a:r>
              <a:rPr lang="ru-RU" sz="1600" dirty="0" smtClean="0"/>
              <a:t>.</a:t>
            </a:r>
          </a:p>
          <a:p>
            <a:r>
              <a:rPr lang="ru-RU" sz="1600" dirty="0"/>
              <a:t> </a:t>
            </a:r>
          </a:p>
        </p:txBody>
      </p:sp>
    </p:spTree>
    <p:extLst>
      <p:ext uri="{BB962C8B-B14F-4D97-AF65-F5344CB8AC3E}">
        <p14:creationId xmlns:p14="http://schemas.microsoft.com/office/powerpoint/2010/main" xmlns="" val="3153487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16632"/>
            <a:ext cx="8568952" cy="5262979"/>
          </a:xfrm>
          <a:prstGeom prst="rect">
            <a:avLst/>
          </a:prstGeom>
          <a:noFill/>
        </p:spPr>
        <p:txBody>
          <a:bodyPr wrap="square" rtlCol="0">
            <a:spAutoFit/>
          </a:bodyPr>
          <a:lstStyle/>
          <a:p>
            <a:r>
              <a:rPr lang="ru-RU" sz="1400" b="1" dirty="0"/>
              <a:t>Введение</a:t>
            </a:r>
          </a:p>
          <a:p>
            <a:r>
              <a:rPr lang="en-US" sz="1400" dirty="0" smtClean="0"/>
              <a:t>  </a:t>
            </a:r>
            <a:r>
              <a:rPr lang="ru-RU" sz="1400" dirty="0" smtClean="0"/>
              <a:t>Как </a:t>
            </a:r>
            <a:r>
              <a:rPr lang="ru-RU" sz="1400" dirty="0"/>
              <a:t>быстро выучить иностранный язык: самый эффективный способ выучить новый язык – это отправиться в страну, где говорят на этом языке. Есть такая форма обучения – лингвистический обмен. Преимущества такой формы обучения очевидны. Ребенок полностью погружается в семью, изучает традиции, видит, как иностранцы ведут хозяйство, чем занимаются в свободное время, чем питаются и т.д. Кроме того, ребенок может посещать языковые курсы и подкреплять практическую базу теоретической. Чем длиннее по времени лингвистический обмен, тем большим будет прогресс </a:t>
            </a:r>
            <a:r>
              <a:rPr lang="ru-RU" sz="1400" dirty="0" smtClean="0"/>
              <a:t>учеников</a:t>
            </a:r>
            <a:r>
              <a:rPr lang="ru-RU" sz="1400" dirty="0" smtClean="0"/>
              <a:t>.</a:t>
            </a:r>
            <a:r>
              <a:rPr lang="ru-RU" sz="1400" dirty="0" smtClean="0"/>
              <a:t> Также </a:t>
            </a:r>
            <a:r>
              <a:rPr lang="ru-RU" sz="1400" dirty="0"/>
              <a:t>стоит отметить важный социальный аспект. Вдали от дома и от родителей дети становятся самостоятельнее и </a:t>
            </a:r>
            <a:r>
              <a:rPr lang="ru-RU" sz="1400" dirty="0" smtClean="0"/>
              <a:t>ответственнее. Они </a:t>
            </a:r>
            <a:r>
              <a:rPr lang="ru-RU" sz="1400" dirty="0"/>
              <a:t>расширяют свой кругозор и получают бесценный опыт.</a:t>
            </a:r>
          </a:p>
          <a:p>
            <a:endParaRPr lang="en-US" sz="1400" dirty="0" smtClean="0"/>
          </a:p>
          <a:p>
            <a:r>
              <a:rPr lang="ru-RU" sz="1400" dirty="0" smtClean="0">
                <a:latin typeface="Arial Black" pitchFamily="34" charset="0"/>
              </a:rPr>
              <a:t>1</a:t>
            </a:r>
            <a:r>
              <a:rPr lang="ru-RU" sz="1400" dirty="0">
                <a:latin typeface="Arial Black" pitchFamily="34" charset="0"/>
              </a:rPr>
              <a:t>. Роль и значение языка как средства познания и выражения культуры, истории и характера народов.</a:t>
            </a:r>
          </a:p>
          <a:p>
            <a:endParaRPr lang="en-US" sz="1400" dirty="0" smtClean="0"/>
          </a:p>
          <a:p>
            <a:r>
              <a:rPr lang="ru-RU" sz="1400" dirty="0" smtClean="0"/>
              <a:t>1.1</a:t>
            </a:r>
            <a:r>
              <a:rPr lang="ru-RU" sz="1400" dirty="0"/>
              <a:t>. Язык - богатство и могущество народа.</a:t>
            </a:r>
          </a:p>
          <a:p>
            <a:r>
              <a:rPr lang="ru-RU" sz="1400" dirty="0"/>
              <a:t>Ни для кого не секрет, насколько необходим иностранный язык в наше время. </a:t>
            </a:r>
          </a:p>
          <a:p>
            <a:r>
              <a:rPr lang="ru-RU" sz="1400" dirty="0"/>
              <a:t>В послании Президента Н. А. Назарбаева к народу Казахстана “Казахстан–2030” выстроена четкая иерархия приоритетных долгосрочных целей и стратегия их реализации, напрямую касающихся изучению гражданами РК иностранных языков.[1</a:t>
            </a:r>
            <a:r>
              <a:rPr lang="ru-RU" sz="1400" dirty="0" smtClean="0"/>
              <a:t>]</a:t>
            </a:r>
          </a:p>
          <a:p>
            <a:r>
              <a:rPr lang="ru-RU" sz="1400" dirty="0" smtClean="0"/>
              <a:t>Процесс изучения иностранных языков  благоприятен развитию умственных способностей, что позволит вам легче понять другие предметы и науки. Один из великих казахских поэтов, Абай </a:t>
            </a:r>
            <a:r>
              <a:rPr lang="ru-RU" sz="1400" dirty="0" err="1" smtClean="0"/>
              <a:t>Кунанбаев</a:t>
            </a:r>
            <a:r>
              <a:rPr lang="ru-RU" sz="1400" dirty="0" smtClean="0"/>
              <a:t>, сказал, что :</a:t>
            </a:r>
          </a:p>
          <a:p>
            <a:endParaRPr lang="ru-RU" sz="1400" dirty="0"/>
          </a:p>
          <a:p>
            <a:r>
              <a:rPr lang="en-US" sz="1400" dirty="0" smtClean="0"/>
              <a:t>  </a:t>
            </a:r>
            <a:endParaRPr lang="ru-RU" sz="1400" dirty="0"/>
          </a:p>
        </p:txBody>
      </p:sp>
      <p:pic>
        <p:nvPicPr>
          <p:cNvPr id="3" name="Рисунок 2" descr="beeplugin_languages.png"/>
          <p:cNvPicPr>
            <a:picLocks noChangeAspect="1"/>
          </p:cNvPicPr>
          <p:nvPr/>
        </p:nvPicPr>
        <p:blipFill>
          <a:blip r:embed="rId2" cstate="print"/>
          <a:stretch>
            <a:fillRect/>
          </a:stretch>
        </p:blipFill>
        <p:spPr>
          <a:xfrm>
            <a:off x="611560" y="4941168"/>
            <a:ext cx="3600400" cy="1584176"/>
          </a:xfrm>
          <a:prstGeom prst="rect">
            <a:avLst/>
          </a:prstGeom>
        </p:spPr>
      </p:pic>
      <p:pic>
        <p:nvPicPr>
          <p:cNvPr id="5" name="Рисунок 4" descr="Почему-люди-изучают-иностранные-языки.jpg"/>
          <p:cNvPicPr>
            <a:picLocks noChangeAspect="1"/>
          </p:cNvPicPr>
          <p:nvPr/>
        </p:nvPicPr>
        <p:blipFill>
          <a:blip r:embed="rId3" cstate="print"/>
          <a:stretch>
            <a:fillRect/>
          </a:stretch>
        </p:blipFill>
        <p:spPr>
          <a:xfrm>
            <a:off x="4283968" y="4941168"/>
            <a:ext cx="3960440" cy="1584176"/>
          </a:xfrm>
          <a:prstGeom prst="rect">
            <a:avLst/>
          </a:prstGeom>
        </p:spPr>
      </p:pic>
    </p:spTree>
    <p:extLst>
      <p:ext uri="{BB962C8B-B14F-4D97-AF65-F5344CB8AC3E}">
        <p14:creationId xmlns:p14="http://schemas.microsoft.com/office/powerpoint/2010/main" xmlns="" val="2908525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260648"/>
            <a:ext cx="8496944" cy="3631763"/>
          </a:xfrm>
          <a:prstGeom prst="rect">
            <a:avLst/>
          </a:prstGeom>
          <a:noFill/>
        </p:spPr>
        <p:txBody>
          <a:bodyPr wrap="square" rtlCol="0">
            <a:spAutoFit/>
          </a:bodyPr>
          <a:lstStyle/>
          <a:p>
            <a:r>
              <a:rPr lang="en-US" sz="2000" b="1" dirty="0" smtClean="0"/>
              <a:t>  </a:t>
            </a:r>
            <a:r>
              <a:rPr lang="ru-RU" sz="2000" b="1" dirty="0" smtClean="0"/>
              <a:t>Основные причины изучение иностранных языков.</a:t>
            </a:r>
          </a:p>
          <a:p>
            <a:pPr marL="342900" indent="-342900">
              <a:buAutoNum type="arabicParenR"/>
            </a:pPr>
            <a:r>
              <a:rPr lang="ru-RU" sz="1400" dirty="0" smtClean="0"/>
              <a:t>Возможность обучения, повышения квалификации и работы за рубежом. </a:t>
            </a:r>
            <a:endParaRPr lang="ru-RU" sz="1400" dirty="0" smtClean="0"/>
          </a:p>
          <a:p>
            <a:pPr marL="342900" indent="-342900">
              <a:buAutoNum type="arabicParenR"/>
            </a:pPr>
            <a:r>
              <a:rPr lang="ru-RU" sz="1400" dirty="0" smtClean="0"/>
              <a:t>Владея несколькими языками, вы будете более востребованы при устройстве на работу.</a:t>
            </a:r>
          </a:p>
          <a:p>
            <a:pPr marL="342900" indent="-342900">
              <a:buAutoNum type="arabicParenR"/>
            </a:pPr>
            <a:r>
              <a:rPr lang="ru-RU" sz="1400" dirty="0" smtClean="0"/>
              <a:t>Зная какой-либо иностранный языками, вы всегда сможете насладиться книгой или фильмом в оригинале.</a:t>
            </a:r>
          </a:p>
          <a:p>
            <a:pPr marL="342900" indent="-342900">
              <a:buAutoNum type="arabicParenR"/>
            </a:pPr>
            <a:r>
              <a:rPr lang="ru-RU" sz="1400" dirty="0" smtClean="0"/>
              <a:t>Общение. Большинству препятствует языковой барьер, но если вы владеете языком, на котором говорит ваш собеседник, то вам ничто не может помешать.</a:t>
            </a:r>
          </a:p>
          <a:p>
            <a:pPr marL="342900" indent="-342900"/>
            <a:r>
              <a:rPr lang="ru-RU" sz="1400" dirty="0" smtClean="0"/>
              <a:t>Для примера возьмём немецкий язык. Более чем в 30 странах мира он широко используется в государственных масштабах наравне с другими национальными языками. Владение немецким языком становится нормой  и для научно-технической интеллигенции большинства развитых стран. Интересный факт, что согласно новому типовому плану общеобразовательных школ Р.К., немецкий язык является официальным иностранным языком, изучаемым во всех школьных  учреждениях  Казахстана на уровне английского языка.  Подводя итоги сказанному, можно с уверенностью утверждать, что иностранный язык в современном мире выполняет важную роль. Выучить язык- довольно нелегко, но как гласит немецкая пословица: «</a:t>
            </a:r>
            <a:r>
              <a:rPr lang="de-DE" sz="1400" b="1" dirty="0" smtClean="0"/>
              <a:t>Geduld </a:t>
            </a:r>
            <a:r>
              <a:rPr lang="de-DE" sz="1400" b="1" dirty="0" smtClean="0"/>
              <a:t>bringt </a:t>
            </a:r>
            <a:r>
              <a:rPr lang="de-DE" sz="1400" b="1" dirty="0" smtClean="0"/>
              <a:t>Rosen</a:t>
            </a:r>
            <a:r>
              <a:rPr lang="ru-RU" sz="1400" b="1" dirty="0" smtClean="0"/>
              <a:t>», </a:t>
            </a:r>
            <a:r>
              <a:rPr lang="ru-RU" sz="1400" dirty="0" smtClean="0"/>
              <a:t>что означает </a:t>
            </a:r>
            <a:r>
              <a:rPr lang="ru-RU" sz="1400" b="1" dirty="0" smtClean="0"/>
              <a:t>«Терпение и труд все перетрут».</a:t>
            </a:r>
          </a:p>
        </p:txBody>
      </p:sp>
      <p:pic>
        <p:nvPicPr>
          <p:cNvPr id="3" name="Рисунок 2" descr="images.png"/>
          <p:cNvPicPr>
            <a:picLocks noChangeAspect="1"/>
          </p:cNvPicPr>
          <p:nvPr/>
        </p:nvPicPr>
        <p:blipFill>
          <a:blip r:embed="rId2" cstate="print"/>
          <a:stretch>
            <a:fillRect/>
          </a:stretch>
        </p:blipFill>
        <p:spPr>
          <a:xfrm>
            <a:off x="1763688" y="4077072"/>
            <a:ext cx="5040560" cy="2232248"/>
          </a:xfrm>
          <a:prstGeom prst="rect">
            <a:avLst/>
          </a:prstGeom>
        </p:spPr>
      </p:pic>
    </p:spTree>
    <p:extLst>
      <p:ext uri="{BB962C8B-B14F-4D97-AF65-F5344CB8AC3E}">
        <p14:creationId xmlns:p14="http://schemas.microsoft.com/office/powerpoint/2010/main" xmlns="" val="525030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2.1.Содержательная </a:t>
            </a:r>
            <a:r>
              <a:rPr lang="ru-RU" dirty="0"/>
              <a:t>характеристика проекта.</a:t>
            </a:r>
          </a:p>
        </p:txBody>
      </p:sp>
      <p:pic>
        <p:nvPicPr>
          <p:cNvPr id="5" name="Рисунок 4"/>
          <p:cNvPicPr/>
          <p:nvPr/>
        </p:nvPicPr>
        <p:blipFill>
          <a:blip r:embed="rId2" cstate="print">
            <a:extLst>
              <a:ext uri="{28A0092B-C50C-407E-A947-70E740481C1C}">
                <a14:useLocalDpi xmlns:a14="http://schemas.microsoft.com/office/drawing/2010/main" xmlns="" val="0"/>
              </a:ext>
            </a:extLst>
          </a:blip>
          <a:stretch>
            <a:fillRect/>
          </a:stretch>
        </p:blipFill>
        <p:spPr>
          <a:xfrm>
            <a:off x="683568" y="1340768"/>
            <a:ext cx="3312368" cy="1835291"/>
          </a:xfrm>
          <a:prstGeom prst="rect">
            <a:avLst/>
          </a:prstGeom>
        </p:spPr>
      </p:pic>
      <p:pic>
        <p:nvPicPr>
          <p:cNvPr id="6" name="Рисунок 5" descr="Описание: IMG_3767.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9992" y="1340768"/>
            <a:ext cx="3574053" cy="1872207"/>
          </a:xfrm>
          <a:prstGeom prst="rect">
            <a:avLst/>
          </a:prstGeom>
          <a:noFill/>
          <a:ln>
            <a:noFill/>
          </a:ln>
        </p:spPr>
      </p:pic>
      <p:sp>
        <p:nvSpPr>
          <p:cNvPr id="7" name="TextBox 6"/>
          <p:cNvSpPr txBox="1"/>
          <p:nvPr/>
        </p:nvSpPr>
        <p:spPr>
          <a:xfrm>
            <a:off x="539552" y="3284984"/>
            <a:ext cx="8182565" cy="3170099"/>
          </a:xfrm>
          <a:prstGeom prst="rect">
            <a:avLst/>
          </a:prstGeom>
          <a:noFill/>
        </p:spPr>
        <p:txBody>
          <a:bodyPr wrap="square" rtlCol="0">
            <a:spAutoFit/>
          </a:bodyPr>
          <a:lstStyle/>
          <a:p>
            <a:r>
              <a:rPr lang="ru-RU" sz="1400" dirty="0" smtClean="0"/>
              <a:t>В </a:t>
            </a:r>
            <a:r>
              <a:rPr lang="ru-RU" sz="1400" dirty="0" smtClean="0"/>
              <a:t>крупном </a:t>
            </a:r>
            <a:r>
              <a:rPr lang="ru-RU" sz="1400" dirty="0"/>
              <a:t>мегаполисе нашей страны, в современном городе Алматы, в самом сердце </a:t>
            </a:r>
            <a:r>
              <a:rPr lang="ru-RU" sz="1400" dirty="0" err="1"/>
              <a:t>Алмалинского</a:t>
            </a:r>
            <a:r>
              <a:rPr lang="ru-RU" sz="1400" dirty="0"/>
              <a:t> района, удивляя своей внешней простотой и согревая внутренней гармонией. расположилась гимназия №18. Символом этого солнечного города является яблоня, глубоко распустившая свои корни, крепко и надежно удерживающая свои плоды, которые собой олицетворяют мир, дружбу, гостеприимство и доброту </a:t>
            </a:r>
            <a:r>
              <a:rPr lang="ru-RU" sz="1400" dirty="0" err="1"/>
              <a:t>алматинцев</a:t>
            </a:r>
            <a:r>
              <a:rPr lang="ru-RU" sz="1400" dirty="0"/>
              <a:t>. </a:t>
            </a:r>
            <a:endParaRPr lang="ru-RU" sz="1400" dirty="0" smtClean="0"/>
          </a:p>
          <a:p>
            <a:r>
              <a:rPr lang="ru-RU" sz="1400" dirty="0" smtClean="0"/>
              <a:t>В 1992 году подписан договор о партнёрстве с Германией с гимназией  Эрнст </a:t>
            </a:r>
            <a:r>
              <a:rPr lang="ru-RU" sz="1400" dirty="0" err="1" smtClean="0"/>
              <a:t>Аббэ</a:t>
            </a:r>
            <a:r>
              <a:rPr lang="ru-RU" sz="1400" dirty="0" smtClean="0"/>
              <a:t>, в городе </a:t>
            </a:r>
            <a:r>
              <a:rPr lang="ru-RU" sz="1400" dirty="0" err="1" smtClean="0"/>
              <a:t>Оберкохен</a:t>
            </a:r>
            <a:r>
              <a:rPr lang="ru-RU" sz="1400" dirty="0" smtClean="0"/>
              <a:t>. Основателями проекта были учителя немецкого языка Марченко Полина Алексеевна (Казахстан) и </a:t>
            </a:r>
            <a:r>
              <a:rPr lang="ru-RU" sz="1400" dirty="0" err="1" smtClean="0"/>
              <a:t>Рихард</a:t>
            </a:r>
            <a:r>
              <a:rPr lang="ru-RU" sz="1400" dirty="0" smtClean="0"/>
              <a:t> </a:t>
            </a:r>
            <a:r>
              <a:rPr lang="ru-RU" sz="1400" dirty="0" err="1" smtClean="0"/>
              <a:t>Ландфрид</a:t>
            </a:r>
            <a:r>
              <a:rPr lang="ru-RU" sz="1400" dirty="0" smtClean="0"/>
              <a:t>  (Германия). В этом году Международному обмену исполнилось 25 лет. </a:t>
            </a:r>
            <a:endParaRPr lang="ru-RU" sz="1400" dirty="0" smtClean="0"/>
          </a:p>
          <a:p>
            <a:r>
              <a:rPr lang="ru-RU" sz="1400" dirty="0" smtClean="0"/>
              <a:t>Целями партнерства является развитие контактов между обеими странами, прежде всего, между учениками, и вследствие этого углубленного взаимного понимая и внимания к традициям и обычаям народов Казахстана. Каждый год, всё с большим интересом, ученики, как с Германии, так и с Казахстана, стремятся </a:t>
            </a:r>
            <a:r>
              <a:rPr lang="ru-RU" sz="1400" dirty="0" smtClean="0"/>
              <a:t>улучшать знания  казахских и немецких языков.</a:t>
            </a:r>
            <a:endParaRPr lang="ru-RU" sz="1400" dirty="0"/>
          </a:p>
          <a:p>
            <a:endParaRPr lang="ru-RU" dirty="0"/>
          </a:p>
        </p:txBody>
      </p:sp>
    </p:spTree>
    <p:extLst>
      <p:ext uri="{BB962C8B-B14F-4D97-AF65-F5344CB8AC3E}">
        <p14:creationId xmlns:p14="http://schemas.microsoft.com/office/powerpoint/2010/main" xmlns="" val="4122508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xmlns="" val="0"/>
              </a:ext>
            </a:extLst>
          </a:blip>
          <a:stretch>
            <a:fillRect/>
          </a:stretch>
        </p:blipFill>
        <p:spPr>
          <a:xfrm>
            <a:off x="395537" y="404664"/>
            <a:ext cx="8280920" cy="5904656"/>
          </a:xfrm>
          <a:prstGeom prst="rect">
            <a:avLst/>
          </a:prstGeom>
        </p:spPr>
      </p:pic>
    </p:spTree>
    <p:extLst>
      <p:ext uri="{BB962C8B-B14F-4D97-AF65-F5344CB8AC3E}">
        <p14:creationId xmlns:p14="http://schemas.microsoft.com/office/powerpoint/2010/main" xmlns="" val="1802390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b="1" dirty="0"/>
              <a:t>У</a:t>
            </a:r>
            <a:r>
              <a:rPr lang="ru-RU" sz="2000" b="1" dirty="0"/>
              <a:t>чащимися и учителями гимназии №18 разработана и осуществляется обширная программа по ознакомлению наших гостей с образовательной системой нашей Республики, достопримечательностям нашего города, историческими памятниками Казахстана</a:t>
            </a:r>
            <a:r>
              <a:rPr lang="ru-RU" sz="1800" dirty="0"/>
              <a:t>.</a:t>
            </a:r>
          </a:p>
        </p:txBody>
      </p:sp>
      <p:sp>
        <p:nvSpPr>
          <p:cNvPr id="4" name="TextBox 3"/>
          <p:cNvSpPr txBox="1"/>
          <p:nvPr/>
        </p:nvSpPr>
        <p:spPr>
          <a:xfrm>
            <a:off x="325421" y="1844823"/>
            <a:ext cx="1224136" cy="646331"/>
          </a:xfrm>
          <a:prstGeom prst="rect">
            <a:avLst/>
          </a:prstGeom>
          <a:noFill/>
        </p:spPr>
        <p:txBody>
          <a:bodyPr wrap="square" rtlCol="0">
            <a:spAutoFit/>
          </a:bodyPr>
          <a:lstStyle/>
          <a:p>
            <a:r>
              <a:rPr lang="ru-RU" dirty="0"/>
              <a:t>1993-1994</a:t>
            </a:r>
          </a:p>
          <a:p>
            <a:endParaRPr lang="ru-RU" dirty="0"/>
          </a:p>
        </p:txBody>
      </p:sp>
      <p:pic>
        <p:nvPicPr>
          <p:cNvPr id="5" name="Рисунок 4" descr="Описание: IMG_3825.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5420" y="2167989"/>
            <a:ext cx="3650903" cy="2161981"/>
          </a:xfrm>
          <a:prstGeom prst="rect">
            <a:avLst/>
          </a:prstGeom>
          <a:noFill/>
          <a:ln>
            <a:noFill/>
          </a:ln>
        </p:spPr>
      </p:pic>
      <p:sp>
        <p:nvSpPr>
          <p:cNvPr id="6" name="Прямоугольник 5"/>
          <p:cNvSpPr/>
          <p:nvPr/>
        </p:nvSpPr>
        <p:spPr>
          <a:xfrm>
            <a:off x="4716016" y="1852474"/>
            <a:ext cx="1191352" cy="369332"/>
          </a:xfrm>
          <a:prstGeom prst="rect">
            <a:avLst/>
          </a:prstGeom>
        </p:spPr>
        <p:txBody>
          <a:bodyPr wrap="none">
            <a:spAutoFit/>
          </a:bodyPr>
          <a:lstStyle/>
          <a:p>
            <a:r>
              <a:rPr lang="ru-RU" dirty="0"/>
              <a:t>1995-1996</a:t>
            </a:r>
          </a:p>
        </p:txBody>
      </p:sp>
      <p:pic>
        <p:nvPicPr>
          <p:cNvPr id="7" name="Рисунок 6" descr="Описание: IMG_3829.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2170745"/>
            <a:ext cx="3980052" cy="2159225"/>
          </a:xfrm>
          <a:prstGeom prst="rect">
            <a:avLst/>
          </a:prstGeom>
          <a:noFill/>
          <a:ln>
            <a:noFill/>
          </a:ln>
        </p:spPr>
      </p:pic>
      <p:sp>
        <p:nvSpPr>
          <p:cNvPr id="8" name="Прямоугольник 7"/>
          <p:cNvSpPr/>
          <p:nvPr/>
        </p:nvSpPr>
        <p:spPr>
          <a:xfrm>
            <a:off x="325420" y="4452026"/>
            <a:ext cx="1191352" cy="369332"/>
          </a:xfrm>
          <a:prstGeom prst="rect">
            <a:avLst/>
          </a:prstGeom>
        </p:spPr>
        <p:txBody>
          <a:bodyPr wrap="none">
            <a:spAutoFit/>
          </a:bodyPr>
          <a:lstStyle/>
          <a:p>
            <a:r>
              <a:rPr lang="ru-RU" dirty="0"/>
              <a:t>1997-1998</a:t>
            </a:r>
          </a:p>
        </p:txBody>
      </p:sp>
      <p:pic>
        <p:nvPicPr>
          <p:cNvPr id="9" name="Рисунок 8" descr="Описание: IMG_3832.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5420" y="4797152"/>
            <a:ext cx="3650903" cy="1800200"/>
          </a:xfrm>
          <a:prstGeom prst="rect">
            <a:avLst/>
          </a:prstGeom>
          <a:noFill/>
          <a:ln>
            <a:noFill/>
          </a:ln>
        </p:spPr>
      </p:pic>
      <p:sp>
        <p:nvSpPr>
          <p:cNvPr id="10" name="Прямоугольник 9"/>
          <p:cNvSpPr/>
          <p:nvPr/>
        </p:nvSpPr>
        <p:spPr>
          <a:xfrm>
            <a:off x="4743602" y="4427820"/>
            <a:ext cx="1191352" cy="369332"/>
          </a:xfrm>
          <a:prstGeom prst="rect">
            <a:avLst/>
          </a:prstGeom>
        </p:spPr>
        <p:txBody>
          <a:bodyPr wrap="none">
            <a:spAutoFit/>
          </a:bodyPr>
          <a:lstStyle/>
          <a:p>
            <a:r>
              <a:rPr lang="ru-RU" dirty="0"/>
              <a:t>1999-2000</a:t>
            </a:r>
          </a:p>
        </p:txBody>
      </p:sp>
      <p:pic>
        <p:nvPicPr>
          <p:cNvPr id="11" name="Рисунок 10" descr="Описание: IMG_3833.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43602" y="4770909"/>
            <a:ext cx="3860846" cy="1826443"/>
          </a:xfrm>
          <a:prstGeom prst="rect">
            <a:avLst/>
          </a:prstGeom>
          <a:noFill/>
          <a:ln>
            <a:noFill/>
          </a:ln>
        </p:spPr>
      </p:pic>
    </p:spTree>
    <p:extLst>
      <p:ext uri="{BB962C8B-B14F-4D97-AF65-F5344CB8AC3E}">
        <p14:creationId xmlns:p14="http://schemas.microsoft.com/office/powerpoint/2010/main" xmlns="" val="2119345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332656"/>
            <a:ext cx="1191352" cy="369332"/>
          </a:xfrm>
          <a:prstGeom prst="rect">
            <a:avLst/>
          </a:prstGeom>
        </p:spPr>
        <p:txBody>
          <a:bodyPr wrap="none">
            <a:spAutoFit/>
          </a:bodyPr>
          <a:lstStyle/>
          <a:p>
            <a:r>
              <a:rPr lang="ru-RU" dirty="0"/>
              <a:t>2001-2002</a:t>
            </a:r>
          </a:p>
        </p:txBody>
      </p:sp>
      <p:pic>
        <p:nvPicPr>
          <p:cNvPr id="5" name="Рисунок 4" descr="Описание: IMG_3837.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682853"/>
            <a:ext cx="4020185" cy="2357755"/>
          </a:xfrm>
          <a:prstGeom prst="rect">
            <a:avLst/>
          </a:prstGeom>
          <a:noFill/>
          <a:ln>
            <a:noFill/>
          </a:ln>
        </p:spPr>
      </p:pic>
      <p:sp>
        <p:nvSpPr>
          <p:cNvPr id="6" name="Прямоугольник 5"/>
          <p:cNvSpPr/>
          <p:nvPr/>
        </p:nvSpPr>
        <p:spPr>
          <a:xfrm>
            <a:off x="4788024" y="313521"/>
            <a:ext cx="1191352" cy="369332"/>
          </a:xfrm>
          <a:prstGeom prst="rect">
            <a:avLst/>
          </a:prstGeom>
        </p:spPr>
        <p:txBody>
          <a:bodyPr wrap="none">
            <a:spAutoFit/>
          </a:bodyPr>
          <a:lstStyle/>
          <a:p>
            <a:r>
              <a:rPr lang="ru-RU" dirty="0"/>
              <a:t>2002-2003</a:t>
            </a:r>
          </a:p>
        </p:txBody>
      </p:sp>
      <p:pic>
        <p:nvPicPr>
          <p:cNvPr id="7" name="Рисунок 6" descr="C:\Users\18\Desktop\schüleraustausch\IMG_3838.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8024" y="675461"/>
            <a:ext cx="4032447" cy="2365147"/>
          </a:xfrm>
          <a:prstGeom prst="rect">
            <a:avLst/>
          </a:prstGeom>
          <a:noFill/>
          <a:ln>
            <a:noFill/>
          </a:ln>
        </p:spPr>
      </p:pic>
      <p:sp>
        <p:nvSpPr>
          <p:cNvPr id="8" name="Прямоугольник 7"/>
          <p:cNvSpPr/>
          <p:nvPr/>
        </p:nvSpPr>
        <p:spPr>
          <a:xfrm>
            <a:off x="395536" y="3614057"/>
            <a:ext cx="1191352" cy="369332"/>
          </a:xfrm>
          <a:prstGeom prst="rect">
            <a:avLst/>
          </a:prstGeom>
        </p:spPr>
        <p:txBody>
          <a:bodyPr wrap="none">
            <a:spAutoFit/>
          </a:bodyPr>
          <a:lstStyle/>
          <a:p>
            <a:r>
              <a:rPr lang="ru-RU" dirty="0"/>
              <a:t>2005-2006</a:t>
            </a:r>
          </a:p>
        </p:txBody>
      </p:sp>
      <p:pic>
        <p:nvPicPr>
          <p:cNvPr id="9" name="Рисунок 8" descr="C:\Users\18\Desktop\schüleraustausch\IMG_3839.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535" y="3933056"/>
            <a:ext cx="4020185" cy="2329815"/>
          </a:xfrm>
          <a:prstGeom prst="rect">
            <a:avLst/>
          </a:prstGeom>
          <a:noFill/>
          <a:ln>
            <a:noFill/>
          </a:ln>
        </p:spPr>
      </p:pic>
      <p:sp>
        <p:nvSpPr>
          <p:cNvPr id="10" name="Прямоугольник 9"/>
          <p:cNvSpPr/>
          <p:nvPr/>
        </p:nvSpPr>
        <p:spPr>
          <a:xfrm>
            <a:off x="4788024" y="3563724"/>
            <a:ext cx="1191352" cy="369332"/>
          </a:xfrm>
          <a:prstGeom prst="rect">
            <a:avLst/>
          </a:prstGeom>
        </p:spPr>
        <p:txBody>
          <a:bodyPr wrap="none">
            <a:spAutoFit/>
          </a:bodyPr>
          <a:lstStyle/>
          <a:p>
            <a:r>
              <a:rPr lang="ru-RU" dirty="0"/>
              <a:t>2009-2010</a:t>
            </a:r>
          </a:p>
        </p:txBody>
      </p:sp>
      <p:pic>
        <p:nvPicPr>
          <p:cNvPr id="11" name="Рисунок 10" descr="C:\Users\18\Desktop\schüleraustausch\IMG_3844.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88023" y="3931151"/>
            <a:ext cx="4032447" cy="2331720"/>
          </a:xfrm>
          <a:prstGeom prst="rect">
            <a:avLst/>
          </a:prstGeom>
          <a:noFill/>
          <a:ln>
            <a:noFill/>
          </a:ln>
        </p:spPr>
      </p:pic>
    </p:spTree>
    <p:extLst>
      <p:ext uri="{BB962C8B-B14F-4D97-AF65-F5344CB8AC3E}">
        <p14:creationId xmlns:p14="http://schemas.microsoft.com/office/powerpoint/2010/main" xmlns="" val="2208765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395671"/>
            <a:ext cx="1191352" cy="369332"/>
          </a:xfrm>
          <a:prstGeom prst="rect">
            <a:avLst/>
          </a:prstGeom>
        </p:spPr>
        <p:txBody>
          <a:bodyPr wrap="none">
            <a:spAutoFit/>
          </a:bodyPr>
          <a:lstStyle/>
          <a:p>
            <a:r>
              <a:rPr lang="ru-RU" dirty="0"/>
              <a:t>2011-2012</a:t>
            </a:r>
          </a:p>
        </p:txBody>
      </p:sp>
      <p:pic>
        <p:nvPicPr>
          <p:cNvPr id="5" name="Рисунок 4" descr="C:\Users\18\Desktop\schüleraustausch\IMG_3846.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765003"/>
            <a:ext cx="3592195" cy="2394585"/>
          </a:xfrm>
          <a:prstGeom prst="rect">
            <a:avLst/>
          </a:prstGeom>
          <a:noFill/>
          <a:ln>
            <a:noFill/>
          </a:ln>
        </p:spPr>
      </p:pic>
      <p:sp>
        <p:nvSpPr>
          <p:cNvPr id="6" name="Прямоугольник 5"/>
          <p:cNvSpPr/>
          <p:nvPr/>
        </p:nvSpPr>
        <p:spPr>
          <a:xfrm>
            <a:off x="5076056" y="395671"/>
            <a:ext cx="1191352" cy="369332"/>
          </a:xfrm>
          <a:prstGeom prst="rect">
            <a:avLst/>
          </a:prstGeom>
        </p:spPr>
        <p:txBody>
          <a:bodyPr wrap="none">
            <a:spAutoFit/>
          </a:bodyPr>
          <a:lstStyle/>
          <a:p>
            <a:pPr fontAlgn="base"/>
            <a:r>
              <a:rPr lang="ru-RU" dirty="0"/>
              <a:t>2013-2014</a:t>
            </a:r>
          </a:p>
        </p:txBody>
      </p:sp>
      <p:pic>
        <p:nvPicPr>
          <p:cNvPr id="7" name="Рисунок 6" descr="C:\Users\18\Downloads\IMG-20180913-WA0022.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6056" y="765003"/>
            <a:ext cx="2736304" cy="2394585"/>
          </a:xfrm>
          <a:prstGeom prst="rect">
            <a:avLst/>
          </a:prstGeom>
          <a:noFill/>
          <a:ln>
            <a:noFill/>
          </a:ln>
        </p:spPr>
      </p:pic>
      <p:sp>
        <p:nvSpPr>
          <p:cNvPr id="8" name="Прямоугольник 7"/>
          <p:cNvSpPr/>
          <p:nvPr/>
        </p:nvSpPr>
        <p:spPr>
          <a:xfrm>
            <a:off x="387152" y="3572854"/>
            <a:ext cx="1191352" cy="369332"/>
          </a:xfrm>
          <a:prstGeom prst="rect">
            <a:avLst/>
          </a:prstGeom>
        </p:spPr>
        <p:txBody>
          <a:bodyPr wrap="none">
            <a:spAutoFit/>
          </a:bodyPr>
          <a:lstStyle/>
          <a:p>
            <a:pPr fontAlgn="base"/>
            <a:r>
              <a:rPr lang="ru-RU" dirty="0"/>
              <a:t>2015-2016</a:t>
            </a:r>
          </a:p>
        </p:txBody>
      </p:sp>
      <p:pic>
        <p:nvPicPr>
          <p:cNvPr id="9" name="Рисунок 8" descr="C:\Users\18\Downloads\IMG-20180920-WA0022.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3927" y="3953138"/>
            <a:ext cx="3573804" cy="2500197"/>
          </a:xfrm>
          <a:prstGeom prst="rect">
            <a:avLst/>
          </a:prstGeom>
          <a:noFill/>
          <a:ln>
            <a:noFill/>
          </a:ln>
        </p:spPr>
      </p:pic>
      <p:sp>
        <p:nvSpPr>
          <p:cNvPr id="10" name="Прямоугольник 9"/>
          <p:cNvSpPr/>
          <p:nvPr/>
        </p:nvSpPr>
        <p:spPr>
          <a:xfrm>
            <a:off x="4538889" y="3572854"/>
            <a:ext cx="1191352" cy="369332"/>
          </a:xfrm>
          <a:prstGeom prst="rect">
            <a:avLst/>
          </a:prstGeom>
        </p:spPr>
        <p:txBody>
          <a:bodyPr wrap="none">
            <a:spAutoFit/>
          </a:bodyPr>
          <a:lstStyle/>
          <a:p>
            <a:pPr fontAlgn="base"/>
            <a:r>
              <a:rPr lang="ru-RU" dirty="0" smtClean="0"/>
              <a:t>2017-2018</a:t>
            </a:r>
            <a:endParaRPr lang="ru-RU" dirty="0"/>
          </a:p>
        </p:txBody>
      </p:sp>
      <p:pic>
        <p:nvPicPr>
          <p:cNvPr id="11" name="Рисунок 10" descr="C:\Users\18\Downloads\IMG-20180911-WA0042.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60526" y="3942185"/>
            <a:ext cx="3611874" cy="2511149"/>
          </a:xfrm>
          <a:prstGeom prst="rect">
            <a:avLst/>
          </a:prstGeom>
          <a:noFill/>
          <a:ln>
            <a:noFill/>
          </a:ln>
        </p:spPr>
      </p:pic>
    </p:spTree>
    <p:extLst>
      <p:ext uri="{BB962C8B-B14F-4D97-AF65-F5344CB8AC3E}">
        <p14:creationId xmlns:p14="http://schemas.microsoft.com/office/powerpoint/2010/main" xmlns="" val="4047416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600200"/>
            <a:ext cx="8229600" cy="4853136"/>
          </a:xfrm>
        </p:spPr>
        <p:txBody>
          <a:bodyPr>
            <a:normAutofit fontScale="70000" lnSpcReduction="20000"/>
          </a:bodyPr>
          <a:lstStyle/>
          <a:p>
            <a:r>
              <a:rPr lang="ru-RU" sz="1900" dirty="0" smtClean="0"/>
              <a:t>    </a:t>
            </a:r>
            <a:r>
              <a:rPr lang="ru-RU" sz="1900" b="1" dirty="0" smtClean="0"/>
              <a:t>В </a:t>
            </a:r>
            <a:r>
              <a:rPr lang="ru-RU" sz="1900" b="1" dirty="0"/>
              <a:t>течении этих 25 лет совместной международной  проектной работе была сделана сравнительная характеристика общности и различий этих двух народов. Хочу выделить три пункта , которые определяют отличие и сходство двух культур  - казахской и немецкой : </a:t>
            </a:r>
            <a:r>
              <a:rPr lang="ru-RU" sz="1900" b="1" i="1" dirty="0">
                <a:solidFill>
                  <a:schemeClr val="accent6">
                    <a:lumMod val="75000"/>
                  </a:schemeClr>
                </a:solidFill>
              </a:rPr>
              <a:t>менталитет , общество, возраст</a:t>
            </a:r>
            <a:r>
              <a:rPr lang="ru-RU" sz="1400" b="1" i="1" dirty="0" smtClean="0"/>
              <a:t>.</a:t>
            </a:r>
          </a:p>
          <a:p>
            <a:r>
              <a:rPr lang="ru-RU" sz="1400" b="1" dirty="0" smtClean="0"/>
              <a:t>         </a:t>
            </a:r>
            <a:r>
              <a:rPr lang="ru-RU" sz="2100" b="1" dirty="0" smtClean="0"/>
              <a:t>Менталитет</a:t>
            </a:r>
            <a:r>
              <a:rPr lang="ru-RU" sz="1800" b="1" dirty="0"/>
              <a:t>.</a:t>
            </a:r>
            <a:endParaRPr lang="ru-RU" sz="1800" dirty="0"/>
          </a:p>
          <a:p>
            <a:r>
              <a:rPr lang="ru-RU" sz="1500" dirty="0"/>
              <a:t>Менталитет этих двух народов довольно сильно различается , но в общем плане имеются сходства. Немцы представляют собой организованную , пунктуальную и не тщеславную </a:t>
            </a:r>
            <a:r>
              <a:rPr lang="ru-RU" sz="1500" dirty="0" err="1" smtClean="0"/>
              <a:t>нацию.По</a:t>
            </a:r>
            <a:r>
              <a:rPr lang="ru-RU" sz="1500" dirty="0" smtClean="0"/>
              <a:t> </a:t>
            </a:r>
            <a:r>
              <a:rPr lang="ru-RU" sz="1500" dirty="0"/>
              <a:t>приезду в Казахстан в первую очередь турист заметит и крайне гостеприимную обстановку . Наш народ всегда рад гостям какими бы они не были, а культурный быт  проявляется в традициях и обычаях. Например : </a:t>
            </a:r>
            <a:r>
              <a:rPr lang="kk-KZ" sz="1500" dirty="0"/>
              <a:t>пятница у казахов считаеться священный днем и в этот день принято готовить шельпеки , и прочитать </a:t>
            </a:r>
            <a:r>
              <a:rPr lang="ru-RU" sz="1500" dirty="0"/>
              <a:t>“</a:t>
            </a:r>
            <a:r>
              <a:rPr lang="kk-KZ" sz="1500" dirty="0"/>
              <a:t>Коран</a:t>
            </a:r>
            <a:r>
              <a:rPr lang="ru-RU" sz="1500" dirty="0"/>
              <a:t>” в мечете для будущего благосостояния и счастья. Это всего лишь одна из многих традиций. Побывав в разных культурах  можно заметить одно большое достоинство в том , что оба народа проявляют большой интерес к иностранной культуре . Оно может проявляться в языке и в быту</a:t>
            </a:r>
            <a:r>
              <a:rPr lang="ru-RU" sz="1500" dirty="0" smtClean="0"/>
              <a:t>. </a:t>
            </a:r>
          </a:p>
          <a:p>
            <a:r>
              <a:rPr lang="ru-RU" sz="1400" b="1" dirty="0" smtClean="0"/>
              <a:t>        </a:t>
            </a:r>
            <a:r>
              <a:rPr lang="ru-RU" sz="2100" b="1" dirty="0" smtClean="0"/>
              <a:t>Общество</a:t>
            </a:r>
            <a:r>
              <a:rPr lang="ru-RU" sz="2100" b="1" dirty="0"/>
              <a:t>.</a:t>
            </a:r>
            <a:endParaRPr lang="ru-RU" sz="2100" dirty="0"/>
          </a:p>
          <a:p>
            <a:r>
              <a:rPr lang="ru-RU" sz="1400" dirty="0"/>
              <a:t>Иностранцы, как правило, видят немцев в их общественном проявлении и никогда – в личном. Немцы убеждены, что жизнь делится на две части: публичную и частную. Публичная жизнь включает в себя работу, политику, бизнес, всякую бюрократию. А личная жизнь – это семья, друзья, хобби и отдых. Поэтому, что уместно в одной жизни, недопустимо в другой. И часто получается, что на людях – показная благопристойность, а дома – всевозможные чудачества.   Формальные правила этикета в Германии очень просты. Принятой формой обращения в Германии является «вы». Немец никогда не обратится, особенно к малознакомому человеку, на «ты». На вопрос - «как поживаете</a:t>
            </a:r>
            <a:r>
              <a:rPr lang="ru-RU" sz="1400" dirty="0" smtClean="0"/>
              <a:t>?» Если </a:t>
            </a:r>
            <a:r>
              <a:rPr lang="ru-RU" sz="1400" dirty="0"/>
              <a:t>вы не хотите выслушивать подобные отчеты, не задавайте такие вопросы. Достаточно сложно у немцев дело обстоит с юмором. То есть любить-то они его любят, но сами в этом вопросе безнадежны. Немцам тяжело поймать момент когда нужно смеяться, обычно какой либо смех можно услышать если кто-то смешно упал , поскользнулся или оговориться и т.д.</a:t>
            </a:r>
            <a:r>
              <a:rPr lang="ru-RU" sz="1400" dirty="0" smtClean="0"/>
              <a:t> </a:t>
            </a:r>
          </a:p>
          <a:p>
            <a:r>
              <a:rPr lang="ru-RU" sz="2100" b="1" dirty="0" smtClean="0"/>
              <a:t>     Возраст</a:t>
            </a:r>
            <a:r>
              <a:rPr lang="ru-RU" sz="2100" b="1" dirty="0"/>
              <a:t>.</a:t>
            </a:r>
            <a:endParaRPr lang="ru-RU" sz="2100" dirty="0"/>
          </a:p>
          <a:p>
            <a:r>
              <a:rPr lang="ru-RU" sz="1500" dirty="0"/>
              <a:t>Отношение в обществе к старшим , пожилым слоям населения у казахского и немецкого народа схожи .</a:t>
            </a:r>
            <a:r>
              <a:rPr lang="kk-KZ" sz="1500" dirty="0"/>
              <a:t>Первым делом заметно то </a:t>
            </a:r>
            <a:r>
              <a:rPr lang="ru-RU" sz="1500" dirty="0"/>
              <a:t>,</a:t>
            </a:r>
            <a:r>
              <a:rPr lang="kk-KZ" sz="1500" dirty="0"/>
              <a:t> что пожилые люди деляться своим опытом с более молодым поколением и видиться обратная отдача дани от молодежи. Она проявляеться в повседневности . К примеру можно сказать </a:t>
            </a:r>
            <a:r>
              <a:rPr lang="ru-RU" sz="1500" dirty="0"/>
              <a:t>: по улице не редко можно встретить  молодое поколение, которое  с уважением относиться к пенсионерам, помогает им при необходимости. И этим культура немецкого народа очень схожа с нашей , однако виднеются отличия в обеспеченности пожилых </a:t>
            </a:r>
            <a:r>
              <a:rPr lang="ru-RU" sz="1500" dirty="0" smtClean="0"/>
              <a:t>людей.</a:t>
            </a:r>
            <a:endParaRPr lang="ru-RU" sz="1500" dirty="0"/>
          </a:p>
          <a:p>
            <a:endParaRPr lang="ru-RU" sz="1500" dirty="0"/>
          </a:p>
          <a:p>
            <a:pPr marL="0" indent="0">
              <a:buNone/>
            </a:pPr>
            <a:endParaRPr lang="ru-RU" sz="1400" dirty="0"/>
          </a:p>
        </p:txBody>
      </p:sp>
      <p:sp>
        <p:nvSpPr>
          <p:cNvPr id="4" name="Прямоугольник 3"/>
          <p:cNvSpPr/>
          <p:nvPr/>
        </p:nvSpPr>
        <p:spPr>
          <a:xfrm>
            <a:off x="467544" y="404664"/>
            <a:ext cx="8208912" cy="1015663"/>
          </a:xfrm>
          <a:prstGeom prst="rect">
            <a:avLst/>
          </a:prstGeom>
        </p:spPr>
        <p:txBody>
          <a:bodyPr wrap="square">
            <a:spAutoFit/>
          </a:bodyPr>
          <a:lstStyle/>
          <a:p>
            <a:r>
              <a:rPr lang="ru-RU" b="1" dirty="0" smtClean="0"/>
              <a:t>     </a:t>
            </a:r>
            <a:r>
              <a:rPr lang="ru-RU" sz="2400" b="1" dirty="0" smtClean="0"/>
              <a:t>2.2.</a:t>
            </a:r>
            <a:r>
              <a:rPr lang="ru-RU" b="1" dirty="0" smtClean="0"/>
              <a:t> </a:t>
            </a:r>
            <a:r>
              <a:rPr lang="ru-RU" b="1" dirty="0"/>
              <a:t>Общее и различие в характере двух народов в межшкольном проекте «</a:t>
            </a:r>
            <a:r>
              <a:rPr lang="ru-RU" b="1" dirty="0" err="1"/>
              <a:t>Ернст</a:t>
            </a:r>
            <a:r>
              <a:rPr lang="ru-RU" b="1" dirty="0"/>
              <a:t> </a:t>
            </a:r>
            <a:r>
              <a:rPr lang="ru-RU" b="1" dirty="0" err="1"/>
              <a:t>Аббе</a:t>
            </a:r>
            <a:r>
              <a:rPr lang="ru-RU" b="1" dirty="0"/>
              <a:t> Гимназия» города </a:t>
            </a:r>
            <a:r>
              <a:rPr lang="ru-RU" b="1" dirty="0" err="1"/>
              <a:t>Оберкохен</a:t>
            </a:r>
            <a:r>
              <a:rPr lang="ru-RU" b="1" dirty="0"/>
              <a:t>, Германия и КГУ «Гимназия №18 города Алматы»</a:t>
            </a:r>
            <a:endParaRPr lang="ru-RU" dirty="0"/>
          </a:p>
        </p:txBody>
      </p:sp>
    </p:spTree>
    <p:extLst>
      <p:ext uri="{BB962C8B-B14F-4D97-AF65-F5344CB8AC3E}">
        <p14:creationId xmlns:p14="http://schemas.microsoft.com/office/powerpoint/2010/main" xmlns="" val="5196397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234</TotalTime>
  <Words>1361</Words>
  <Application>Microsoft Office PowerPoint</Application>
  <PresentationFormat>Экран (4:3)</PresentationFormat>
  <Paragraphs>78</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Бумажная</vt:lpstr>
      <vt:lpstr>Слайд 1</vt:lpstr>
      <vt:lpstr>Слайд 2</vt:lpstr>
      <vt:lpstr>Слайд 3</vt:lpstr>
      <vt:lpstr>2.1.Содержательная характеристика проекта.</vt:lpstr>
      <vt:lpstr>Слайд 5</vt:lpstr>
      <vt:lpstr>Учащимися и учителями гимназии №18 разработана и осуществляется обширная программа по ознакомлению наших гостей с образовательной системой нашей Республики, достопримечательностям нашего города, историческими памятниками Казахстана.</vt:lpstr>
      <vt:lpstr>Слайд 7</vt:lpstr>
      <vt:lpstr>Слайд 8</vt:lpstr>
      <vt:lpstr>Слайд 9</vt:lpstr>
      <vt:lpstr>Заключение</vt:lpstr>
      <vt:lpstr>Список использованной  литературы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CABINET-6</dc:creator>
  <cp:lastModifiedBy>User</cp:lastModifiedBy>
  <cp:revision>26</cp:revision>
  <dcterms:created xsi:type="dcterms:W3CDTF">2018-11-27T04:50:11Z</dcterms:created>
  <dcterms:modified xsi:type="dcterms:W3CDTF">2018-11-28T15:00:42Z</dcterms:modified>
</cp:coreProperties>
</file>