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5"/>
  </p:notesMasterIdLst>
  <p:sldIdLst>
    <p:sldId id="279" r:id="rId2"/>
    <p:sldId id="280" r:id="rId3"/>
    <p:sldId id="281" r:id="rId4"/>
    <p:sldId id="282" r:id="rId5"/>
    <p:sldId id="258" r:id="rId6"/>
    <p:sldId id="259" r:id="rId7"/>
    <p:sldId id="265" r:id="rId8"/>
    <p:sldId id="261" r:id="rId9"/>
    <p:sldId id="264" r:id="rId10"/>
    <p:sldId id="263" r:id="rId11"/>
    <p:sldId id="266" r:id="rId12"/>
    <p:sldId id="272" r:id="rId13"/>
    <p:sldId id="273" r:id="rId14"/>
    <p:sldId id="274" r:id="rId15"/>
    <p:sldId id="275" r:id="rId16"/>
    <p:sldId id="276" r:id="rId17"/>
    <p:sldId id="268" r:id="rId18"/>
    <p:sldId id="269" r:id="rId19"/>
    <p:sldId id="277" r:id="rId20"/>
    <p:sldId id="278" r:id="rId21"/>
    <p:sldId id="271" r:id="rId22"/>
    <p:sldId id="262" r:id="rId23"/>
    <p:sldId id="267" r:id="rId24"/>
  </p:sldIdLst>
  <p:sldSz cx="9144000" cy="6858000" type="screen4x3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0EA67-EF58-4751-8CA8-C4B52C84DB9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55B04-9119-4C7C-A8FD-72CC81B90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3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55B04-9119-4C7C-A8FD-72CC81B909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6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D2C6-75DD-4212-BAB5-E457D3E262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3FDFDF9-8A29-4092-B59D-D56616C0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8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D2C6-75DD-4212-BAB5-E457D3E262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3FDFDF9-8A29-4092-B59D-D56616C0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9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D2C6-75DD-4212-BAB5-E457D3E262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3FDFDF9-8A29-4092-B59D-D56616C0E27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5870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D2C6-75DD-4212-BAB5-E457D3E262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3FDFDF9-8A29-4092-B59D-D56616C0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5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D2C6-75DD-4212-BAB5-E457D3E262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3FDFDF9-8A29-4092-B59D-D56616C0E2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68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D2C6-75DD-4212-BAB5-E457D3E262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3FDFDF9-8A29-4092-B59D-D56616C0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89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D2C6-75DD-4212-BAB5-E457D3E262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DF9-8A29-4092-B59D-D56616C0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8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D2C6-75DD-4212-BAB5-E457D3E262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DF9-8A29-4092-B59D-D56616C0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D2C6-75DD-4212-BAB5-E457D3E262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DF9-8A29-4092-B59D-D56616C0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D2C6-75DD-4212-BAB5-E457D3E262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3FDFDF9-8A29-4092-B59D-D56616C0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3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D2C6-75DD-4212-BAB5-E457D3E262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3FDFDF9-8A29-4092-B59D-D56616C0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7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D2C6-75DD-4212-BAB5-E457D3E262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3FDFDF9-8A29-4092-B59D-D56616C0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D2C6-75DD-4212-BAB5-E457D3E262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DF9-8A29-4092-B59D-D56616C0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D2C6-75DD-4212-BAB5-E457D3E262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DF9-8A29-4092-B59D-D56616C0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3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D2C6-75DD-4212-BAB5-E457D3E262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DF9-8A29-4092-B59D-D56616C0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5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D2C6-75DD-4212-BAB5-E457D3E262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3FDFDF9-8A29-4092-B59D-D56616C0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5D2C6-75DD-4212-BAB5-E457D3E262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FDFDF9-8A29-4092-B59D-D56616C0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7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5688" y="606582"/>
            <a:ext cx="8451976" cy="505433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 TOPIC IS: </a:t>
            </a:r>
          </a:p>
          <a:p>
            <a:pPr marL="457200" lvl="1" indent="0" algn="ctr">
              <a:buNone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dirty="0"/>
          </a:p>
        </p:txBody>
      </p:sp>
      <p:sp>
        <p:nvSpPr>
          <p:cNvPr id="3" name="Овал 2"/>
          <p:cNvSpPr/>
          <p:nvPr/>
        </p:nvSpPr>
        <p:spPr>
          <a:xfrm>
            <a:off x="1" y="1629624"/>
            <a:ext cx="8917664" cy="4526732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k-KZ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</a:t>
            </a:r>
            <a:r>
              <a:rPr lang="kk-K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типтері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chemical reaction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4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915247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 b="6462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t="38981" r="7344" b="424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288628"/>
              </p:ext>
            </p:extLst>
          </p:nvPr>
        </p:nvGraphicFramePr>
        <p:xfrm>
          <a:off x="494921" y="267634"/>
          <a:ext cx="8024388" cy="61766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012194">
                  <a:extLst>
                    <a:ext uri="{9D8B030D-6E8A-4147-A177-3AD203B41FA5}">
                      <a16:colId xmlns:a16="http://schemas.microsoft.com/office/drawing/2014/main" val="1016718804"/>
                    </a:ext>
                  </a:extLst>
                </a:gridCol>
                <a:gridCol w="4012194">
                  <a:extLst>
                    <a:ext uri="{9D8B030D-6E8A-4147-A177-3AD203B41FA5}">
                      <a16:colId xmlns:a16="http://schemas.microsoft.com/office/drawing/2014/main" val="356832878"/>
                    </a:ext>
                  </a:extLst>
                </a:gridCol>
              </a:tblGrid>
              <a:tr h="46623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reaction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603436"/>
                  </a:ext>
                </a:extLst>
              </a:tr>
              <a:tr h="1217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891481"/>
                  </a:ext>
                </a:extLst>
              </a:tr>
              <a:tr h="12946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956570"/>
                  </a:ext>
                </a:extLst>
              </a:tr>
              <a:tr h="11588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43452"/>
                  </a:ext>
                </a:extLst>
              </a:tr>
              <a:tr h="19875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126851"/>
                  </a:ext>
                </a:extLst>
              </a:tr>
            </a:tbl>
          </a:graphicData>
        </a:graphic>
      </p:graphicFrame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0" t="16301" r="2208" b="9004"/>
          <a:stretch/>
        </p:blipFill>
        <p:spPr>
          <a:xfrm>
            <a:off x="4507115" y="267634"/>
            <a:ext cx="4010682" cy="5417944"/>
          </a:xfrm>
        </p:spPr>
      </p:pic>
    </p:spTree>
    <p:extLst>
      <p:ext uri="{BB962C8B-B14F-4D97-AF65-F5344CB8AC3E}">
        <p14:creationId xmlns:p14="http://schemas.microsoft.com/office/powerpoint/2010/main" val="17181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084493"/>
              </p:ext>
            </p:extLst>
          </p:nvPr>
        </p:nvGraphicFramePr>
        <p:xfrm>
          <a:off x="344031" y="235390"/>
          <a:ext cx="8573631" cy="6414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6040">
                  <a:extLst>
                    <a:ext uri="{9D8B030D-6E8A-4147-A177-3AD203B41FA5}">
                      <a16:colId xmlns:a16="http://schemas.microsoft.com/office/drawing/2014/main" val="1163903616"/>
                    </a:ext>
                  </a:extLst>
                </a:gridCol>
                <a:gridCol w="2999714">
                  <a:extLst>
                    <a:ext uri="{9D8B030D-6E8A-4147-A177-3AD203B41FA5}">
                      <a16:colId xmlns:a16="http://schemas.microsoft.com/office/drawing/2014/main" val="3672808426"/>
                    </a:ext>
                  </a:extLst>
                </a:gridCol>
                <a:gridCol w="2857877">
                  <a:extLst>
                    <a:ext uri="{9D8B030D-6E8A-4147-A177-3AD203B41FA5}">
                      <a16:colId xmlns:a16="http://schemas.microsoft.com/office/drawing/2014/main" val="1324513807"/>
                    </a:ext>
                  </a:extLst>
                </a:gridCol>
              </a:tblGrid>
              <a:tr h="60658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Reaction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863622"/>
                  </a:ext>
                </a:extLst>
              </a:tr>
              <a:tr h="152098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Synthesis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409264"/>
                  </a:ext>
                </a:extLst>
              </a:tr>
              <a:tr h="153003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Decomposition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114399"/>
                  </a:ext>
                </a:extLst>
              </a:tr>
              <a:tr h="136707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Replacement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694035"/>
                  </a:ext>
                </a:extLst>
              </a:tr>
              <a:tr h="139008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Replacement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52780"/>
                  </a:ext>
                </a:extLst>
              </a:tr>
            </a:tbl>
          </a:graphicData>
        </a:graphic>
      </p:graphicFrame>
      <p:pic>
        <p:nvPicPr>
          <p:cNvPr id="7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0" t="16301" r="2208" b="9004"/>
          <a:stretch/>
        </p:blipFill>
        <p:spPr>
          <a:xfrm>
            <a:off x="6065821" y="235390"/>
            <a:ext cx="2725091" cy="6369855"/>
          </a:xfrm>
        </p:spPr>
      </p:pic>
    </p:spTree>
    <p:extLst>
      <p:ext uri="{BB962C8B-B14F-4D97-AF65-F5344CB8AC3E}">
        <p14:creationId xmlns:p14="http://schemas.microsoft.com/office/powerpoint/2010/main" val="42062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026" y="315522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Сұлбадағы жоқ заттарды орнына қойып реакция теңдеулерін теңестіріңдер</a:t>
            </a:r>
            <a:r>
              <a:rPr lang="kk-KZ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missing substance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7856" y="1850433"/>
            <a:ext cx="8062112" cy="403187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2Mg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2MgO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kk-KZ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kk-KZ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2...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2HgO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2Hg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kk-KZ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kk-KZ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86811" y="2713943"/>
            <a:ext cx="2779414" cy="905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86811" y="3442435"/>
            <a:ext cx="2779414" cy="905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468292" y="4569019"/>
            <a:ext cx="2697933" cy="29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00800" y="5604095"/>
            <a:ext cx="2236206" cy="905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5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" b="5220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t="48528" r="25675" b="146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92088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070836551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</a:t>
                      </a:r>
                      <a:endParaRPr lang="en-US" sz="1400" b="1" baseline="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400" b="1" baseline="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0" lvl="2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Which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of the following is combination reaction?</a:t>
                      </a:r>
                    </a:p>
                    <a:p>
                      <a:pPr marL="1184910" lvl="2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CaCO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CO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4910" lvl="2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MgCl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Na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MgSO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+ 2NaCl</a:t>
                      </a:r>
                    </a:p>
                    <a:p>
                      <a:pPr marL="1184910" lvl="2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H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Cl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2HCl</a:t>
                      </a:r>
                    </a:p>
                    <a:p>
                      <a:pPr marL="1184910" lvl="2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Fe + Cu(NO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Fe(NO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4910" lvl="2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2NaI + F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2NaF + I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4910" lvl="2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914400" lvl="2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Which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of the following is decomposition reaction?</a:t>
                      </a:r>
                    </a:p>
                    <a:p>
                      <a:pPr marL="1184910" lvl="2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Mg + S →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4910" lvl="2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Zn + FeCl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ZnCl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Fe</a:t>
                      </a:r>
                    </a:p>
                    <a:p>
                      <a:pPr marL="1184910" lvl="2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4Al + 3O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2Al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4910" lvl="2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MgSO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SO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4910" lvl="2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FeBr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K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FeCO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2KBr</a:t>
                      </a:r>
                    </a:p>
                    <a:p>
                      <a:pPr marL="1184910" lvl="2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914400" lvl="2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Which one of the following is double displacement reaction?</a:t>
                      </a:r>
                    </a:p>
                    <a:p>
                      <a:pPr marL="1184910" lvl="2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Ba(NO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K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BaCO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+ 2KNO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4910" lvl="2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N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+ 3H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2NH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4910" lvl="2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2Na + CaCl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Ca + 2NaCl </a:t>
                      </a:r>
                    </a:p>
                    <a:p>
                      <a:pPr marL="1184910" lvl="2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2Ag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→ 4Ag + 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4910" lvl="2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3Ca + 2P → Ca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824671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5848539" y="226336"/>
            <a:ext cx="2951430" cy="1692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298" y="424934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Lesson objectives:</a:t>
            </a:r>
            <a:endParaRPr lang="en-US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0201" y="2640580"/>
            <a:ext cx="7385295" cy="3777622"/>
          </a:xfrm>
        </p:spPr>
        <p:txBody>
          <a:bodyPr/>
          <a:lstStyle/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8.2.2.1 -бастапқы және түзілген заттардың саны мен құрамы бойынша химиялық реакцияларды </a:t>
            </a:r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жіктеу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32491" y="3411686"/>
            <a:ext cx="561314" cy="218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060567"/>
              </p:ext>
            </p:extLst>
          </p:nvPr>
        </p:nvGraphicFramePr>
        <p:xfrm>
          <a:off x="0" y="3"/>
          <a:ext cx="9062519" cy="68353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05679">
                  <a:extLst>
                    <a:ext uri="{9D8B030D-6E8A-4147-A177-3AD203B41FA5}">
                      <a16:colId xmlns:a16="http://schemas.microsoft.com/office/drawing/2014/main" val="2816484166"/>
                    </a:ext>
                  </a:extLst>
                </a:gridCol>
                <a:gridCol w="1105679">
                  <a:extLst>
                    <a:ext uri="{9D8B030D-6E8A-4147-A177-3AD203B41FA5}">
                      <a16:colId xmlns:a16="http://schemas.microsoft.com/office/drawing/2014/main" val="1445344856"/>
                    </a:ext>
                  </a:extLst>
                </a:gridCol>
                <a:gridCol w="1105679">
                  <a:extLst>
                    <a:ext uri="{9D8B030D-6E8A-4147-A177-3AD203B41FA5}">
                      <a16:colId xmlns:a16="http://schemas.microsoft.com/office/drawing/2014/main" val="1763214418"/>
                    </a:ext>
                  </a:extLst>
                </a:gridCol>
                <a:gridCol w="1105679">
                  <a:extLst>
                    <a:ext uri="{9D8B030D-6E8A-4147-A177-3AD203B41FA5}">
                      <a16:colId xmlns:a16="http://schemas.microsoft.com/office/drawing/2014/main" val="950726985"/>
                    </a:ext>
                  </a:extLst>
                </a:gridCol>
                <a:gridCol w="656212">
                  <a:extLst>
                    <a:ext uri="{9D8B030D-6E8A-4147-A177-3AD203B41FA5}">
                      <a16:colId xmlns:a16="http://schemas.microsoft.com/office/drawing/2014/main" val="3443290271"/>
                    </a:ext>
                  </a:extLst>
                </a:gridCol>
                <a:gridCol w="271750">
                  <a:extLst>
                    <a:ext uri="{9D8B030D-6E8A-4147-A177-3AD203B41FA5}">
                      <a16:colId xmlns:a16="http://schemas.microsoft.com/office/drawing/2014/main" val="3093548039"/>
                    </a:ext>
                  </a:extLst>
                </a:gridCol>
                <a:gridCol w="776649">
                  <a:extLst>
                    <a:ext uri="{9D8B030D-6E8A-4147-A177-3AD203B41FA5}">
                      <a16:colId xmlns:a16="http://schemas.microsoft.com/office/drawing/2014/main" val="3845060811"/>
                    </a:ext>
                  </a:extLst>
                </a:gridCol>
                <a:gridCol w="151312">
                  <a:extLst>
                    <a:ext uri="{9D8B030D-6E8A-4147-A177-3AD203B41FA5}">
                      <a16:colId xmlns:a16="http://schemas.microsoft.com/office/drawing/2014/main" val="3731541619"/>
                    </a:ext>
                  </a:extLst>
                </a:gridCol>
                <a:gridCol w="748021">
                  <a:extLst>
                    <a:ext uri="{9D8B030D-6E8A-4147-A177-3AD203B41FA5}">
                      <a16:colId xmlns:a16="http://schemas.microsoft.com/office/drawing/2014/main" val="3130029937"/>
                    </a:ext>
                  </a:extLst>
                </a:gridCol>
                <a:gridCol w="179939">
                  <a:extLst>
                    <a:ext uri="{9D8B030D-6E8A-4147-A177-3AD203B41FA5}">
                      <a16:colId xmlns:a16="http://schemas.microsoft.com/office/drawing/2014/main" val="3628445535"/>
                    </a:ext>
                  </a:extLst>
                </a:gridCol>
                <a:gridCol w="758925">
                  <a:extLst>
                    <a:ext uri="{9D8B030D-6E8A-4147-A177-3AD203B41FA5}">
                      <a16:colId xmlns:a16="http://schemas.microsoft.com/office/drawing/2014/main" val="2840611143"/>
                    </a:ext>
                  </a:extLst>
                </a:gridCol>
                <a:gridCol w="169035">
                  <a:extLst>
                    <a:ext uri="{9D8B030D-6E8A-4147-A177-3AD203B41FA5}">
                      <a16:colId xmlns:a16="http://schemas.microsoft.com/office/drawing/2014/main" val="2916944836"/>
                    </a:ext>
                  </a:extLst>
                </a:gridCol>
                <a:gridCol w="927960">
                  <a:extLst>
                    <a:ext uri="{9D8B030D-6E8A-4147-A177-3AD203B41FA5}">
                      <a16:colId xmlns:a16="http://schemas.microsoft.com/office/drawing/2014/main" val="854453529"/>
                    </a:ext>
                  </a:extLst>
                </a:gridCol>
              </a:tblGrid>
              <a:tr h="1867011">
                <a:tc gridSpan="1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endParaRPr lang="en-US" sz="2400" b="1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Берілген </a:t>
                      </a:r>
                      <a:r>
                        <a:rPr lang="kk-KZ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реакцияның типін анықтап, сол реакция тұсындағы әріптерден сөз </a:t>
                      </a:r>
                      <a:r>
                        <a:rPr lang="kk-KZ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құрау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Define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type of reaction to find out a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hiddon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word</a:t>
                      </a:r>
                      <a:endParaRPr lang="kk-KZ" sz="2800" b="1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6" marR="6372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25491" marB="25491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25491" marB="25491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25491" marB="25491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25491" marB="25491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25491" marB="25491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25491" marB="25491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25491" marB="25491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25491" marB="25491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25491" marB="25491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25491" marB="25491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25491" marB="25491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81" marR="50981" marT="25491" marB="25491"/>
                </a:tc>
                <a:extLst>
                  <a:ext uri="{0D108BD9-81ED-4DB2-BD59-A6C34878D82A}">
                    <a16:rowId xmlns:a16="http://schemas.microsoft.com/office/drawing/2014/main" val="4289078142"/>
                  </a:ext>
                </a:extLst>
              </a:tr>
              <a:tr h="1524552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Composition 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 vert="vert27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Decomposition 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 vert="vert27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Displacement 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 vert="vert27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displacement  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 vert="vert27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064067"/>
                  </a:ext>
                </a:extLst>
              </a:tr>
              <a:tr h="305301">
                <a:tc gridSpan="5"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4Li + O</a:t>
                      </a:r>
                      <a:r>
                        <a:rPr lang="en-US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→ 2Li</a:t>
                      </a:r>
                      <a:r>
                        <a:rPr lang="en-US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25010"/>
                  </a:ext>
                </a:extLst>
              </a:tr>
              <a:tr h="305301">
                <a:tc gridSpan="5"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FeCl</a:t>
                      </a:r>
                      <a:r>
                        <a:rPr lang="en-US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+3NaOH→Fe(OH)</a:t>
                      </a:r>
                      <a:r>
                        <a:rPr lang="en-US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+3NaOH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3607"/>
                  </a:ext>
                </a:extLst>
              </a:tr>
              <a:tr h="305301">
                <a:tc gridSpan="5"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2KClO</a:t>
                      </a:r>
                      <a:r>
                        <a:rPr lang="ru-RU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→ 2KCl + 3H</a:t>
                      </a:r>
                      <a:r>
                        <a:rPr lang="ru-RU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204472"/>
                  </a:ext>
                </a:extLst>
              </a:tr>
              <a:tr h="305301">
                <a:tc gridSpan="5"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H</a:t>
                      </a:r>
                      <a:r>
                        <a:rPr lang="ru-RU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→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(OH)</a:t>
                      </a:r>
                      <a:r>
                        <a:rPr lang="ru-RU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+H</a:t>
                      </a:r>
                      <a:r>
                        <a:rPr lang="ru-RU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779597"/>
                  </a:ext>
                </a:extLst>
              </a:tr>
              <a:tr h="305301">
                <a:tc gridSpan="5"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2Al + N</a:t>
                      </a:r>
                      <a:r>
                        <a:rPr lang="ru-RU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→ 2AlN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048509"/>
                  </a:ext>
                </a:extLst>
              </a:tr>
              <a:tr h="305301">
                <a:tc gridSpan="5"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CaCO</a:t>
                      </a:r>
                      <a:r>
                        <a:rPr lang="ru-RU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CO</a:t>
                      </a:r>
                      <a:r>
                        <a:rPr lang="ru-RU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400558"/>
                  </a:ext>
                </a:extLst>
              </a:tr>
              <a:tr h="305301">
                <a:tc gridSpan="5"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Ca(OH)</a:t>
                      </a:r>
                      <a:r>
                        <a:rPr lang="en-US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+ 2HCl → CaCl</a:t>
                      </a:r>
                      <a:r>
                        <a:rPr lang="en-US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+ 2H</a:t>
                      </a:r>
                      <a:r>
                        <a:rPr lang="en-US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125918"/>
                  </a:ext>
                </a:extLst>
              </a:tr>
              <a:tr h="305301">
                <a:tc gridSpan="5"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 + 2HCl → ZnCl</a:t>
                      </a:r>
                      <a:r>
                        <a:rPr lang="en-US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+ H</a:t>
                      </a:r>
                      <a:r>
                        <a:rPr lang="en-US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36712"/>
                  </a:ext>
                </a:extLst>
              </a:tr>
              <a:tr h="305301">
                <a:tc gridSpan="5"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NaCl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H</a:t>
                      </a:r>
                      <a:r>
                        <a:rPr lang="en-US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015999"/>
                  </a:ext>
                </a:extLst>
              </a:tr>
              <a:tr h="274771">
                <a:tc gridSpan="13"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388633"/>
                  </a:ext>
                </a:extLst>
              </a:tr>
              <a:tr h="421316"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lv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lv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lv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lv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6" marR="3823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906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3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785" y="2141316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Hometask</a:t>
            </a:r>
            <a:r>
              <a:rPr lang="en-US" sz="9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92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8" t="7792" r="11839" b="495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t="8977" r="7030" b="9704"/>
          <a:stretch/>
        </p:blipFill>
        <p:spPr>
          <a:xfrm>
            <a:off x="1629623" y="0"/>
            <a:ext cx="6971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555" y="379666"/>
            <a:ext cx="7306146" cy="1204690"/>
          </a:xfrm>
        </p:spPr>
        <p:txBody>
          <a:bodyPr>
            <a:noAutofit/>
          </a:bodyPr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сұрақтарға жауап беріледі?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20570" y="2046083"/>
            <a:ext cx="7134131" cy="4449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46565"/>
              </p:ext>
            </p:extLst>
          </p:nvPr>
        </p:nvGraphicFramePr>
        <p:xfrm>
          <a:off x="1937442" y="2282374"/>
          <a:ext cx="6201624" cy="401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1624">
                  <a:extLst>
                    <a:ext uri="{9D8B030D-6E8A-4147-A177-3AD203B41FA5}">
                      <a16:colId xmlns:a16="http://schemas.microsoft.com/office/drawing/2014/main" val="2037416734"/>
                    </a:ext>
                  </a:extLst>
                </a:gridCol>
              </a:tblGrid>
              <a:tr h="125843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36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Determine </a:t>
                      </a:r>
                      <a:r>
                        <a:rPr lang="en-US" sz="3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types of chemical reactions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36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How </a:t>
                      </a:r>
                      <a:r>
                        <a:rPr lang="en-US" sz="3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work under the scheme</a:t>
                      </a:r>
                      <a:r>
                        <a:rPr lang="en-US" sz="36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Valence.</a:t>
                      </a:r>
                      <a:endParaRPr lang="en-US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400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1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888715"/>
              </p:ext>
            </p:extLst>
          </p:nvPr>
        </p:nvGraphicFramePr>
        <p:xfrm>
          <a:off x="1539091" y="209335"/>
          <a:ext cx="6337425" cy="6312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2475">
                  <a:extLst>
                    <a:ext uri="{9D8B030D-6E8A-4147-A177-3AD203B41FA5}">
                      <a16:colId xmlns:a16="http://schemas.microsoft.com/office/drawing/2014/main" val="1341527522"/>
                    </a:ext>
                  </a:extLst>
                </a:gridCol>
                <a:gridCol w="2112475">
                  <a:extLst>
                    <a:ext uri="{9D8B030D-6E8A-4147-A177-3AD203B41FA5}">
                      <a16:colId xmlns:a16="http://schemas.microsoft.com/office/drawing/2014/main" val="2417895181"/>
                    </a:ext>
                  </a:extLst>
                </a:gridCol>
                <a:gridCol w="2112475">
                  <a:extLst>
                    <a:ext uri="{9D8B030D-6E8A-4147-A177-3AD203B41FA5}">
                      <a16:colId xmlns:a16="http://schemas.microsoft.com/office/drawing/2014/main" val="1078644824"/>
                    </a:ext>
                  </a:extLst>
                </a:gridCol>
              </a:tblGrid>
              <a:tr h="420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Типтері</a:t>
                      </a:r>
                      <a:r>
                        <a:rPr lang="kk-KZ" sz="16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kk-KZ" sz="16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ипы</a:t>
                      </a:r>
                      <a:endParaRPr lang="en-US" sz="1600" b="1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92040"/>
                  </a:ext>
                </a:extLst>
              </a:tr>
              <a:tr h="590387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Химиялық</a:t>
                      </a:r>
                      <a:r>
                        <a:rPr lang="kk-KZ" sz="1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реакция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химическое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Chemical reaction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407821"/>
                  </a:ext>
                </a:extLst>
              </a:tr>
              <a:tr h="420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Қосылу реакциясы 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соединения</a:t>
                      </a:r>
                      <a:endParaRPr lang="en-US" sz="1600" b="1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Synthesis Reaction</a:t>
                      </a:r>
                      <a:endParaRPr lang="en-US" sz="1600" b="1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50694"/>
                  </a:ext>
                </a:extLst>
              </a:tr>
              <a:tr h="5903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Айырылу реакциясы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разложения </a:t>
                      </a:r>
                      <a:endParaRPr lang="en-US" sz="1600" b="1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Decomposition Reaction</a:t>
                      </a:r>
                      <a:endParaRPr lang="en-US" sz="1600" b="1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849390"/>
                  </a:ext>
                </a:extLst>
              </a:tr>
              <a:tr h="590387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Орынбасу реакциясы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замещения </a:t>
                      </a:r>
                      <a:endParaRPr lang="en-US" sz="1600" b="1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Displacement Reaction</a:t>
                      </a:r>
                      <a:endParaRPr lang="en-US" sz="1600" b="1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785509"/>
                  </a:ext>
                </a:extLst>
              </a:tr>
              <a:tr h="5903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Алмасу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реакциясы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обмена</a:t>
                      </a:r>
                      <a:endParaRPr lang="en-US" sz="1600" b="1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Displacement Reaction</a:t>
                      </a:r>
                      <a:endParaRPr lang="en-US" sz="1600" b="1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923208"/>
                  </a:ext>
                </a:extLst>
              </a:tr>
              <a:tr h="590387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Реакцияны</a:t>
                      </a:r>
                      <a:r>
                        <a:rPr lang="kk-KZ" sz="1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теңестіру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equalize reaction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388769"/>
                  </a:ext>
                </a:extLst>
              </a:tr>
              <a:tr h="420029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қою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ставить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put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081592"/>
                  </a:ext>
                </a:extLst>
              </a:tr>
              <a:tr h="420029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алдына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передий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Infront of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80086"/>
                  </a:ext>
                </a:extLst>
              </a:tr>
              <a:tr h="420029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 зат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Другой вещество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r>
                        <a:rPr lang="kk-KZ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substance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57248"/>
                  </a:ext>
                </a:extLst>
              </a:tr>
              <a:tr h="420029">
                <a:tc>
                  <a:txBody>
                    <a:bodyPr/>
                    <a:lstStyle/>
                    <a:p>
                      <a:r>
                        <a:rPr lang="kk-KZ" sz="1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вещество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substance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72934"/>
                  </a:ext>
                </a:extLst>
              </a:tr>
              <a:tr h="420029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Күрделі зат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04106"/>
                  </a:ext>
                </a:extLst>
              </a:tr>
              <a:tr h="420029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Реакцияла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kk-KZ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ады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реакций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React with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41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6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9"/>
          <a:stretch/>
        </p:blipFill>
        <p:spPr>
          <a:xfrm>
            <a:off x="1" y="1016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607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6"/>
          <a:stretch/>
        </p:blipFill>
        <p:spPr>
          <a:xfrm>
            <a:off x="0" y="2032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816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6"/>
          <a:stretch/>
        </p:blipFill>
        <p:spPr>
          <a:xfrm>
            <a:off x="-91441" y="10160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3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6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6645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384</TotalTime>
  <Words>323</Words>
  <Application>Microsoft Office PowerPoint</Application>
  <PresentationFormat>Экран (4:3)</PresentationFormat>
  <Paragraphs>143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Symbol</vt:lpstr>
      <vt:lpstr>Times New Roman</vt:lpstr>
      <vt:lpstr>Wingdings 3</vt:lpstr>
      <vt:lpstr>Легкий дым</vt:lpstr>
      <vt:lpstr>Презентация PowerPoint</vt:lpstr>
      <vt:lpstr>Сабақтың   мақсаты   Lesson objectives:</vt:lpstr>
      <vt:lpstr>Қандай сұрақтарға жауап беріледі?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Сұлбадағы жоқ заттарды орнына қойып реакция теңдеулерін теңестіріңдер: Find the missing substance </vt:lpstr>
      <vt:lpstr>Презентация PowerPoint</vt:lpstr>
      <vt:lpstr>Презентация PowerPoint</vt:lpstr>
      <vt:lpstr>Презентация PowerPoint</vt:lpstr>
      <vt:lpstr>Презентация PowerPoint</vt:lpstr>
      <vt:lpstr>Үй тапсырмасы   Hometask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cvb</dc:creator>
  <cp:lastModifiedBy>cvb</cp:lastModifiedBy>
  <cp:revision>34</cp:revision>
  <cp:lastPrinted>2019-10-18T10:52:46Z</cp:lastPrinted>
  <dcterms:created xsi:type="dcterms:W3CDTF">2019-10-18T03:40:18Z</dcterms:created>
  <dcterms:modified xsi:type="dcterms:W3CDTF">2019-10-22T10:14:25Z</dcterms:modified>
</cp:coreProperties>
</file>