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70" r:id="rId10"/>
    <p:sldId id="269" r:id="rId11"/>
    <p:sldId id="264" r:id="rId12"/>
    <p:sldId id="265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2520"/>
    <a:srgbClr val="A36125"/>
    <a:srgbClr val="D48844"/>
    <a:srgbClr val="640000"/>
    <a:srgbClr val="DDD6EA"/>
    <a:srgbClr val="FF6600"/>
    <a:srgbClr val="FF004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418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6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412"/>
            <a:ext cx="9220078" cy="6927412"/>
          </a:xfrm>
        </p:spPr>
      </p:pic>
    </p:spTree>
    <p:extLst>
      <p:ext uri="{BB962C8B-B14F-4D97-AF65-F5344CB8AC3E}">
        <p14:creationId xmlns:p14="http://schemas.microsoft.com/office/powerpoint/2010/main" val="54464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Константин Паустовский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4"/>
            <a:ext cx="3800968" cy="4906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Золотая осень </a:t>
            </a:r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 err="1" smtClean="0"/>
              <a:t>безветренн</a:t>
            </a:r>
            <a:r>
              <a:rPr lang="ru-RU" sz="4000" dirty="0" smtClean="0"/>
              <a:t>-</a:t>
            </a:r>
          </a:p>
          <a:p>
            <a:pPr marL="0" indent="0">
              <a:buNone/>
            </a:pPr>
            <a:r>
              <a:rPr lang="ru-RU" sz="4000" dirty="0" err="1" smtClean="0"/>
              <a:t>ый</a:t>
            </a:r>
            <a:r>
              <a:rPr lang="ru-RU" sz="4000" dirty="0" smtClean="0"/>
              <a:t> день:</a:t>
            </a:r>
          </a:p>
          <a:p>
            <a:pPr marL="0" indent="0">
              <a:buNone/>
            </a:pPr>
            <a:r>
              <a:rPr lang="ru-RU" sz="4000" dirty="0" smtClean="0"/>
              <a:t>«Земля была нарядная, похожая на застенчивую   невесту»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05" y="2065284"/>
            <a:ext cx="5139913" cy="3941378"/>
          </a:xfrm>
        </p:spPr>
      </p:pic>
    </p:spTree>
    <p:extLst>
      <p:ext uri="{BB962C8B-B14F-4D97-AF65-F5344CB8AC3E}">
        <p14:creationId xmlns:p14="http://schemas.microsoft.com/office/powerpoint/2010/main" val="35638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Чтобы придумать хорошее сравнение нужно: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81047"/>
            <a:ext cx="7886700" cy="4095915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1. </a:t>
            </a:r>
            <a:r>
              <a:rPr lang="ru-RU" sz="4800" dirty="0" smtClean="0"/>
              <a:t>Внимательно рассмотреть то, что вы хотите описать, постараться заметить что-то такое, чего мы обычно не замечаем.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080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2. </a:t>
            </a:r>
            <a:r>
              <a:rPr lang="ru-RU" sz="4800" dirty="0" smtClean="0"/>
              <a:t>Определить своё отношение к описываемому</a:t>
            </a:r>
          </a:p>
          <a:p>
            <a:pPr marL="0" indent="0">
              <a:buNone/>
            </a:pPr>
            <a:r>
              <a:rPr lang="en-US" sz="4800" dirty="0" smtClean="0"/>
              <a:t>[</a:t>
            </a:r>
            <a:r>
              <a:rPr lang="ru-RU" sz="4800" dirty="0" smtClean="0"/>
              <a:t>нравится//не нравится;</a:t>
            </a:r>
          </a:p>
          <a:p>
            <a:pPr marL="0" indent="0">
              <a:buNone/>
            </a:pPr>
            <a:r>
              <a:rPr lang="ru-RU" sz="4800" dirty="0"/>
              <a:t>х</a:t>
            </a:r>
            <a:r>
              <a:rPr lang="ru-RU" sz="4800" dirty="0" smtClean="0"/>
              <a:t>отим похвалить//высмеять</a:t>
            </a:r>
            <a:r>
              <a:rPr lang="en-US" sz="4800" dirty="0" smtClean="0"/>
              <a:t>]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808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3.Подумать, для чего используем сравнение:</a:t>
            </a:r>
          </a:p>
          <a:p>
            <a:pPr>
              <a:buFont typeface="Wingdings" pitchFamily="2" charset="2"/>
              <a:buChar char="ü"/>
            </a:pPr>
            <a:r>
              <a:rPr lang="ru-RU" sz="4800" dirty="0" smtClean="0"/>
              <a:t>Чтобы лучше, интереснее, образнее описать, дать возможность представить описываемое?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73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713" y="0"/>
            <a:ext cx="78867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15310"/>
            <a:ext cx="7886700" cy="586165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4800" dirty="0" smtClean="0"/>
          </a:p>
          <a:p>
            <a:pPr>
              <a:buFont typeface="Wingdings" pitchFamily="2" charset="2"/>
              <a:buChar char="ü"/>
            </a:pPr>
            <a:endParaRPr lang="ru-RU" sz="4800" dirty="0" smtClean="0"/>
          </a:p>
          <a:p>
            <a:pPr>
              <a:buFont typeface="Wingdings" pitchFamily="2" charset="2"/>
              <a:buChar char="ü"/>
            </a:pPr>
            <a:r>
              <a:rPr lang="ru-RU" sz="4800" dirty="0"/>
              <a:t>Чтобы открыть что-то необычное, неожиданное в нём</a:t>
            </a:r>
            <a:r>
              <a:rPr lang="ru-RU" sz="4800" dirty="0" smtClean="0"/>
              <a:t>?</a:t>
            </a:r>
            <a:endParaRPr lang="ru-RU" sz="4800" dirty="0"/>
          </a:p>
          <a:p>
            <a:pPr>
              <a:buFont typeface="Wingdings" pitchFamily="2" charset="2"/>
              <a:buChar char="ü"/>
            </a:pPr>
            <a:r>
              <a:rPr lang="ru-RU" sz="4800" dirty="0" smtClean="0"/>
              <a:t>Чтобы выразить своё отношение?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515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Задания: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50428"/>
            <a:ext cx="7886700" cy="4726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Опишите с помощью сравнений: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solidFill>
                  <a:srgbClr val="0070C0"/>
                </a:solidFill>
              </a:rPr>
              <a:t>Бледный (или белый) как…</a:t>
            </a:r>
          </a:p>
          <a:p>
            <a:pPr marL="0" indent="0">
              <a:buNone/>
            </a:pPr>
            <a:r>
              <a:rPr lang="ru-RU" sz="4400" dirty="0" smtClean="0"/>
              <a:t>а)очень бледный;</a:t>
            </a:r>
          </a:p>
          <a:p>
            <a:pPr marL="0" indent="0">
              <a:buNone/>
            </a:pPr>
            <a:r>
              <a:rPr lang="ru-RU" sz="4400" dirty="0" smtClean="0"/>
              <a:t>б)нас забавляет его бледность;</a:t>
            </a:r>
          </a:p>
          <a:p>
            <a:pPr marL="0" indent="0">
              <a:buNone/>
            </a:pPr>
            <a:r>
              <a:rPr lang="ru-RU" sz="4400" dirty="0"/>
              <a:t>в</a:t>
            </a:r>
            <a:r>
              <a:rPr lang="ru-RU" sz="4400" dirty="0" smtClean="0"/>
              <a:t>) нас она тревожит.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212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2. Торопится, как…</a:t>
            </a:r>
          </a:p>
          <a:p>
            <a:pPr marL="0" indent="0">
              <a:buNone/>
            </a:pPr>
            <a:r>
              <a:rPr lang="ru-RU" sz="6600" dirty="0"/>
              <a:t>а</a:t>
            </a:r>
            <a:r>
              <a:rPr lang="ru-RU" sz="6600" dirty="0" smtClean="0"/>
              <a:t>) нас это забавляет;</a:t>
            </a:r>
          </a:p>
          <a:p>
            <a:pPr marL="0" indent="0">
              <a:buNone/>
            </a:pPr>
            <a:r>
              <a:rPr lang="ru-RU" sz="6600" dirty="0"/>
              <a:t>б</a:t>
            </a:r>
            <a:r>
              <a:rPr lang="ru-RU" sz="6600" dirty="0" smtClean="0"/>
              <a:t>) удивляет.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0081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Сравнение - это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троп, в котором происходит уподобление одного предмета или явления другому по какому - либо общему для них признаку. Цель сравнения — выявить в объекте сравнения новые, важные, преимущественные для субъекта высказывания свойства.</a:t>
            </a:r>
          </a:p>
        </p:txBody>
      </p:sp>
    </p:spTree>
    <p:extLst>
      <p:ext uri="{BB962C8B-B14F-4D97-AF65-F5344CB8AC3E}">
        <p14:creationId xmlns:p14="http://schemas.microsoft.com/office/powerpoint/2010/main" val="31113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rgbClr val="FF0000"/>
                </a:solidFill>
              </a:rPr>
              <a:t>Сравнение - это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8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изобразительный прием, основанный на сопоставлении одного явления или понятия с </a:t>
            </a:r>
            <a:r>
              <a:rPr lang="ru-RU" sz="4000" dirty="0" smtClean="0"/>
              <a:t>другим. В </a:t>
            </a:r>
            <a:r>
              <a:rPr lang="ru-RU" sz="4000" dirty="0"/>
              <a:t>отличие от метафоры сравнение всегда двучленно: в нем называются оба сопоставляемых предмета (явления, признака, действия).</a:t>
            </a:r>
          </a:p>
        </p:txBody>
      </p:sp>
    </p:spTree>
    <p:extLst>
      <p:ext uri="{BB962C8B-B14F-4D97-AF65-F5344CB8AC3E}">
        <p14:creationId xmlns:p14="http://schemas.microsoft.com/office/powerpoint/2010/main" val="23225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Сравнение - это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с</a:t>
            </a:r>
            <a:r>
              <a:rPr lang="ru-RU" sz="4400" dirty="0" smtClean="0"/>
              <a:t>опоставление двух предметов по сходству с целью более ярко показать особенности описываемого предмета, выразить к нему своё отношение.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22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«Дети капитана Гранта» Жюль Верн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err="1" smtClean="0"/>
              <a:t>Паганель</a:t>
            </a:r>
            <a:r>
              <a:rPr lang="ru-RU" sz="4400" dirty="0" smtClean="0"/>
              <a:t> был похож на «гигантский </a:t>
            </a:r>
            <a:r>
              <a:rPr lang="ru-RU" sz="4400" dirty="0" err="1" smtClean="0"/>
              <a:t>вопроситель-ный</a:t>
            </a:r>
            <a:r>
              <a:rPr lang="ru-RU" sz="4400" dirty="0" smtClean="0"/>
              <a:t> знак»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flipV="1">
            <a:off x="4629150" y="1608083"/>
            <a:ext cx="3887391" cy="7308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062" y="1391840"/>
            <a:ext cx="3405352" cy="5193349"/>
          </a:xfrm>
        </p:spPr>
      </p:pic>
    </p:spTree>
    <p:extLst>
      <p:ext uri="{BB962C8B-B14F-4D97-AF65-F5344CB8AC3E}">
        <p14:creationId xmlns:p14="http://schemas.microsoft.com/office/powerpoint/2010/main" val="35047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А.Грин</a:t>
            </a:r>
            <a:r>
              <a:rPr lang="ru-RU" dirty="0" smtClean="0"/>
              <a:t> «Алые паруса»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/>
              <a:t>Кастрюля бурлила,  </a:t>
            </a:r>
            <a:r>
              <a:rPr lang="ru-RU" sz="5000" dirty="0" smtClean="0">
                <a:solidFill>
                  <a:srgbClr val="FF0000"/>
                </a:solidFill>
              </a:rPr>
              <a:t>«подобно Везувию»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21" y="1825625"/>
            <a:ext cx="4425932" cy="4351338"/>
          </a:xfrm>
        </p:spPr>
      </p:pic>
    </p:spTree>
    <p:extLst>
      <p:ext uri="{BB962C8B-B14F-4D97-AF65-F5344CB8AC3E}">
        <p14:creationId xmlns:p14="http://schemas.microsoft.com/office/powerpoint/2010/main" val="28560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В.Гроссман</a:t>
            </a:r>
            <a:r>
              <a:rPr lang="ru-RU" dirty="0" smtClean="0"/>
              <a:t> «Жизнь и судьба»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38009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Вышки стояли </a:t>
            </a:r>
            <a:r>
              <a:rPr lang="ru-RU" sz="4400" dirty="0" smtClean="0">
                <a:solidFill>
                  <a:srgbClr val="FF0000"/>
                </a:solidFill>
              </a:rPr>
              <a:t>«словно поганые грибы на высоких ножках»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085" y="1714500"/>
            <a:ext cx="3994653" cy="4351338"/>
          </a:xfrm>
        </p:spPr>
      </p:pic>
    </p:spTree>
    <p:extLst>
      <p:ext uri="{BB962C8B-B14F-4D97-AF65-F5344CB8AC3E}">
        <p14:creationId xmlns:p14="http://schemas.microsoft.com/office/powerpoint/2010/main" val="29805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А.Грин</a:t>
            </a:r>
            <a:r>
              <a:rPr lang="ru-RU" dirty="0" smtClean="0"/>
              <a:t> «Алые паруса»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1128" y="1762563"/>
            <a:ext cx="29003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«Счастье сидело в ней пушистым котёнком»</a:t>
            </a:r>
          </a:p>
          <a:p>
            <a:pPr marL="0" indent="0">
              <a:buNone/>
            </a:pPr>
            <a:r>
              <a:rPr lang="en-US" sz="4400" dirty="0" smtClean="0"/>
              <a:t>[</a:t>
            </a:r>
            <a:r>
              <a:rPr lang="ru-RU" sz="4400" dirty="0" smtClean="0"/>
              <a:t>об </a:t>
            </a:r>
            <a:r>
              <a:rPr lang="ru-RU" sz="4400" dirty="0" err="1" smtClean="0"/>
              <a:t>Ассоль</a:t>
            </a:r>
            <a:r>
              <a:rPr lang="en-US" sz="4400" dirty="0" smtClean="0"/>
              <a:t>]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2635603"/>
            <a:ext cx="4916488" cy="2731382"/>
          </a:xfrm>
        </p:spPr>
      </p:pic>
    </p:spTree>
    <p:extLst>
      <p:ext uri="{BB962C8B-B14F-4D97-AF65-F5344CB8AC3E}">
        <p14:creationId xmlns:p14="http://schemas.microsoft.com/office/powerpoint/2010/main" val="21112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Грин «Алые паруса»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Ночное море в тихую погоду -  </a:t>
            </a:r>
            <a:r>
              <a:rPr lang="ru-RU" sz="4400" dirty="0" smtClean="0">
                <a:solidFill>
                  <a:srgbClr val="FF0000"/>
                </a:solidFill>
              </a:rPr>
              <a:t>«как спящий человек»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06" y="1876097"/>
            <a:ext cx="5461963" cy="4099034"/>
          </a:xfrm>
        </p:spPr>
      </p:pic>
    </p:spTree>
    <p:extLst>
      <p:ext uri="{BB962C8B-B14F-4D97-AF65-F5344CB8AC3E}">
        <p14:creationId xmlns:p14="http://schemas.microsoft.com/office/powerpoint/2010/main" val="10273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322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Сравнение - это</vt:lpstr>
      <vt:lpstr>Сравнение - это</vt:lpstr>
      <vt:lpstr>Сравнение - это</vt:lpstr>
      <vt:lpstr>«Дети капитана Гранта» Жюль Верн</vt:lpstr>
      <vt:lpstr>А.Грин «Алые паруса»</vt:lpstr>
      <vt:lpstr>В.Гроссман «Жизнь и судьба»</vt:lpstr>
      <vt:lpstr>А.Грин «Алые паруса»</vt:lpstr>
      <vt:lpstr>Александр Грин «Алые паруса»</vt:lpstr>
      <vt:lpstr>Константин Паустовский</vt:lpstr>
      <vt:lpstr>Чтобы придумать хорошее сравнение нужно:</vt:lpstr>
      <vt:lpstr>Презентация PowerPoint</vt:lpstr>
      <vt:lpstr>Презентация PowerPoint</vt:lpstr>
      <vt:lpstr>Презентация PowerPoint</vt:lpstr>
      <vt:lpstr>Задания: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Анатолий</cp:lastModifiedBy>
  <cp:revision>60</cp:revision>
  <dcterms:created xsi:type="dcterms:W3CDTF">2014-11-21T11:00:06Z</dcterms:created>
  <dcterms:modified xsi:type="dcterms:W3CDTF">2017-05-10T16:18:34Z</dcterms:modified>
</cp:coreProperties>
</file>