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258" r:id="rId3"/>
    <p:sldId id="259" r:id="rId4"/>
    <p:sldId id="318" r:id="rId5"/>
    <p:sldId id="257" r:id="rId6"/>
    <p:sldId id="262" r:id="rId7"/>
    <p:sldId id="263" r:id="rId8"/>
    <p:sldId id="266" r:id="rId9"/>
    <p:sldId id="264" r:id="rId10"/>
    <p:sldId id="268" r:id="rId11"/>
    <p:sldId id="267" r:id="rId12"/>
    <p:sldId id="265" r:id="rId13"/>
    <p:sldId id="269" r:id="rId14"/>
    <p:sldId id="270" r:id="rId15"/>
    <p:sldId id="274" r:id="rId16"/>
    <p:sldId id="273" r:id="rId17"/>
    <p:sldId id="272" r:id="rId18"/>
    <p:sldId id="271" r:id="rId19"/>
    <p:sldId id="279" r:id="rId20"/>
    <p:sldId id="278" r:id="rId21"/>
    <p:sldId id="277" r:id="rId22"/>
    <p:sldId id="321" r:id="rId23"/>
    <p:sldId id="280" r:id="rId24"/>
    <p:sldId id="286" r:id="rId25"/>
    <p:sldId id="275" r:id="rId26"/>
    <p:sldId id="285" r:id="rId27"/>
    <p:sldId id="276" r:id="rId28"/>
    <p:sldId id="287" r:id="rId29"/>
    <p:sldId id="284" r:id="rId30"/>
    <p:sldId id="288" r:id="rId31"/>
    <p:sldId id="282" r:id="rId32"/>
    <p:sldId id="281" r:id="rId33"/>
    <p:sldId id="283" r:id="rId34"/>
    <p:sldId id="289" r:id="rId35"/>
    <p:sldId id="291" r:id="rId36"/>
    <p:sldId id="295" r:id="rId37"/>
    <p:sldId id="294" r:id="rId38"/>
    <p:sldId id="293" r:id="rId39"/>
    <p:sldId id="290" r:id="rId40"/>
    <p:sldId id="292" r:id="rId41"/>
    <p:sldId id="296" r:id="rId42"/>
    <p:sldId id="311" r:id="rId43"/>
    <p:sldId id="319" r:id="rId44"/>
    <p:sldId id="320" r:id="rId45"/>
    <p:sldId id="300" r:id="rId46"/>
    <p:sldId id="301" r:id="rId47"/>
    <p:sldId id="299" r:id="rId48"/>
    <p:sldId id="298" r:id="rId49"/>
    <p:sldId id="297" r:id="rId50"/>
    <p:sldId id="310" r:id="rId51"/>
    <p:sldId id="309" r:id="rId52"/>
    <p:sldId id="317" r:id="rId53"/>
    <p:sldId id="308" r:id="rId54"/>
    <p:sldId id="307" r:id="rId55"/>
    <p:sldId id="312" r:id="rId56"/>
    <p:sldId id="306" r:id="rId57"/>
    <p:sldId id="305" r:id="rId58"/>
    <p:sldId id="304" r:id="rId59"/>
    <p:sldId id="303" r:id="rId60"/>
    <p:sldId id="302" r:id="rId61"/>
    <p:sldId id="316" r:id="rId62"/>
    <p:sldId id="315" r:id="rId63"/>
    <p:sldId id="314" r:id="rId64"/>
    <p:sldId id="261" r:id="rId65"/>
  </p:sldIdLst>
  <p:sldSz cx="9144000" cy="6858000" type="screen4x3"/>
  <p:notesSz cx="6858000" cy="9144000"/>
  <p:defaultTextStyle>
    <a:defPPr>
      <a:defRPr lang="ru-RU"/>
    </a:defPPr>
    <a:lvl1pPr marL="0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6D6A0-349C-447B-8294-0209DFE8E275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4B67E-386D-45A9-BFBA-6A9F637B56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49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0DD9036-7A03-4824-816A-0BF119D0186E}" type="slidenum">
              <a:rPr lang="ru-RU" smtClean="0"/>
              <a:pPr>
                <a:defRPr/>
              </a:pPr>
              <a:t>64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600" spc="117" baseline="0">
                <a:solidFill>
                  <a:schemeClr val="tx2"/>
                </a:solidFill>
              </a:defRPr>
            </a:lvl1pPr>
            <a:lvl2pPr marL="536433" indent="0" algn="ctr">
              <a:buNone/>
            </a:lvl2pPr>
            <a:lvl3pPr marL="1072866" indent="0" algn="ctr">
              <a:buNone/>
            </a:lvl3pPr>
            <a:lvl4pPr marL="1609298" indent="0" algn="ctr">
              <a:buNone/>
            </a:lvl4pPr>
            <a:lvl5pPr marL="2145731" indent="0" algn="ctr">
              <a:buNone/>
            </a:lvl5pPr>
            <a:lvl6pPr marL="2682164" indent="0" algn="ctr">
              <a:buNone/>
            </a:lvl6pPr>
            <a:lvl7pPr marL="3218597" indent="0" algn="ctr">
              <a:buNone/>
            </a:lvl7pPr>
            <a:lvl8pPr marL="3755029" indent="0" algn="ctr">
              <a:buNone/>
            </a:lvl8pPr>
            <a:lvl9pPr marL="429146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56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3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56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300" spc="117" baseline="0">
                <a:solidFill>
                  <a:schemeClr val="tx2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3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07287" tIns="53643" rIns="107287" bIns="53643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3100" b="1">
                <a:solidFill>
                  <a:schemeClr val="tx2"/>
                </a:solidFill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900" b="1"/>
            </a:lvl4pPr>
            <a:lvl5pPr>
              <a:buNone/>
              <a:defRPr sz="19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07287" tIns="53643" rIns="107287" bIns="53643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3100" b="1" baseline="0">
                <a:solidFill>
                  <a:schemeClr val="tx2"/>
                </a:solidFill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900" b="1"/>
            </a:lvl4pPr>
            <a:lvl5pPr>
              <a:buNone/>
              <a:defRPr sz="19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53643" bIns="53643" anchor="t" anchorCtr="0"/>
          <a:lstStyle>
            <a:lvl1pPr marL="0" indent="0">
              <a:lnSpc>
                <a:spcPct val="125000"/>
              </a:lnSpc>
              <a:spcAft>
                <a:spcPts val="1173"/>
              </a:spcAft>
              <a:buNone/>
              <a:defRPr sz="1900">
                <a:solidFill>
                  <a:schemeClr val="tx2"/>
                </a:solidFill>
              </a:defRPr>
            </a:lvl1pPr>
            <a:lvl2pPr>
              <a:buNone/>
              <a:defRPr sz="1400"/>
            </a:lvl2pPr>
            <a:lvl3pPr>
              <a:buNone/>
              <a:defRPr sz="12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107287" tIns="107287" anchor="b" anchorCtr="0"/>
          <a:lstStyle>
            <a:lvl1pPr algn="l">
              <a:buNone/>
              <a:defRPr sz="2100" b="1" spc="-59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107287" tIns="107287" anchor="b" anchorCtr="0"/>
          <a:lstStyle>
            <a:lvl1pPr algn="l">
              <a:buNone/>
              <a:defRPr sz="2100" b="1" spc="-59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8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173"/>
              </a:spcAft>
              <a:buFontTx/>
              <a:buNone/>
              <a:defRPr sz="1900" b="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 lIns="107287" tIns="53643" rIns="107287" bIns="53643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lIns="107287" tIns="53643" rIns="107287" bIns="53643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lIns="107287" tIns="53643" rIns="107287" bIns="53643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9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lIns="107287" tIns="53643" rIns="107287" bIns="53643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newsflash/>
  </p:transition>
  <p:txStyles>
    <p:titleStyle>
      <a:lvl1pPr algn="l" rtl="0" eaLnBrk="1" latinLnBrk="0" hangingPunct="1">
        <a:spcBef>
          <a:spcPct val="0"/>
        </a:spcBef>
        <a:buNone/>
        <a:defRPr kumimoji="0" lang="en-US" sz="4900" b="0" kern="1200" spc="-117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321860" indent="-321860" algn="l" rtl="0" eaLnBrk="1" latinLnBrk="0" hangingPunct="1">
        <a:spcBef>
          <a:spcPts val="704"/>
        </a:spcBef>
        <a:buClr>
          <a:schemeClr val="accent2"/>
        </a:buClr>
        <a:buSzPct val="85000"/>
        <a:buFont typeface="Wingdings 2"/>
        <a:buChar char="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51006" indent="-321860" algn="l" rtl="0" eaLnBrk="1" latinLnBrk="0" hangingPunct="1">
        <a:spcBef>
          <a:spcPts val="352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80152" indent="-268216" algn="l" rtl="0" eaLnBrk="1" latinLnBrk="0" hangingPunct="1">
        <a:spcBef>
          <a:spcPts val="352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502012" indent="-268216" algn="l" rtl="0" eaLnBrk="1" latinLnBrk="0" hangingPunct="1">
        <a:spcBef>
          <a:spcPts val="352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871" indent="-268216" algn="l" rtl="0" eaLnBrk="1" latinLnBrk="0" hangingPunct="1">
        <a:spcBef>
          <a:spcPts val="399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145731" indent="-268216" algn="l" rtl="0" eaLnBrk="1" latinLnBrk="0" hangingPunct="1">
        <a:spcBef>
          <a:spcPts val="399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360304" indent="-214573" algn="l" rtl="0" eaLnBrk="1" latinLnBrk="0" hangingPunct="1">
        <a:spcBef>
          <a:spcPts val="399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82164" indent="-214573" algn="l" rtl="0" eaLnBrk="1" latinLnBrk="0" hangingPunct="1">
        <a:spcBef>
          <a:spcPts val="399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004023" indent="-214573" algn="l" rtl="0" eaLnBrk="1" latinLnBrk="0" hangingPunct="1">
        <a:spcBef>
          <a:spcPts val="399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3468121" cy="5115087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Below"/>
            <a:lightRig rig="threePt" dir="t"/>
          </a:scene3d>
        </p:spPr>
      </p:pic>
      <p:pic>
        <p:nvPicPr>
          <p:cNvPr id="1028" name="Picture 4" descr="C:\Users\Kpucmu\Desktop\художники\крылов фото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28604"/>
            <a:ext cx="3025517" cy="1835480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HeroicExtremeRigh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3" descr="C:\Users\Kpucmu\Desktop\художники\пукирев портр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714356"/>
            <a:ext cx="2071670" cy="5193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LeftFacing"/>
            <a:lightRig rig="threePt" dir="t"/>
          </a:scene3d>
        </p:spPr>
      </p:pic>
      <p:sp>
        <p:nvSpPr>
          <p:cNvPr id="4" name="Прямоугольник 3"/>
          <p:cNvSpPr/>
          <p:nvPr/>
        </p:nvSpPr>
        <p:spPr>
          <a:xfrm>
            <a:off x="3714744" y="1214422"/>
            <a:ext cx="3786214" cy="3986318"/>
          </a:xfrm>
          <a:prstGeom prst="rect">
            <a:avLst/>
          </a:prstGeom>
          <a:ln w="38100">
            <a:noFill/>
          </a:ln>
        </p:spPr>
        <p:txBody>
          <a:bodyPr wrap="square" lIns="107287" tIns="53643" rIns="107287" bIns="53643">
            <a:spAutoFit/>
          </a:bodyPr>
          <a:lstStyle/>
          <a:p>
            <a:pPr algn="ctr"/>
            <a:r>
              <a:rPr lang="ru-RU" sz="2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ru-RU" sz="2800" b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«ХУДОЖНИКИ </a:t>
            </a:r>
            <a:r>
              <a:rPr lang="en-US" sz="2800" b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XIX-XX </a:t>
            </a:r>
            <a:r>
              <a:rPr lang="ru-RU" sz="2800" b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ВВ.- УРОЖЕНЦЫ ТУЛЬСКОЙ ЗЕМЛИ».</a:t>
            </a:r>
          </a:p>
          <a:p>
            <a:pPr algn="ctr"/>
            <a:endParaRPr lang="ru-RU" sz="2800" b="1" dirty="0" smtClean="0">
              <a:ln w="19050">
                <a:solidFill>
                  <a:schemeClr val="tx1"/>
                </a:solidFill>
              </a:ln>
              <a:solidFill>
                <a:srgbClr val="00B0F0"/>
              </a:solidFill>
              <a:latin typeface="Comic Sans MS" pitchFamily="66" charset="0"/>
            </a:endParaRPr>
          </a:p>
          <a:p>
            <a:pPr algn="ctr"/>
            <a:endParaRPr lang="ru-RU" sz="2800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latin typeface="Comic Sans MS" pitchFamily="66" charset="0"/>
            </a:endParaRPr>
          </a:p>
          <a:p>
            <a:pPr algn="ctr"/>
            <a:endParaRPr lang="ru-RU" sz="2800" b="1" dirty="0" smtClean="0">
              <a:ln w="19050">
                <a:solidFill>
                  <a:schemeClr val="tx1"/>
                </a:solidFill>
              </a:ln>
              <a:solidFill>
                <a:srgbClr val="00B0F0"/>
              </a:solidFill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Троняева </a:t>
            </a:r>
            <a:r>
              <a:rPr lang="ru-RU" sz="2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К.В.</a:t>
            </a:r>
            <a:endParaRPr lang="ru-RU" sz="2800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pucmu\Desktop\художники\Мастеровой за чаепитием поп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14290"/>
            <a:ext cx="5129184" cy="63716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2285984" y="357166"/>
            <a:ext cx="4500594" cy="540068"/>
          </a:xfrm>
          <a:prstGeom prst="plaque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«Мастеровой за чаепитием» 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pucmu\Desktop\художники\Крестьянская семья на пашне поп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8215370" cy="635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571472" y="428604"/>
            <a:ext cx="4857784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«Крестьянская семья на пашне» 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pucmu\Desktop\художники\В мастерской художника поп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14290"/>
            <a:ext cx="6286544" cy="6197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2428860" y="6143644"/>
            <a:ext cx="4500594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«В мастерской художника» 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pucmu\Desktop\художники\Демьянова уха», 1865 попов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57158" y="285728"/>
            <a:ext cx="8358246" cy="642939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5429256" y="6072206"/>
            <a:ext cx="2928958" cy="540068"/>
          </a:xfrm>
          <a:prstGeom prst="plaque">
            <a:avLst/>
          </a:prstGeom>
          <a:solidFill>
            <a:srgbClr val="00206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«Демьянова уха»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pucmu\Desktop\художники\мясоедов портрет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85720" y="500042"/>
            <a:ext cx="2794000" cy="381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70106" y="4357694"/>
            <a:ext cx="2778325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Мясоедов 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Григорий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 Григорьевич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(1835-1911)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214678" y="285728"/>
            <a:ext cx="5715040" cy="6357982"/>
          </a:xfrm>
          <a:prstGeom prst="round2Diag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900" dirty="0" smtClean="0"/>
              <a:t>Один из организаторов и активных деятелей Товарищества передвижных художественных выставок, уроженец с. </a:t>
            </a:r>
            <a:r>
              <a:rPr lang="ru-RU" sz="1900" dirty="0" err="1" smtClean="0"/>
              <a:t>Паньково</a:t>
            </a:r>
            <a:r>
              <a:rPr lang="ru-RU" sz="1900" dirty="0" smtClean="0"/>
              <a:t> (б. Новосильского уезда), один из самых ярких представителей русского реализма второй половины XIX века. Из хорошо знакомого художнику быта Тульской губернии взяты темы и образы некоторых его картин. Мясоедов написал много пейзажей и преимущественно крымских, многие из них характерны и колоритны. Избираемые им сюжеты, как бытовые, так и пейзажные, — разнообразны. Живопись его гармоническая и уверенная. Основная тема, к которой обращался художник - крестьянский быт.</a:t>
            </a:r>
          </a:p>
          <a:p>
            <a:pPr algn="ctr"/>
            <a:r>
              <a:rPr lang="ru-RU" sz="1900" dirty="0" smtClean="0"/>
              <a:t>В ряде его работ были показаны не только образы людей труда, но и красота простого человека. Ряд своих произведений Мясоедов посвятил темам российской истории. </a:t>
            </a:r>
            <a:endParaRPr lang="ru-RU" sz="1900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pucmu\Desktop\художники\«Борис Годунов». Сцена в корчме. Бегство Григория из корчмы мясоедов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00034" y="285728"/>
            <a:ext cx="7874793" cy="564360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285720" y="5715016"/>
            <a:ext cx="8429684" cy="960120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««Борис Годунов». Сцена в корчме. Бегство Григория из корчмы» 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pucmu\Desktop\художники\В Севастополе в 1854 году мясоед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" y="328613"/>
            <a:ext cx="8439150" cy="6200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2285984" y="214290"/>
            <a:ext cx="4357718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«В Севастополе в 1854 году»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pucmu\Desktop\художники\Земство обедает мясоед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8643998" cy="58578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2500298" y="214290"/>
            <a:ext cx="3643338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«Земство обедает»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pucmu\Desktop\художники\мясоедов Историческая сцена (Иван Грозный в келье псковского старца Николы) мясоедов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285984" y="214290"/>
            <a:ext cx="4429156" cy="635798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571472" y="214290"/>
            <a:ext cx="8072494" cy="960120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«Историческая сцена (Иван Грозный в келье псковского старца Николы)»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pucmu\Desktop\художники\Страдная пора (Косцы) мясоедов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14282" y="714356"/>
            <a:ext cx="8644798" cy="557216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2500298" y="357166"/>
            <a:ext cx="4071966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«Страдная пора (Косцы)»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pucmu\Desktop\художники\пукирев автопортрет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357166"/>
            <a:ext cx="3193755" cy="40005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714744" y="428604"/>
            <a:ext cx="5143536" cy="6143668"/>
          </a:xfrm>
          <a:prstGeom prst="round2Diag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Родился в крестьянской семье с. Лужники Тульской губернии (б. Каширский уезд). Рано увлёкся рисованием, был отдан в ученики мастеру-иконописцу. Уже взрослым художником окончил училище живописи и ваяния. Тогда же, в 1858г., был оставлен в нём преподавателем </a:t>
            </a:r>
            <a:r>
              <a:rPr lang="ru-RU" sz="2400" dirty="0" err="1" smtClean="0"/>
              <a:t>рисовательного</a:t>
            </a:r>
            <a:r>
              <a:rPr lang="ru-RU" sz="2400" dirty="0" smtClean="0"/>
              <a:t> класса.  Его картины – правдивые свидетельства российской действительности того времени.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4500570"/>
            <a:ext cx="2847254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Пукирев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Василий 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Владимирович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(1832-1890)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Kpucmu\Desktop\художники\Чтение Положения 19 февраля 1861 года мясоедов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85720" y="714356"/>
            <a:ext cx="8527346" cy="5857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571472" y="285728"/>
            <a:ext cx="8072494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«Чтение Положения 19 февраля 1861 года»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Kpucmu\Desktop\художники\поленов фот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642918"/>
            <a:ext cx="2794000" cy="340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357554" y="285728"/>
            <a:ext cx="5572164" cy="6357982"/>
          </a:xfrm>
          <a:prstGeom prst="round2Diag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Известный художник-передвижник и общественный деятель, мастер исторической, пейзажной и жанровой живописи, педагог. Народный художник РСФСР. В нашем крае им была осуществлена его давняя мысль о создании «Музея для деревни». много работал в области театрально-декорационной живописи. Преподавал в Московском училище живописи, ваяния и зодчества. Родоначальник нового жанра — «интимного пейзажа». Приобрёл славу мастера эпического пейзажа, которую затем преумножит, поселившись на Оке и совершив путешествия по местам, связанным с колыбелью христианства.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4214818"/>
            <a:ext cx="32864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Поленов 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Василий 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Дмитриевич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(1844-1927)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85720" y="285728"/>
            <a:ext cx="8501122" cy="960120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Comic Sans MS" pitchFamily="66" charset="0"/>
              </a:rPr>
              <a:t>Государственный мемориальный историко-художественный и природный музей-заповедник В.Д.Поленова</a:t>
            </a:r>
            <a:endParaRPr lang="ru-RU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5124" name="Picture 4" descr="C:\Users\Kpucmu\Desktop\художники\65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7715304" cy="51435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Kpucmu\Desktop\художники\поленов Московский дворик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14282" y="214290"/>
            <a:ext cx="8572560" cy="642942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2857488" y="214290"/>
            <a:ext cx="3500462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«Московский дворик»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Kpucmu\Desktop\художники\поленов ока вечер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85720" y="1214422"/>
            <a:ext cx="8455926" cy="514353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2928926" y="357166"/>
            <a:ext cx="3500462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«Ока. Вечер»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Kpucmu\Desktop\художники\поленов Деревня Тургене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14290"/>
            <a:ext cx="5481013" cy="642934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3000364" y="285728"/>
            <a:ext cx="3214710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«Деревня Тургенево»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Kpucmu\Desktop\художники\поленов Христос и грешница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14282" y="1142984"/>
            <a:ext cx="8757729" cy="521497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2500298" y="357166"/>
            <a:ext cx="4286280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«Христос и грешница»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Kpucmu\Desktop\художники\поленов античный пейзаж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8611135" cy="424816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2857488" y="500042"/>
            <a:ext cx="3571900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«Античный пейзаж»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Kpucmu\Desktop\художники\поленов Золотая Царицына пала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072494" cy="60722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2857488" y="6000768"/>
            <a:ext cx="4429156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«Золотая Царицына палата»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Kpucmu\Desktop\художники\кившенко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500042"/>
            <a:ext cx="3000396" cy="38255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16698" y="4429132"/>
            <a:ext cx="277832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Кившенко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Алексей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 Данилович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(1851-1895)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428992" y="214290"/>
            <a:ext cx="5429288" cy="6357982"/>
          </a:xfrm>
          <a:prstGeom prst="round2Diag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Художник-передвижник, мастер батальной живописи, член Академии художеств. Уроженец </a:t>
            </a:r>
            <a:r>
              <a:rPr lang="ru-RU" sz="2400" dirty="0" err="1" smtClean="0"/>
              <a:t>Венёвского</a:t>
            </a:r>
            <a:r>
              <a:rPr lang="ru-RU" sz="2400" dirty="0" smtClean="0"/>
              <a:t> уезда, где его отец управлял конным заводом. В его жанровых картинах отразилось истинное сочувствие художника к быту простого  народа. Большим мастерством отличаются его картины на охотничьи сюжеты. Создатель серии батальных полотен на темы русско-турецкой войны, а также полотнами на исторические и бытовые темы.</a:t>
            </a:r>
            <a:endParaRPr lang="ru-RU" sz="2400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pucmu\Desktop\художники\строительство жд пукирев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854294" y="0"/>
            <a:ext cx="4289706" cy="680772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абличка 4"/>
          <p:cNvSpPr/>
          <p:nvPr/>
        </p:nvSpPr>
        <p:spPr>
          <a:xfrm>
            <a:off x="5429256" y="214290"/>
            <a:ext cx="3286148" cy="960120"/>
          </a:xfrm>
          <a:prstGeom prst="plaque">
            <a:avLst/>
          </a:prstGeom>
          <a:solidFill>
            <a:srgbClr val="00206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«Строительство железной дороги» 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Kpucmu\Desktop\художники\неравный брак пукире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0628" cy="685800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Табличка 5"/>
          <p:cNvSpPr/>
          <p:nvPr/>
        </p:nvSpPr>
        <p:spPr>
          <a:xfrm>
            <a:off x="357159" y="214290"/>
            <a:ext cx="2714643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«Неравный брак» 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Kpucmu\Desktop\художники\кившенко совет в филях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85720" y="1071546"/>
            <a:ext cx="8585057" cy="521497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3000364" y="357166"/>
            <a:ext cx="3071834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«Совет в Филях»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Kpucmu\Desktop\художники\кившенко Вступление русских и союзных войск в Париж кившенко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28596" y="214290"/>
            <a:ext cx="8133521" cy="60102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1142976" y="6072206"/>
            <a:ext cx="7000924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«Вступление русских и союзных войск в Париж»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Kpucmu\Desktop\художники\кившенко Крещение киевлян князем Владимир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8378917" cy="60816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714348" y="214290"/>
            <a:ext cx="3786214" cy="960120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«Крещение киевлян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 князем Владимиром»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Kpucmu\Desktop\художники\Кившенко Взятие Измаил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8429684" cy="55007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2857488" y="285728"/>
            <a:ext cx="3429024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«Взятие Измаила»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Kpucmu\Desktop\художники\Кившенко Сражение у Шипки-Шейново 28 декабря 1877 года (1894)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90480" y="1214422"/>
            <a:ext cx="8681375" cy="521497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714348" y="357166"/>
            <a:ext cx="7786742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«Сражение у </a:t>
            </a:r>
            <a:r>
              <a:rPr lang="ru-RU" b="1" dirty="0" err="1" smtClean="0">
                <a:solidFill>
                  <a:srgbClr val="FFFF00"/>
                </a:solidFill>
              </a:rPr>
              <a:t>Шипки-Шейново</a:t>
            </a:r>
            <a:r>
              <a:rPr lang="ru-RU" b="1" dirty="0" smtClean="0">
                <a:solidFill>
                  <a:srgbClr val="FFFF00"/>
                </a:solidFill>
              </a:rPr>
              <a:t> 28 декабря 1877 года»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Kpucmu\Desktop\художники\орлов николай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428596" y="500042"/>
            <a:ext cx="2917573" cy="3643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76581" y="4286256"/>
            <a:ext cx="277832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Орлов 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Николай 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Васильевич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(1863-1924)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571868" y="285728"/>
            <a:ext cx="5214974" cy="6357982"/>
          </a:xfrm>
          <a:prstGeom prst="round2Diag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Жанровый живописец, педагог, член Товарищества передвижных художественных выставок, любимый художник Льва Николаевича Толстого. Уроженец с. </a:t>
            </a:r>
            <a:r>
              <a:rPr lang="ru-RU" sz="2400" dirty="0" err="1" smtClean="0"/>
              <a:t>Буйцы</a:t>
            </a:r>
            <a:r>
              <a:rPr lang="ru-RU" sz="2400" dirty="0" smtClean="0"/>
              <a:t> </a:t>
            </a:r>
            <a:r>
              <a:rPr lang="ru-RU" sz="2400" dirty="0" err="1" smtClean="0"/>
              <a:t>Епифанского</a:t>
            </a:r>
            <a:r>
              <a:rPr lang="ru-RU" sz="2400" dirty="0" smtClean="0"/>
              <a:t> уезда. Первоначальные художественные навыки получил под руководством своего дяди — иконописца В. И. Богуславского в селе </a:t>
            </a:r>
            <a:r>
              <a:rPr lang="ru-RU" sz="2400" dirty="0" err="1" smtClean="0"/>
              <a:t>Огарево</a:t>
            </a:r>
            <a:r>
              <a:rPr lang="ru-RU" sz="2400" dirty="0" smtClean="0"/>
              <a:t> Тульской губернии. Основная тема работ – изображение жизни крестьян.</a:t>
            </a:r>
            <a:endParaRPr lang="ru-RU" sz="2400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Kpucmu\Desktop\художники\орлов переселенцы - копия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28596" y="857232"/>
            <a:ext cx="8215370" cy="573432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3357554" y="214290"/>
            <a:ext cx="2357454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«Переселенцы»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Kpucmu\Desktop\художники\орлов «Подати», (1895), холст, масло —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85720" y="285728"/>
            <a:ext cx="8431728" cy="61166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3286116" y="6000768"/>
            <a:ext cx="2500330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«Подати»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Kpucmu\Desktop\художники\орлов «Освящение монополии» (Молебен в казёнке), (1894), холст, масло — частное собрание. орл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8715436" cy="578647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857224" y="214290"/>
            <a:ext cx="7143800" cy="540068"/>
          </a:xfrm>
          <a:prstGeom prst="plaque">
            <a:avLst/>
          </a:prstGeom>
          <a:solidFill>
            <a:srgbClr val="00206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«Освящение монополии» (Молебен в казёнке)»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Kpucmu\Desktop\художники\орлов «Недавнее прошлое. (Перед поркой)», (1904), холст, масло —.pn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500034" y="785794"/>
            <a:ext cx="8089022" cy="5857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1714480" y="214290"/>
            <a:ext cx="6143668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«Недавнее прошлое. (Перед поркой)»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Kpucmu\Desktop\художники\3555_original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428596" y="214290"/>
            <a:ext cx="8286808" cy="642595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3071802" y="214290"/>
            <a:ext cx="2714643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«Сбор недоимок» 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Kpucmu\Desktop\художники\орлов «Зимний вечер», (1900-е), холст, масло —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57158" y="928670"/>
            <a:ext cx="8429684" cy="578647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3214678" y="214290"/>
            <a:ext cx="3071834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«Зимний вечер»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500430" y="214290"/>
            <a:ext cx="5429288" cy="6429420"/>
          </a:xfrm>
          <a:prstGeom prst="round2Diag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 smtClean="0"/>
              <a:t>Живописец и график, член творческого коллектива </a:t>
            </a:r>
            <a:r>
              <a:rPr lang="ru-RU" sz="1900" dirty="0" err="1" smtClean="0"/>
              <a:t>Кукрыниксы</a:t>
            </a:r>
            <a:r>
              <a:rPr lang="ru-RU" sz="1900" dirty="0" smtClean="0"/>
              <a:t>. </a:t>
            </a:r>
          </a:p>
          <a:p>
            <a:pPr algn="ctr"/>
            <a:r>
              <a:rPr lang="ru-RU" sz="1900" dirty="0" smtClean="0"/>
              <a:t>Народный художник СССР. Почётный гражданин г.Тулы. Уроженец д. </a:t>
            </a:r>
            <a:r>
              <a:rPr lang="ru-RU" sz="1900" dirty="0" err="1" smtClean="0"/>
              <a:t>Щелкуново</a:t>
            </a:r>
            <a:r>
              <a:rPr lang="ru-RU" sz="1900" dirty="0" smtClean="0"/>
              <a:t> (ныне — Богородицкий район Тульской области). С равным интересом писал портреты, пейзажи, натюрморты и современный жанр. Мотивы его картин просты, но в этой простоте Крылов открывает ту содержательную тонкую красоту, что составляет прелесть всего сущего. Он передает в картинах трепет самой жизни. Пейзажи художника свидетельствуют о его глубоком чувстве природы. Он придает значение не только общей атмосфере пейзажа, его световому, цветовому, ритмическому строю, но и предметному составу изображения, положенного в основу композиции. </a:t>
            </a:r>
            <a:endParaRPr lang="ru-RU" sz="1900" dirty="0"/>
          </a:p>
        </p:txBody>
      </p:sp>
      <p:pic>
        <p:nvPicPr>
          <p:cNvPr id="34819" name="Picture 3" descr="C:\Users\Kpucmu\Desktop\художники\крылов фото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85720" y="357166"/>
            <a:ext cx="3500461" cy="35004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42910" y="4000504"/>
            <a:ext cx="2778325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Крылов 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Порфирий 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Никитич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(1902-1990)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Kpucmu\Desktop\художники\im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8164343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2357422" y="142852"/>
            <a:ext cx="4857784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Музей П.Н. Крылова в г. Туле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Kpucmu\Desktop\художники\S_6E6QJcw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8001056" cy="6180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2857488" y="142852"/>
            <a:ext cx="3214710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«Завтрак на террасе»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pucmu\Desktop\художники\zVtMgFZtZNo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57158" y="714356"/>
            <a:ext cx="8454724" cy="585791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2928926" y="285728"/>
            <a:ext cx="3214710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</a:t>
            </a:r>
            <a:r>
              <a:rPr lang="ru-RU" b="1" dirty="0" err="1" smtClean="0">
                <a:solidFill>
                  <a:srgbClr val="FFFF00"/>
                </a:solidFill>
              </a:rPr>
              <a:t>Бёхово</a:t>
            </a:r>
            <a:r>
              <a:rPr lang="ru-RU" b="1" dirty="0" smtClean="0">
                <a:solidFill>
                  <a:srgbClr val="FFFF00"/>
                </a:solidFill>
              </a:rPr>
              <a:t>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Kpucmu\Desktop\художники\крылов мост на СЕН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337158" cy="60722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3143240" y="285728"/>
            <a:ext cx="2714644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«Мост на Сене»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Kpucmu\Desktop\художники\крылов Зимнее поле, 1983г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8286808" cy="6355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3071802" y="142852"/>
            <a:ext cx="3061712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«Зимнее поле»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Kpucmu\Desktop\художники\крылов Розы, 1980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642918"/>
            <a:ext cx="7215238" cy="59886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3786182" y="214290"/>
            <a:ext cx="1643074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«Розы»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Kpucmu\Desktop\художники\крылов тихо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428860" y="642918"/>
            <a:ext cx="4367357" cy="585785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3786182" y="214290"/>
            <a:ext cx="1357322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«Тихо»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Kpucmu\Desktop\художники\крылов гвоздики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BC7EA"/>
              </a:clrFrom>
              <a:clrTo>
                <a:srgbClr val="EBC7E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357166"/>
            <a:ext cx="8336294" cy="60722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pucmu\Desktop\художники\В мастерской художника пукире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1"/>
            <a:ext cx="8429684" cy="623839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3786182" y="6143644"/>
            <a:ext cx="4071966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«В мастерской художника» 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285728"/>
            <a:ext cx="6715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Вагин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 Борис Иванович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(1920-2002)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1142976" y="1285860"/>
            <a:ext cx="7072362" cy="5143536"/>
          </a:xfrm>
          <a:prstGeom prst="round2Diag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Талантливый русский живописец. Член союза Художников СССР. Уроженец г. Тулы. Мастер пейзажа и тематической картины. Учился в Ленинградской художественной студии. Затем жил и работал в Туле. Окончил художественное училище г. Тулы. С 1941-го - постоянный участник выставок художников Московской области. Основная тема его произведений – история, культура и люди Тульского края.</a:t>
            </a:r>
          </a:p>
          <a:p>
            <a:pPr algn="ctr"/>
            <a:r>
              <a:rPr lang="ru-RU" sz="2400" dirty="0" smtClean="0"/>
              <a:t>Персональная выставка художника прошла в Туле в 1979-м. </a:t>
            </a:r>
            <a:endParaRPr lang="ru-RU" sz="2400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Kpucmu\Desktop\художники\111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714356"/>
            <a:ext cx="4429156" cy="57689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1571604" y="285728"/>
            <a:ext cx="6072230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«Осенние дожди (Тульский кремль)»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pucmu\Desktop\vagin_big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85720" y="857232"/>
            <a:ext cx="8635050" cy="564360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2857488" y="214290"/>
            <a:ext cx="3214710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«Тульский кремль»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Kpucmu\Desktop\художники\вагин Сбор подписей под Стокгольмским Возванием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7"/>
            <a:ext cx="8643998" cy="6007579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1000100" y="214290"/>
            <a:ext cx="7000924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«Сбор подписей под Стокгольмским </a:t>
            </a:r>
            <a:r>
              <a:rPr lang="ru-RU" b="1" dirty="0" err="1" smtClean="0">
                <a:solidFill>
                  <a:srgbClr val="FFFF00"/>
                </a:solidFill>
              </a:rPr>
              <a:t>Возванием</a:t>
            </a:r>
            <a:r>
              <a:rPr lang="ru-RU" b="1" dirty="0" smtClean="0">
                <a:solidFill>
                  <a:srgbClr val="FFFF00"/>
                </a:solidFill>
              </a:rPr>
              <a:t>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Kpucmu\Desktop\художники\вагин Полевод Чернышев М.А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642918"/>
            <a:ext cx="4340854" cy="586738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2285984" y="285728"/>
            <a:ext cx="4286280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«Полевод Чернышев М.А.»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Kpucmu\Desktop\художники\вагин Наши пришли!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7643866" cy="5898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2643174" y="285728"/>
            <a:ext cx="3429024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«Наши пришли!»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357166"/>
            <a:ext cx="7405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Калинников Анатолий Николаевич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(1931-1983)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571472" y="1285860"/>
            <a:ext cx="8143932" cy="5286412"/>
          </a:xfrm>
          <a:prstGeom prst="round2Diag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Живописец. Заслуженный художник РСФСР. Уроженец г.Богородицка, жил и работал в Туле</a:t>
            </a:r>
          </a:p>
          <a:p>
            <a:pPr algn="ctr"/>
            <a:r>
              <a:rPr lang="ru-RU" sz="2400" dirty="0" smtClean="0"/>
              <a:t>Учился в Киевском государственном художественном институте. Автор произведений, отразивших жизнь людей Тульского края, красоту его природы. Участник выставок с 1960. Иллюстрировал и оформил ряд книг для Тульского книжного издательства («</a:t>
            </a:r>
            <a:r>
              <a:rPr lang="ru-RU" sz="2400" dirty="0" err="1" smtClean="0"/>
              <a:t>Данилкин</a:t>
            </a:r>
            <a:r>
              <a:rPr lang="ru-RU" sz="2400" dirty="0" smtClean="0"/>
              <a:t> клад» М.Н. Казаковой (1963), «Малинка с хитринкой» А.Г. </a:t>
            </a:r>
            <a:r>
              <a:rPr lang="ru-RU" sz="2400" dirty="0" err="1" smtClean="0"/>
              <a:t>Бочарниковой</a:t>
            </a:r>
            <a:r>
              <a:rPr lang="ru-RU" sz="2400" dirty="0" smtClean="0"/>
              <a:t> (1964) и др.).</a:t>
            </a:r>
          </a:p>
          <a:p>
            <a:pPr algn="ctr"/>
            <a:r>
              <a:rPr lang="ru-RU" sz="2400" dirty="0" smtClean="0"/>
              <a:t>В 1986 году в Туле состоялась персональная выставка художника. </a:t>
            </a:r>
            <a:endParaRPr lang="ru-RU" sz="2400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C:\Users\Kpucmu\Desktop\художники\калинников Игра в мяч.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8"/>
            <a:ext cx="7500990" cy="6000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4" name="Табличка 3"/>
          <p:cNvSpPr/>
          <p:nvPr/>
        </p:nvSpPr>
        <p:spPr>
          <a:xfrm>
            <a:off x="3214678" y="214290"/>
            <a:ext cx="2428892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«Игра в мяч»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Kpucmu\Desktop\художники\калинников пряничницы - копия.pn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28596" y="500042"/>
            <a:ext cx="8358246" cy="604998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3214678" y="214290"/>
            <a:ext cx="2500330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</a:t>
            </a:r>
            <a:r>
              <a:rPr lang="ru-RU" b="1" dirty="0" err="1" smtClean="0">
                <a:solidFill>
                  <a:srgbClr val="FFFF00"/>
                </a:solidFill>
              </a:rPr>
              <a:t>Пряничницы</a:t>
            </a:r>
            <a:r>
              <a:rPr lang="ru-RU" b="1" dirty="0" smtClean="0">
                <a:solidFill>
                  <a:srgbClr val="FFFF00"/>
                </a:solidFill>
              </a:rPr>
              <a:t>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Kpucmu\Desktop\художники\калинников222 - копия.pn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57158" y="1000108"/>
            <a:ext cx="8345078" cy="542928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2428860" y="285728"/>
            <a:ext cx="4643470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«Лето в деревне. (Дорога)»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pucmu\Desktop\художники\Иван Грозный в молельне пукире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286808" cy="621510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214282" y="142852"/>
            <a:ext cx="4500594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«Иван Грозный в молельне» 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357166"/>
            <a:ext cx="56637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Дрофин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 Евгений Самуилович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(1932-1995)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571472" y="1285860"/>
            <a:ext cx="8143932" cy="5286412"/>
          </a:xfrm>
          <a:prstGeom prst="round2Diag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Живописец. Уроженец пос. Косая гора, жил и работал здесь. Автор исторических полотен, портретов и пейзажей центра России. Был не только прекрасным живописцем, но и графиком,  любил иллюстрировать книги для детей. участвует во всевозможных выставках – всесоюзных, всероссийских, зональных. В 1970 году он вступает в члены Союза Художников СССР. Его замечают, его работы публикуются в художественных журналах и каталогах, в том числе и в зарубежных.</a:t>
            </a:r>
            <a:endParaRPr lang="ru-RU" sz="2400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C:\Users\Kpucmu\Desktop\художники\дровин ясн пол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71480"/>
            <a:ext cx="6510337" cy="6091237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абличка 3"/>
          <p:cNvSpPr/>
          <p:nvPr/>
        </p:nvSpPr>
        <p:spPr>
          <a:xfrm>
            <a:off x="2357422" y="285728"/>
            <a:ext cx="4143404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«Иней в Ясной поляне»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Kpucmu\Desktop\художники\дрофин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85728"/>
            <a:ext cx="5280916" cy="642939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абличка 2"/>
          <p:cNvSpPr/>
          <p:nvPr/>
        </p:nvSpPr>
        <p:spPr>
          <a:xfrm>
            <a:off x="214282" y="285728"/>
            <a:ext cx="8715404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«Портрет тульского писателя-сказочника И.Ф. </a:t>
            </a:r>
            <a:r>
              <a:rPr lang="ru-RU" b="1" dirty="0" err="1" smtClean="0">
                <a:solidFill>
                  <a:srgbClr val="FFFF00"/>
                </a:solidFill>
              </a:rPr>
              <a:t>Панькина</a:t>
            </a:r>
            <a:r>
              <a:rPr lang="ru-RU" b="1" dirty="0" smtClean="0">
                <a:solidFill>
                  <a:srgbClr val="FFFF00"/>
                </a:solidFill>
              </a:rPr>
              <a:t>)»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Kpucmu\Desktop\художники\дрофин рыбка сушится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6"/>
            <a:ext cx="8072494" cy="5520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3357554" y="357166"/>
            <a:ext cx="2643206" cy="540068"/>
          </a:xfrm>
          <a:prstGeom prst="plaque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«Рыбка сушится»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3"/>
          <p:cNvSpPr>
            <a:spLocks noChangeArrowheads="1" noChangeShapeType="1" noTextEdit="1"/>
          </p:cNvSpPr>
          <p:nvPr/>
        </p:nvSpPr>
        <p:spPr bwMode="gray">
          <a:xfrm>
            <a:off x="2071688" y="2571751"/>
            <a:ext cx="5162550" cy="838200"/>
          </a:xfrm>
          <a:prstGeom prst="rect">
            <a:avLst/>
          </a:prstGeom>
        </p:spPr>
        <p:txBody>
          <a:bodyPr wrap="none" lIns="107287" tIns="53643" rIns="107287" bIns="5364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endParaRPr lang="ru-RU" sz="63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latin typeface="Verdana"/>
              <a:ea typeface="Verdana"/>
              <a:cs typeface="Verdan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28604"/>
            <a:ext cx="8539772" cy="3986318"/>
          </a:xfrm>
          <a:prstGeom prst="rect">
            <a:avLst/>
          </a:prstGeom>
          <a:noFill/>
        </p:spPr>
        <p:txBody>
          <a:bodyPr spcFirstLastPara="1" wrap="square" lIns="107287" tIns="53643" rIns="107287" bIns="53643">
            <a:spAutoFit/>
          </a:bodyPr>
          <a:lstStyle/>
          <a:p>
            <a:pPr algn="ctr">
              <a:defRPr/>
            </a:pPr>
            <a:r>
              <a:rPr lang="ru-RU" sz="8400" b="1" dirty="0">
                <a:solidFill>
                  <a:srgbClr val="0070C0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Segoe Print" pitchFamily="2" charset="0"/>
              </a:rPr>
              <a:t>СПАСИБО </a:t>
            </a:r>
            <a:endParaRPr lang="en-US" sz="8400" b="1" dirty="0" smtClean="0">
              <a:solidFill>
                <a:srgbClr val="0070C0"/>
              </a:solidFill>
              <a:effectLst>
                <a:glow rad="101600">
                  <a:srgbClr val="FFC000">
                    <a:alpha val="60000"/>
                  </a:srgbClr>
                </a:glow>
              </a:effectLst>
              <a:latin typeface="Segoe Print" pitchFamily="2" charset="0"/>
            </a:endParaRPr>
          </a:p>
          <a:p>
            <a:pPr algn="ctr">
              <a:defRPr/>
            </a:pPr>
            <a:r>
              <a:rPr lang="ru-RU" sz="8400" b="1" dirty="0" smtClean="0">
                <a:solidFill>
                  <a:srgbClr val="0070C0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Segoe Print" pitchFamily="2" charset="0"/>
              </a:rPr>
              <a:t>ЗА </a:t>
            </a:r>
            <a:r>
              <a:rPr lang="ru-RU" sz="8400" b="1" dirty="0">
                <a:solidFill>
                  <a:srgbClr val="0070C0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Segoe Print" pitchFamily="2" charset="0"/>
              </a:rPr>
              <a:t>ВНИМАНИЕ!</a:t>
            </a:r>
          </a:p>
        </p:txBody>
      </p:sp>
      <p:pic>
        <p:nvPicPr>
          <p:cNvPr id="11" name="Picture 11" descr="wavehan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8" y="4643447"/>
            <a:ext cx="1619261" cy="121444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.07215 L 0 4.98612E-6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pucmu\Desktop\художники\попов а а фот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7A9A0"/>
              </a:clrFrom>
              <a:clrTo>
                <a:srgbClr val="B7A9A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357166"/>
            <a:ext cx="3095250" cy="421441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00034" y="4714884"/>
            <a:ext cx="277832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Попов 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Андрей 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Андреевич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(1832-1896)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714744" y="428604"/>
            <a:ext cx="5000660" cy="5929354"/>
          </a:xfrm>
          <a:prstGeom prst="round2Diag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Один из старейших художников- передвижников. Родился в Туле в семье потомственных тульских художников. Пейзажи, портреты, жанровые картины художника-реалиста отличаются большим мастерством. Долгое время жил в родном городе, выполнил здесь много рисунков, эскизов, портретов, картин на местные темы.</a:t>
            </a:r>
            <a:endParaRPr lang="ru-RU" sz="2400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pucmu\Desktop\художники\Балаганы в Туле на Святой неделе. 1873  поп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8643998" cy="59293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1142976" y="214290"/>
            <a:ext cx="6858048" cy="540068"/>
          </a:xfrm>
          <a:prstGeom prst="plaque">
            <a:avLst/>
          </a:prstGeom>
          <a:solidFill>
            <a:srgbClr val="00206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«Балаганы в Туле на Святой неделе. 1873» 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pucmu\Desktop\художники\Школьный учитель поп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14290"/>
            <a:ext cx="7572428" cy="6234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Табличка 2"/>
          <p:cNvSpPr/>
          <p:nvPr/>
        </p:nvSpPr>
        <p:spPr>
          <a:xfrm>
            <a:off x="2285984" y="6215082"/>
            <a:ext cx="3357586" cy="540068"/>
          </a:xfrm>
          <a:prstGeom prst="plaque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«Школьный учитель » 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Другая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855</TotalTime>
  <Words>858</Words>
  <Application>Microsoft Office PowerPoint</Application>
  <PresentationFormat>Экран (4:3)</PresentationFormat>
  <Paragraphs>110</Paragraphs>
  <Slides>64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Кри</dc:creator>
  <cp:lastModifiedBy>Кристи</cp:lastModifiedBy>
  <cp:revision>126</cp:revision>
  <dcterms:created xsi:type="dcterms:W3CDTF">2014-05-28T16:26:24Z</dcterms:created>
  <dcterms:modified xsi:type="dcterms:W3CDTF">2017-02-05T22:48:23Z</dcterms:modified>
</cp:coreProperties>
</file>