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E8059B-773F-453A-B06C-B290EF6455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AE898-3FCE-48AD-BCE8-B94E6D1A7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3FC36-46E8-479B-A5CD-F1EAC0C52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6349-DE5A-46EC-8463-E030144BD7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33668-09C3-4A6A-AF2D-6A75FCE7D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E812-032C-4C53-A6CC-0F1A3E1B3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DF8E-9A7F-4C65-8B5D-AB958831E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F84D4-DC22-450C-9E4F-9463C04FE0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ACA24-ADF8-4170-8346-E7E0A0BCD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762FD-4B62-43B0-8A19-A7D32B8AD4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FC8D-1024-4EF7-889C-BB89485B9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73D7BC3-7C13-41AC-A6B9-8B9B050461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0" y="908050"/>
            <a:ext cx="8893175" cy="482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Тақырыбы: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«ХІХ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ғасырдың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50- 70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жылдарындағы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ХХ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ғасырдың басындағы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ұлт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азаттық қозғалыстар"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-55563" y="185738"/>
            <a:ext cx="9256713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9263" algn="ctr">
              <a:tabLst>
                <a:tab pos="457200" algn="l"/>
              </a:tabLst>
            </a:pPr>
            <a:r>
              <a:rPr lang="kk-KZ" sz="2800" b="1">
                <a:solidFill>
                  <a:srgbClr val="000000"/>
                </a:solidFill>
                <a:latin typeface="Times New Roman" pitchFamily="18" charset="0"/>
              </a:rPr>
              <a:t>Көтерілістің жеңілу себептері:</a:t>
            </a:r>
          </a:p>
          <a:p>
            <a:pPr indent="449263" algn="ctr">
              <a:tabLst>
                <a:tab pos="457200" algn="l"/>
              </a:tabLst>
            </a:pPr>
            <a:endParaRPr lang="ru-RU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Қарудың аздығы.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Ауызбірліктің болмауы, ақсүйектер опасыздығы.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Шаруалардың түпкі мақсаттарын жете түсінбеуі.</a:t>
            </a:r>
          </a:p>
          <a:p>
            <a:pPr indent="449263" algn="ctr">
              <a:tabLst>
                <a:tab pos="457200" algn="l"/>
              </a:tabLst>
            </a:pPr>
            <a:endParaRPr lang="kk-KZ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 b="1">
                <a:solidFill>
                  <a:srgbClr val="000000"/>
                </a:solidFill>
                <a:latin typeface="Times New Roman" pitchFamily="18" charset="0"/>
              </a:rPr>
              <a:t>1870 жыл Манғыстаудағы шаруалар көтерілісі.</a:t>
            </a:r>
            <a:endParaRPr lang="ru-RU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 b="1">
                <a:solidFill>
                  <a:srgbClr val="000000"/>
                </a:solidFill>
                <a:latin typeface="Times New Roman" pitchFamily="18" charset="0"/>
              </a:rPr>
              <a:t>Көтерілістің себебі:</a:t>
            </a:r>
            <a:r>
              <a:rPr lang="kk-KZ" sz="2800" i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indent="449263" algn="ctr">
              <a:tabLst>
                <a:tab pos="457200" algn="l"/>
              </a:tabLst>
            </a:pPr>
            <a:endParaRPr lang="ru-RU" sz="2800" i="1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 1.1869 жылғы Уақытша Ереженің енгізілуі.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 2. 40 мыңдық шаңырақтан тұратын Адай руы </a:t>
            </a:r>
          </a:p>
          <a:p>
            <a:pPr indent="449263"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екі жылда 160 000 сом салық төлеуге тиіс болды.</a:t>
            </a:r>
          </a:p>
          <a:p>
            <a:pPr indent="449263" algn="ctr">
              <a:tabLst>
                <a:tab pos="457200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449263" algn="ctr">
              <a:tabLst>
                <a:tab pos="457200" algn="l"/>
              </a:tabLst>
            </a:pPr>
            <a:r>
              <a:rPr lang="kk-KZ" sz="2800" b="1">
                <a:solidFill>
                  <a:srgbClr val="000000"/>
                </a:solidFill>
                <a:latin typeface="Times New Roman" pitchFamily="18" charset="0"/>
              </a:rPr>
              <a:t>Көтеріліс басшылыры:</a:t>
            </a: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  Досан Тәжұлы, Иса Тіленбайұлы.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47625" y="333375"/>
            <a:ext cx="92424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1870 жылы 5 сәуір 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көтерілісшілер Александровск фортына шабуыл жасады.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1870 жыл мамыр 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 Манғыстауға Кавказдан әскер топ жеткізіліп, көтеріліс талқандалды.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1870 жыл желтоқсан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И. Тіленбайұлы, Д. Тәжұлы, И. Көлұлы бастаған 3000 шаңырақ 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Хиуа хандығына өтіп кетті.</a:t>
            </a:r>
          </a:p>
          <a:p>
            <a:pPr algn="ctr">
              <a:tabLst>
                <a:tab pos="457200" algn="l"/>
              </a:tabLst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 b="1">
                <a:solidFill>
                  <a:srgbClr val="000000"/>
                </a:solidFill>
                <a:latin typeface="Times New Roman" pitchFamily="18" charset="0"/>
              </a:rPr>
              <a:t>Көтерілістің тарихи маңызы: </a:t>
            </a:r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Тұңғыш рет қазақ жұмысшыларының күреске қатысуы.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ХІХ ғасырдың 70- 80 жылдардағы 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Ресейдегі азаттық қозғалысының құрамдас бөлігі.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ХІХ ғасырдың соңы – ХХ ғасыр басында бұрынғы 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Түркістан шебінде 941 қоныстанушылар поселкесі пайда болды.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 Түркістанда әр бір келімсекке 3,17 десятина,</a:t>
            </a:r>
          </a:p>
          <a:p>
            <a:pPr algn="ctr">
              <a:tabLst>
                <a:tab pos="457200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</a:rPr>
              <a:t> жергілікті халыққа 0,21 десятина жер берілді.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4087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Сабақтың мақсаты: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825" y="1989138"/>
            <a:ext cx="86423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kk-KZ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тәрбиелік 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Қазақ батырларының бостандық, тәуелсіздік  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жолындағы күресін сипаттау арқылы  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оқушыларға патриоттық тәрбие беру.</a:t>
            </a:r>
          </a:p>
          <a:p>
            <a:pPr algn="ctr"/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ХІХ ғасырда Қоқан феодалдарының, патша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үкіметінің озбырлық саясатына қарсы қазақ,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қырғыз шаруаларының көтеріліске шығу                                   себептерін түсіндіру.  </a:t>
            </a:r>
          </a:p>
          <a:p>
            <a:pPr algn="ctr"/>
            <a:endParaRPr lang="kk-K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Қазақ халқының тәуелсіздік пен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бостандық жолындағы күресін бүгінгі өмірмен ұштастыра қарастыру.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50825" y="6921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ХІХ ғасырдың 50 жылдары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Қоқан хандығына тәуелді қазақ жерлері: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07950" y="2636838"/>
            <a:ext cx="885666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Arial"/>
                <a:cs typeface="Arial"/>
              </a:rPr>
              <a:t>Оңтүстік Қазақстан,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Arial"/>
                <a:cs typeface="Arial"/>
              </a:rPr>
              <a:t>Сырдарияның орта ағысы – Ақмешіт,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Arial"/>
                <a:cs typeface="Arial"/>
              </a:rPr>
              <a:t>Ташкент – Жетісу.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5949950"/>
            <a:ext cx="874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kk-KZ" sz="2800" b="1" i="1">
                <a:solidFill>
                  <a:srgbClr val="000000"/>
                </a:solidFill>
                <a:latin typeface="Times New Roman" pitchFamily="18" charset="0"/>
              </a:rPr>
              <a:t>Көтеріліс басшысы:</a:t>
            </a: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   Жанқожа Нұрмұхамедұлы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3950" y="188913"/>
            <a:ext cx="3833813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28040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Қоқан хандығының езгісіне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қазақ, қырғыз шаруалары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күресінің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басталуының негізгі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ебептері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1438" y="1916113"/>
            <a:ext cx="8964612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Ташкент билеушісі Мырза Ахметтің қазақ, қырғыз</a:t>
            </a:r>
          </a:p>
          <a:p>
            <a:pPr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жерлерін күшпен тартып алып, өз жақындарына   </a:t>
            </a:r>
          </a:p>
          <a:p>
            <a:pPr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беруі.</a:t>
            </a:r>
            <a:endParaRPr lang="kk-KZ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Салықтың көбеюі және тұрмыс құрмаған әйелдерге </a:t>
            </a:r>
          </a:p>
          <a:p>
            <a:pPr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арнап 3 сом 50 тиындық қосымша салық салуы.</a:t>
            </a:r>
          </a:p>
          <a:p>
            <a:pPr>
              <a:tabLst>
                <a:tab pos="457200" algn="l"/>
              </a:tabLst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Жергілікті тұрғындардың балаларын Орта Азия  </a:t>
            </a:r>
          </a:p>
          <a:p>
            <a:pPr>
              <a:tabLst>
                <a:tab pos="457200" algn="l"/>
              </a:tabLst>
            </a:pPr>
            <a:r>
              <a:rPr lang="kk-K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базарларында құлдыққа сатуы.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323850" y="5661025"/>
            <a:ext cx="85693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1858 жылы наурызда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Әулиеата маңында ең ірі көтеріліс болды.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107950" y="247650"/>
            <a:ext cx="9185275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Көтерілістің негізгі қозғаушы күші  </a:t>
            </a: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қазақ, қырғыз шаруалары.</a:t>
            </a: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1858 жылы мамыр  - көтерілісшілер Созақ, </a:t>
            </a: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мерке, шалақорғанды алып, </a:t>
            </a: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Жаңақорған мен Түркістанды қоршады.</a:t>
            </a:r>
          </a:p>
          <a:p>
            <a:pPr algn="ctr">
              <a:tabLst>
                <a:tab pos="457200" algn="l"/>
              </a:tabLst>
            </a:pPr>
            <a:endParaRPr lang="ru-RU" sz="36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3600" b="1" i="1" dirty="0">
                <a:solidFill>
                  <a:srgbClr val="000000"/>
                </a:solidFill>
                <a:latin typeface="Times New Roman" pitchFamily="18" charset="0"/>
              </a:rPr>
              <a:t>Көтерілістің жеңілу себептері:</a:t>
            </a:r>
          </a:p>
          <a:p>
            <a:pPr algn="ctr">
              <a:tabLst>
                <a:tab pos="457200" algn="l"/>
              </a:tabLst>
            </a:pPr>
            <a:endParaRPr lang="ru-RU" sz="36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</a:rPr>
              <a:t>Күрестің стихиялығы.</a:t>
            </a: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</a:rPr>
              <a:t>   - Ұйымдастырудың әлсіздігі.</a:t>
            </a: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3200" dirty="0">
                <a:solidFill>
                  <a:srgbClr val="000000"/>
                </a:solidFill>
                <a:latin typeface="Times New Roman" pitchFamily="18" charset="0"/>
              </a:rPr>
              <a:t>   - Феодалдардың опасыздығы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2238" y="2454275"/>
            <a:ext cx="845943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676275" algn="l"/>
              </a:tabLst>
            </a:pPr>
            <a:r>
              <a:rPr lang="kk-KZ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Қазақ, қырғыз халықтарының біріккен қозғалысы.</a:t>
            </a:r>
          </a:p>
          <a:p>
            <a:pPr algn="ctr">
              <a:tabLst>
                <a:tab pos="676275" algn="l"/>
              </a:tabLst>
            </a:pPr>
            <a:endParaRPr lang="ru-RU" sz="3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76275" algn="l"/>
              </a:tabLst>
            </a:pPr>
            <a:r>
              <a:rPr lang="kk-KZ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Оңтүстік Қазақстанды Қоқан тепкісінен босатып, </a:t>
            </a:r>
          </a:p>
          <a:p>
            <a:pPr algn="ctr">
              <a:tabLst>
                <a:tab pos="676275" algn="l"/>
              </a:tabLst>
            </a:pPr>
            <a:r>
              <a:rPr lang="kk-KZ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Ресей құрамына кіруіне алғышарт жасады</a:t>
            </a:r>
            <a:r>
              <a:rPr lang="kk-K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258888" y="692150"/>
            <a:ext cx="68421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Көтерілістің тарихи маңызы: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1984375"/>
            <a:ext cx="83295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Жерді патша үкіметінің мемлекеттік меншігі етіп жариялады.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Жаңа бекіністерді көптеп салды.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Салықтар көбейтілді </a:t>
            </a: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(шаңырақ салығы 1сомнан 3 сомға дейін өсті, земство)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1868 жылдың желтоқсаны – 1869 жылдың қазан аралығында </a:t>
            </a: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Орал мен Торғайда көтеріліс болды.</a:t>
            </a:r>
          </a:p>
          <a:p>
            <a:pPr>
              <a:tabLst>
                <a:tab pos="45720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Көтерілістің сипаты: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отаршылдыққа қарсы және антифеодалдық.</a:t>
            </a:r>
          </a:p>
          <a:p>
            <a:pPr>
              <a:tabLst>
                <a:tab pos="45720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Көтерілістің жетекшілері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    Сейіл Түркібайұлы,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Беркін 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Оспанұлы.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44463" y="404813"/>
            <a:ext cx="87487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1867- 1868 жылдардағы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"/>
                <a:cs typeface="Arial"/>
              </a:rPr>
              <a:t>реформалар отаршылдық езгіні тереңдетті: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0813" y="828675"/>
            <a:ext cx="88423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1869 жылғы 6 мамыр – Жайсан көлі маңында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20 000 көтерілісші фон Штемпель тобын 7 күн бойы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қоршап, жазалаушылар шайқаспай әскери шепке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қайтып кетті.</a:t>
            </a:r>
          </a:p>
          <a:p>
            <a:pPr algn="ctr">
              <a:tabLst>
                <a:tab pos="457200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1869 жылғы наурыз- маусым 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30 000 шаруа феодалдарға қарсы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41 рет шабуыл жасады.</a:t>
            </a:r>
          </a:p>
          <a:p>
            <a:pPr algn="ctr">
              <a:tabLst>
                <a:tab pos="457200" algn="l"/>
              </a:tabLst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Көтерілісшілерге қарсы подполковник Рукиннің,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граф Комаровскийдің, генерал- губернатор Веревкиннің </a:t>
            </a:r>
          </a:p>
          <a:p>
            <a:pPr algn="ctr">
              <a:tabLst>
                <a:tab pos="457200" algn="l"/>
              </a:tabLst>
            </a:pPr>
            <a:r>
              <a:rPr lang="kk-KZ" sz="2800">
                <a:solidFill>
                  <a:srgbClr val="000000"/>
                </a:solidFill>
                <a:latin typeface="Times New Roman" pitchFamily="18" charset="0"/>
              </a:rPr>
              <a:t>жазалаушылар тобы жіберілді.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41</TotalTime>
  <Words>457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Тарановская казахская 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Компьютер1</dc:creator>
  <cp:lastModifiedBy>User</cp:lastModifiedBy>
  <cp:revision>5</cp:revision>
  <dcterms:created xsi:type="dcterms:W3CDTF">2008-10-20T05:39:48Z</dcterms:created>
  <dcterms:modified xsi:type="dcterms:W3CDTF">2011-12-05T05:41:00Z</dcterms:modified>
</cp:coreProperties>
</file>