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854199"/>
            <a:ext cx="6858000" cy="1655763"/>
          </a:xfrm>
        </p:spPr>
        <p:txBody>
          <a:bodyPr anchor="b"/>
          <a:lstStyle>
            <a:lvl1pPr algn="ctr">
              <a:defRPr sz="45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5B9E9-CF4B-410A-99FC-EF453BEB65B3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E30FC-06BB-49CC-A27E-A8D5FB30C9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612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E06D1-C131-41C7-8BD2-95D6C99F02DA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B114F-D1D5-4A95-BA38-02683CA53C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829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10DC9-3444-4720-92E3-D6CEBEA9F81E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2F955-B72C-4EED-8EC8-3E102FD097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342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354A-8363-4326-9671-D4CF1EC6D83A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64156-C763-46A7-97D7-09EA3C4267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390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8B568-944E-4996-9A24-82008B9BB3BB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E831-DB1C-437A-98B2-8E81A60DC4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025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52D4C-33BF-45BE-9646-11B60F78DCAB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964B6-ACD1-4B67-B112-18CFC569F5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308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C3EA8-F141-412E-B514-6D617818D40F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59A2B-C146-4F2D-B0F9-9D2F824715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385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00FDD-44EE-454B-A040-30DE0D5B884A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AF6E3-1C21-4376-AE9E-434AD62BCC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656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E5142-21D4-4368-B49D-8F3A5E842E2E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365D2-F84F-4ABD-887F-21C0000C72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4656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F64CA-B0A0-430A-B1BA-A12AB5192DE9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B12AA-D8CE-4D56-B5DE-1DAA2C798A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11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5699-EE23-445D-83AA-0C428F402962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785F2-0C12-457C-906B-ECCD33D727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98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F2543C-6E93-45DB-B5D1-127D2E27672A}" type="datetimeFigureOut">
              <a:rPr lang="ru-RU"/>
              <a:pPr>
                <a:defRPr/>
              </a:pPr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1F4E01-634E-4402-A6D6-CF2DD2FCA6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0463" y="656822"/>
            <a:ext cx="7778839" cy="3395975"/>
          </a:xfrm>
          <a:noFill/>
          <a:ln>
            <a:noFill/>
          </a:ln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Сабақ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тақырыбы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: </a:t>
            </a:r>
            <a:r>
              <a:rPr lang="ru-RU" sz="44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/>
            </a:r>
            <a:br>
              <a:rPr lang="ru-RU" sz="44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ru-RU" sz="44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Кеңестік</a:t>
            </a:r>
            <a:r>
              <a:rPr lang="ru-RU" sz="44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білім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мен </a:t>
            </a: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ғылымның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қандай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жетістіктері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мен </a:t>
            </a:r>
            <a:r>
              <a:rPr lang="ru-RU" sz="4400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кемшіліктері</a:t>
            </a:r>
            <a:r>
              <a:rPr lang="ru-RU" sz="440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r>
              <a:rPr lang="ru-RU" sz="4400" dirty="0" err="1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болды</a:t>
            </a:r>
            <a:r>
              <a:rPr lang="ru-RU" sz="4400" dirty="0" smtClean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?</a:t>
            </a:r>
            <a:endParaRPr lang="ru-RU" sz="4400" dirty="0" smtClean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1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92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326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4856" y="1479516"/>
            <a:ext cx="48167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solidFill>
                  <a:schemeClr val="tx2"/>
                </a:solidFill>
              </a:rPr>
              <a:t>1926 </a:t>
            </a:r>
            <a:r>
              <a:rPr lang="ru-RU" sz="2400" u="sng" dirty="0" err="1">
                <a:solidFill>
                  <a:schemeClr val="tx2"/>
                </a:solidFill>
              </a:rPr>
              <a:t>жылы</a:t>
            </a:r>
            <a:r>
              <a:rPr lang="ru-RU" sz="2400" u="sng" dirty="0">
                <a:solidFill>
                  <a:schemeClr val="tx2"/>
                </a:solidFill>
              </a:rPr>
              <a:t> </a:t>
            </a:r>
            <a:r>
              <a:rPr lang="ru-RU" sz="2400" u="sng" dirty="0" err="1">
                <a:solidFill>
                  <a:schemeClr val="tx2"/>
                </a:solidFill>
              </a:rPr>
              <a:t>наурыз</a:t>
            </a:r>
            <a:r>
              <a:rPr lang="ru-RU" sz="2400" u="sng" dirty="0">
                <a:solidFill>
                  <a:schemeClr val="tx2"/>
                </a:solidFill>
              </a:rPr>
              <a:t> </a:t>
            </a:r>
            <a:r>
              <a:rPr lang="ru-RU" sz="2400" u="sng" dirty="0" err="1">
                <a:solidFill>
                  <a:schemeClr val="tx2"/>
                </a:solidFill>
              </a:rPr>
              <a:t>айында</a:t>
            </a:r>
            <a:r>
              <a:rPr lang="ru-RU" sz="2400" u="sng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I </a:t>
            </a:r>
            <a:r>
              <a:rPr lang="ru-RU" sz="2400" dirty="0" err="1">
                <a:solidFill>
                  <a:schemeClr val="tx2"/>
                </a:solidFill>
              </a:rPr>
              <a:t>Бүкілодақтың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түркологтар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съезі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өтіп</a:t>
            </a:r>
            <a:r>
              <a:rPr lang="ru-RU" sz="2400" dirty="0">
                <a:solidFill>
                  <a:schemeClr val="tx2"/>
                </a:solidFill>
              </a:rPr>
              <a:t>, </a:t>
            </a:r>
            <a:r>
              <a:rPr lang="ru-RU" sz="2400" dirty="0" err="1">
                <a:solidFill>
                  <a:schemeClr val="tx2"/>
                </a:solidFill>
              </a:rPr>
              <a:t>түркі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тілдес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халықтар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жазуын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латын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графикасына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көшіру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мәселесі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қаралды</a:t>
            </a:r>
            <a:r>
              <a:rPr lang="ru-RU" sz="2400" dirty="0">
                <a:solidFill>
                  <a:schemeClr val="tx2"/>
                </a:solidFill>
              </a:rPr>
              <a:t>. </a:t>
            </a:r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err="1" smtClean="0">
                <a:solidFill>
                  <a:schemeClr val="tx2"/>
                </a:solidFill>
              </a:rPr>
              <a:t>Латын</a:t>
            </a:r>
            <a:r>
              <a:rPr lang="ru-RU" sz="2400" dirty="0" smtClean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қарпіне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көшу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ісіне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сол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кездегі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Қазақ</a:t>
            </a:r>
            <a:r>
              <a:rPr lang="ru-RU" sz="2400" dirty="0">
                <a:solidFill>
                  <a:schemeClr val="tx2"/>
                </a:solidFill>
              </a:rPr>
              <a:t> АКСР </a:t>
            </a:r>
            <a:r>
              <a:rPr lang="ru-RU" sz="2400" dirty="0" err="1">
                <a:solidFill>
                  <a:schemeClr val="tx2"/>
                </a:solidFill>
              </a:rPr>
              <a:t>халық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ағарту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халкомы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А.Байтұрсынұлы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қарсы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шықты</a:t>
            </a:r>
            <a:r>
              <a:rPr lang="ru-RU" sz="2400" dirty="0">
                <a:solidFill>
                  <a:schemeClr val="tx2"/>
                </a:solidFill>
              </a:rPr>
              <a:t>. </a:t>
            </a:r>
            <a:r>
              <a:rPr lang="ru-RU" sz="2400" dirty="0" err="1">
                <a:solidFill>
                  <a:schemeClr val="tx2"/>
                </a:solidFill>
              </a:rPr>
              <a:t>Ә.Бөкейханов</a:t>
            </a:r>
            <a:r>
              <a:rPr lang="ru-RU" sz="2400" dirty="0">
                <a:solidFill>
                  <a:schemeClr val="tx2"/>
                </a:solidFill>
              </a:rPr>
              <a:t> пен </a:t>
            </a:r>
            <a:r>
              <a:rPr lang="en-US" sz="2400" dirty="0">
                <a:solidFill>
                  <a:schemeClr val="tx2"/>
                </a:solidFill>
              </a:rPr>
              <a:t>A.</a:t>
            </a:r>
            <a:r>
              <a:rPr lang="ru-RU" sz="2400" dirty="0" err="1">
                <a:solidFill>
                  <a:schemeClr val="tx2"/>
                </a:solidFill>
              </a:rPr>
              <a:t>Байтұрсынұлы</a:t>
            </a:r>
            <a:r>
              <a:rPr lang="ru-RU" sz="2400" dirty="0">
                <a:solidFill>
                  <a:schemeClr val="tx2"/>
                </a:solidFill>
              </a:rPr>
              <a:t> араб </a:t>
            </a:r>
            <a:r>
              <a:rPr lang="ru-RU" sz="2400" dirty="0" err="1">
                <a:solidFill>
                  <a:schemeClr val="tx2"/>
                </a:solidFill>
              </a:rPr>
              <a:t>жазуының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кейбір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белгілерін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жеңілдетуді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ұсынды</a:t>
            </a:r>
            <a:r>
              <a:rPr lang="ru-RU" sz="2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-1"/>
            <a:ext cx="2511380" cy="317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3170861"/>
            <a:ext cx="2511380" cy="368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3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56079"/>
            <a:ext cx="9144002" cy="410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849" y="3118505"/>
            <a:ext cx="82167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</a:rPr>
              <a:t>1940 </a:t>
            </a:r>
            <a:r>
              <a:rPr lang="ru-RU" sz="2800" dirty="0" err="1">
                <a:solidFill>
                  <a:schemeClr val="tx2"/>
                </a:solidFill>
              </a:rPr>
              <a:t>жылы</a:t>
            </a:r>
            <a:r>
              <a:rPr lang="ru-RU" sz="2800" dirty="0">
                <a:solidFill>
                  <a:schemeClr val="tx2"/>
                </a:solidFill>
              </a:rPr>
              <a:t> кириллица </a:t>
            </a:r>
            <a:r>
              <a:rPr lang="ru-RU" sz="2800" dirty="0" err="1">
                <a:solidFill>
                  <a:schemeClr val="tx2"/>
                </a:solidFill>
              </a:rPr>
              <a:t>негізіндегі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жаңа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қазақ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әліпбиінің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жобасы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жасалды</a:t>
            </a:r>
            <a:r>
              <a:rPr lang="ru-RU" sz="2800" dirty="0">
                <a:solidFill>
                  <a:schemeClr val="tx2"/>
                </a:solidFill>
              </a:rPr>
              <a:t>. </a:t>
            </a:r>
            <a:r>
              <a:rPr lang="ru-RU" sz="2800" dirty="0" err="1">
                <a:solidFill>
                  <a:schemeClr val="tx2"/>
                </a:solidFill>
              </a:rPr>
              <a:t>Жоғарғы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кеңестің</a:t>
            </a:r>
            <a:r>
              <a:rPr lang="ru-RU" sz="2800" dirty="0">
                <a:solidFill>
                  <a:schemeClr val="tx2"/>
                </a:solidFill>
              </a:rPr>
              <a:t> 1940 </a:t>
            </a:r>
            <a:r>
              <a:rPr lang="ru-RU" sz="2800" dirty="0" err="1">
                <a:solidFill>
                  <a:schemeClr val="tx2"/>
                </a:solidFill>
              </a:rPr>
              <a:t>жылы</a:t>
            </a:r>
            <a:r>
              <a:rPr lang="ru-RU" sz="2800" dirty="0">
                <a:solidFill>
                  <a:schemeClr val="tx2"/>
                </a:solidFill>
              </a:rPr>
              <a:t> 10 </a:t>
            </a:r>
            <a:r>
              <a:rPr lang="ru-RU" sz="2800" dirty="0" err="1">
                <a:solidFill>
                  <a:schemeClr val="tx2"/>
                </a:solidFill>
              </a:rPr>
              <a:t>қарашадағы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V </a:t>
            </a:r>
            <a:r>
              <a:rPr lang="ru-RU" sz="2800" dirty="0" err="1">
                <a:solidFill>
                  <a:schemeClr val="tx2"/>
                </a:solidFill>
              </a:rPr>
              <a:t>сессиясында</a:t>
            </a:r>
            <a:r>
              <a:rPr lang="ru-RU" sz="2800" dirty="0">
                <a:solidFill>
                  <a:schemeClr val="tx2"/>
                </a:solidFill>
              </a:rPr>
              <a:t> «</a:t>
            </a:r>
            <a:r>
              <a:rPr lang="ru-RU" sz="2800" dirty="0" err="1">
                <a:solidFill>
                  <a:schemeClr val="tx2"/>
                </a:solidFill>
              </a:rPr>
              <a:t>Латынданған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қазақ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жазуын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орыс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графикасы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негізіндегі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жаңа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әліпбиге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көшіру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туралы</a:t>
            </a:r>
            <a:r>
              <a:rPr lang="ru-RU" sz="2800" dirty="0">
                <a:solidFill>
                  <a:schemeClr val="tx2"/>
                </a:solidFill>
              </a:rPr>
              <a:t>» </a:t>
            </a:r>
            <a:r>
              <a:rPr lang="ru-RU" sz="2800" dirty="0" err="1">
                <a:solidFill>
                  <a:schemeClr val="tx2"/>
                </a:solidFill>
              </a:rPr>
              <a:t>Заң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ru-RU" sz="2800" dirty="0" err="1">
                <a:solidFill>
                  <a:schemeClr val="tx2"/>
                </a:solidFill>
              </a:rPr>
              <a:t>қабылданды</a:t>
            </a:r>
            <a:r>
              <a:rPr lang="ru-RU" sz="28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855334" cy="282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4" y="0"/>
            <a:ext cx="4288665" cy="282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Саяси</a:t>
            </a:r>
            <a:r>
              <a:rPr lang="ru-RU" dirty="0"/>
              <a:t> </a:t>
            </a:r>
            <a:r>
              <a:rPr lang="ru-RU" dirty="0" err="1"/>
              <a:t>ағарту</a:t>
            </a:r>
            <a:r>
              <a:rPr lang="ru-RU" dirty="0"/>
              <a:t> </a:t>
            </a:r>
            <a:r>
              <a:rPr lang="ru-RU" dirty="0" err="1" smtClean="0"/>
              <a:t>жүйесі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3948" y="1825624"/>
            <a:ext cx="7495506" cy="4394871"/>
          </a:xfrm>
        </p:spPr>
        <p:txBody>
          <a:bodyPr/>
          <a:lstStyle/>
          <a:p>
            <a:r>
              <a:rPr lang="ru-RU" sz="2800" dirty="0" err="1"/>
              <a:t>Халық</a:t>
            </a:r>
            <a:r>
              <a:rPr lang="ru-RU" sz="2800" dirty="0"/>
              <a:t> </a:t>
            </a:r>
            <a:r>
              <a:rPr lang="ru-RU" sz="2800" dirty="0" err="1"/>
              <a:t>арасында</a:t>
            </a:r>
            <a:r>
              <a:rPr lang="ru-RU" sz="2800" dirty="0"/>
              <a:t> </a:t>
            </a:r>
            <a:r>
              <a:rPr lang="ru-RU" sz="2800" dirty="0" err="1"/>
              <a:t>үгіт</a:t>
            </a:r>
            <a:r>
              <a:rPr lang="ru-RU" sz="2800" dirty="0"/>
              <a:t> </a:t>
            </a:r>
            <a:r>
              <a:rPr lang="ru-RU" sz="2800" dirty="0" err="1"/>
              <a:t>жүргізуді</a:t>
            </a:r>
            <a:r>
              <a:rPr lang="ru-RU" sz="2800" dirty="0"/>
              <a:t> </a:t>
            </a:r>
            <a:r>
              <a:rPr lang="ru-RU" sz="2800" dirty="0" err="1"/>
              <a:t>күшейту</a:t>
            </a:r>
            <a:r>
              <a:rPr lang="ru-RU" sz="2800" dirty="0"/>
              <a:t> </a:t>
            </a:r>
            <a:r>
              <a:rPr lang="ru-RU" sz="2800" dirty="0" err="1"/>
              <a:t>үшін</a:t>
            </a:r>
            <a:r>
              <a:rPr lang="ru-RU" sz="2800" dirty="0"/>
              <a:t> </a:t>
            </a:r>
            <a:r>
              <a:rPr lang="ru-RU" sz="2800" dirty="0" err="1"/>
              <a:t>саяси</a:t>
            </a:r>
            <a:r>
              <a:rPr lang="ru-RU" sz="2800" dirty="0"/>
              <a:t> </a:t>
            </a:r>
            <a:r>
              <a:rPr lang="ru-RU" sz="2800" dirty="0" err="1"/>
              <a:t>ағарту</a:t>
            </a:r>
            <a:r>
              <a:rPr lang="ru-RU" sz="2800" dirty="0"/>
              <a:t> </a:t>
            </a:r>
            <a:r>
              <a:rPr lang="ru-RU" sz="2800" dirty="0" err="1"/>
              <a:t>ісінің</a:t>
            </a:r>
            <a:r>
              <a:rPr lang="ru-RU" sz="2800" dirty="0"/>
              <a:t> </a:t>
            </a:r>
            <a:r>
              <a:rPr lang="ru-RU" sz="2800" dirty="0" err="1"/>
              <a:t>әр</a:t>
            </a:r>
            <a:r>
              <a:rPr lang="ru-RU" sz="2800" dirty="0"/>
              <a:t> </a:t>
            </a:r>
            <a:r>
              <a:rPr lang="ru-RU" sz="2800" dirty="0" err="1"/>
              <a:t>түрлі</a:t>
            </a:r>
            <a:r>
              <a:rPr lang="ru-RU" sz="2800" dirty="0"/>
              <a:t> </a:t>
            </a:r>
            <a:r>
              <a:rPr lang="ru-RU" sz="2800" dirty="0" err="1"/>
              <a:t>тәсілдері</a:t>
            </a:r>
            <a:r>
              <a:rPr lang="ru-RU" sz="2800" dirty="0"/>
              <a:t>: </a:t>
            </a:r>
            <a:r>
              <a:rPr lang="ru-RU" sz="2800" dirty="0" err="1"/>
              <a:t>дәріс</a:t>
            </a:r>
            <a:r>
              <a:rPr lang="ru-RU" sz="2800" dirty="0"/>
              <a:t> </a:t>
            </a:r>
            <a:r>
              <a:rPr lang="ru-RU" sz="2800" dirty="0" err="1"/>
              <a:t>оқу</a:t>
            </a:r>
            <a:r>
              <a:rPr lang="ru-RU" sz="2800" dirty="0"/>
              <a:t>, </a:t>
            </a:r>
            <a:r>
              <a:rPr lang="ru-RU" sz="2800" dirty="0" err="1"/>
              <a:t>баяндама</a:t>
            </a:r>
            <a:r>
              <a:rPr lang="ru-RU" sz="2800" dirty="0"/>
              <a:t>, </a:t>
            </a:r>
            <a:r>
              <a:rPr lang="ru-RU" sz="2800" dirty="0" err="1"/>
              <a:t>әңгімелесу</a:t>
            </a:r>
            <a:r>
              <a:rPr lang="ru-RU" sz="2800" dirty="0"/>
              <a:t>, </a:t>
            </a:r>
            <a:r>
              <a:rPr lang="ru-RU" sz="2800" dirty="0" err="1"/>
              <a:t>пікірталастар</a:t>
            </a:r>
            <a:r>
              <a:rPr lang="ru-RU" sz="2800" dirty="0"/>
              <a:t>, </a:t>
            </a:r>
            <a:r>
              <a:rPr lang="ru-RU" sz="2800" dirty="0" err="1"/>
              <a:t>әр</a:t>
            </a:r>
            <a:r>
              <a:rPr lang="ru-RU" sz="2800" dirty="0"/>
              <a:t> </a:t>
            </a:r>
            <a:r>
              <a:rPr lang="ru-RU" sz="2800" dirty="0" err="1"/>
              <a:t>қилы</a:t>
            </a:r>
            <a:r>
              <a:rPr lang="ru-RU" sz="2800" dirty="0"/>
              <a:t> </a:t>
            </a:r>
            <a:r>
              <a:rPr lang="ru-RU" sz="2800" dirty="0" err="1"/>
              <a:t>көрнекілікті</a:t>
            </a:r>
            <a:r>
              <a:rPr lang="ru-RU" sz="2800" dirty="0"/>
              <a:t> </a:t>
            </a:r>
            <a:r>
              <a:rPr lang="ru-RU" sz="2800" dirty="0" err="1"/>
              <a:t>шерулер</a:t>
            </a:r>
            <a:r>
              <a:rPr lang="ru-RU" sz="2800" dirty="0"/>
              <a:t> </a:t>
            </a:r>
            <a:r>
              <a:rPr lang="ru-RU" sz="2800" dirty="0" err="1"/>
              <a:t>өткізу</a:t>
            </a:r>
            <a:r>
              <a:rPr lang="ru-RU" sz="2800" dirty="0"/>
              <a:t> </a:t>
            </a:r>
            <a:r>
              <a:rPr lang="ru-RU" sz="2800" dirty="0" err="1"/>
              <a:t>қолданылды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</a:t>
            </a:r>
          </a:p>
          <a:p>
            <a:r>
              <a:rPr lang="ru-RU" sz="2800" dirty="0" smtClean="0"/>
              <a:t>1920—1930 </a:t>
            </a:r>
            <a:r>
              <a:rPr lang="ru-RU" sz="2800" dirty="0" err="1"/>
              <a:t>жылдарда</a:t>
            </a:r>
            <a:r>
              <a:rPr lang="ru-RU" sz="2800" dirty="0"/>
              <a:t> </a:t>
            </a:r>
            <a:r>
              <a:rPr lang="ru-RU" sz="2800" dirty="0" err="1"/>
              <a:t>Қазақстанда</a:t>
            </a:r>
            <a:r>
              <a:rPr lang="ru-RU" sz="2800" dirty="0"/>
              <a:t> </a:t>
            </a:r>
            <a:r>
              <a:rPr lang="ru-RU" sz="2800" dirty="0" err="1"/>
              <a:t>саяси-ағарту</a:t>
            </a:r>
            <a:r>
              <a:rPr lang="ru-RU" sz="2800" dirty="0"/>
              <a:t> </a:t>
            </a:r>
            <a:r>
              <a:rPr lang="ru-RU" sz="2800" dirty="0" err="1"/>
              <a:t>орындарының</a:t>
            </a:r>
            <a:r>
              <a:rPr lang="ru-RU" sz="2800" dirty="0"/>
              <a:t> </a:t>
            </a:r>
            <a:r>
              <a:rPr lang="ru-RU" sz="2800" dirty="0" err="1"/>
              <a:t>ең</a:t>
            </a:r>
            <a:r>
              <a:rPr lang="ru-RU" sz="2800" dirty="0"/>
              <a:t> </a:t>
            </a:r>
            <a:r>
              <a:rPr lang="ru-RU" sz="2800" dirty="0" err="1"/>
              <a:t>көп</a:t>
            </a:r>
            <a:r>
              <a:rPr lang="ru-RU" sz="2800" dirty="0"/>
              <a:t> </a:t>
            </a:r>
            <a:r>
              <a:rPr lang="ru-RU" sz="2800" dirty="0" err="1"/>
              <a:t>тараған</a:t>
            </a:r>
            <a:r>
              <a:rPr lang="ru-RU" sz="2800" dirty="0"/>
              <a:t> </a:t>
            </a:r>
            <a:r>
              <a:rPr lang="ru-RU" sz="2800" dirty="0" err="1"/>
              <a:t>түрі</a:t>
            </a:r>
            <a:r>
              <a:rPr lang="ru-RU" sz="2800" dirty="0"/>
              <a:t>: </a:t>
            </a:r>
            <a:r>
              <a:rPr lang="ru-RU" sz="2800" dirty="0" err="1"/>
              <a:t>оқу</a:t>
            </a:r>
            <a:r>
              <a:rPr lang="ru-RU" sz="2800" dirty="0"/>
              <a:t> </a:t>
            </a:r>
            <a:r>
              <a:rPr lang="ru-RU" sz="2800" dirty="0" err="1"/>
              <a:t>үйлері</a:t>
            </a:r>
            <a:r>
              <a:rPr lang="ru-RU" sz="2800" dirty="0"/>
              <a:t>, </a:t>
            </a:r>
            <a:r>
              <a:rPr lang="ru-RU" sz="2800" dirty="0" err="1"/>
              <a:t>қызыл</a:t>
            </a:r>
            <a:r>
              <a:rPr lang="ru-RU" sz="2800" dirty="0"/>
              <a:t> </a:t>
            </a:r>
            <a:r>
              <a:rPr lang="ru-RU" sz="2800" dirty="0" err="1"/>
              <a:t>отау</a:t>
            </a:r>
            <a:r>
              <a:rPr lang="ru-RU" sz="2800" dirty="0"/>
              <a:t>, </a:t>
            </a:r>
            <a:r>
              <a:rPr lang="ru-RU" sz="2800" dirty="0" err="1"/>
              <a:t>клубтар</a:t>
            </a:r>
            <a:r>
              <a:rPr lang="ru-RU" sz="2800" dirty="0"/>
              <a:t>, </a:t>
            </a:r>
            <a:r>
              <a:rPr lang="ru-RU" sz="2800" dirty="0" err="1"/>
              <a:t>кітапханалар</a:t>
            </a:r>
            <a:r>
              <a:rPr lang="ru-RU" sz="2800" dirty="0"/>
              <a:t>, </a:t>
            </a:r>
            <a:r>
              <a:rPr lang="ru-RU" sz="2800" dirty="0" err="1"/>
              <a:t>ағарту</a:t>
            </a:r>
            <a:r>
              <a:rPr lang="ru-RU" sz="2800" dirty="0"/>
              <a:t> </a:t>
            </a:r>
            <a:r>
              <a:rPr lang="ru-RU" sz="2800" dirty="0" err="1"/>
              <a:t>қызметкерлерінің</a:t>
            </a:r>
            <a:r>
              <a:rPr lang="ru-RU" sz="2800" dirty="0"/>
              <a:t> </a:t>
            </a:r>
            <a:r>
              <a:rPr lang="ru-RU" sz="2800" dirty="0" err="1"/>
              <a:t>үйлері</a:t>
            </a:r>
            <a:r>
              <a:rPr lang="ru-RU" sz="2800" dirty="0"/>
              <a:t> </a:t>
            </a:r>
            <a:r>
              <a:rPr lang="ru-RU" sz="2800" dirty="0" err="1"/>
              <a:t>болды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59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8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9022999"/>
              </p:ext>
            </p:extLst>
          </p:nvPr>
        </p:nvGraphicFramePr>
        <p:xfrm>
          <a:off x="1532586" y="708339"/>
          <a:ext cx="7199290" cy="529321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599098"/>
                <a:gridCol w="3600192"/>
              </a:tblGrid>
              <a:tr h="211728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3600" dirty="0">
                          <a:effectLst/>
                        </a:rPr>
                        <a:t>Кеңестік білім мен ғылымның қандай жетістіктері мен кемшіліктері болды?</a:t>
                      </a:r>
                      <a:endParaRPr lang="ru-RU" sz="320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8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3600" dirty="0">
                          <a:effectLst/>
                        </a:rPr>
                        <a:t>Жетістіктері</a:t>
                      </a:r>
                      <a:endParaRPr lang="ru-RU" sz="3200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3600" dirty="0">
                          <a:effectLst/>
                        </a:rPr>
                        <a:t>Кемшіліктері</a:t>
                      </a:r>
                      <a:endParaRPr lang="ru-RU" sz="32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1058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1058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0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0" y="1030310"/>
            <a:ext cx="8204741" cy="452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5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468191" y="447585"/>
            <a:ext cx="7534141" cy="548957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800" dirty="0" err="1"/>
              <a:t>Оқыту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мақсаты</a:t>
            </a:r>
            <a:r>
              <a:rPr lang="ru-RU" altLang="ru-RU" sz="2800" dirty="0" smtClean="0"/>
              <a:t>: </a:t>
            </a:r>
          </a:p>
          <a:p>
            <a:pPr marL="0" indent="0" eaLnBrk="1" hangingPunct="1">
              <a:buNone/>
            </a:pPr>
            <a:r>
              <a:rPr lang="ru-RU" altLang="ru-RU" sz="2800" dirty="0" err="1" smtClean="0"/>
              <a:t>Кеңестік</a:t>
            </a:r>
            <a:r>
              <a:rPr lang="ru-RU" altLang="ru-RU" sz="2800" dirty="0" smtClean="0"/>
              <a:t> </a:t>
            </a:r>
            <a:r>
              <a:rPr lang="ru-RU" altLang="ru-RU" sz="2800" dirty="0" err="1"/>
              <a:t>білім</a:t>
            </a:r>
            <a:r>
              <a:rPr lang="ru-RU" altLang="ru-RU" sz="2800" dirty="0"/>
              <a:t> мен </a:t>
            </a:r>
            <a:r>
              <a:rPr lang="ru-RU" altLang="ru-RU" sz="2800" dirty="0" err="1"/>
              <a:t>ғылымның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жетістіктері</a:t>
            </a:r>
            <a:r>
              <a:rPr lang="ru-RU" altLang="ru-RU" sz="2800" dirty="0"/>
              <a:t> мен </a:t>
            </a:r>
            <a:r>
              <a:rPr lang="ru-RU" altLang="ru-RU" sz="2800" dirty="0" err="1"/>
              <a:t>кемшіліктерін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көрсету</a:t>
            </a:r>
            <a:r>
              <a:rPr lang="ru-RU" altLang="ru-RU" sz="2800" dirty="0"/>
              <a:t>; </a:t>
            </a:r>
            <a:r>
              <a:rPr lang="ru-RU" altLang="ru-RU" sz="2800" dirty="0" err="1"/>
              <a:t>оқушы</a:t>
            </a:r>
            <a:r>
              <a:rPr lang="ru-RU" altLang="ru-RU" sz="2800" dirty="0"/>
              <a:t> </a:t>
            </a:r>
            <a:r>
              <a:rPr lang="ru-RU" altLang="ru-RU" sz="2800" dirty="0" err="1"/>
              <a:t>айғақтарды</a:t>
            </a:r>
            <a:r>
              <a:rPr lang="ru-RU" altLang="ru-RU" sz="2800" dirty="0"/>
              <a:t>, </a:t>
            </a:r>
            <a:r>
              <a:rPr lang="ru-RU" altLang="ru-RU" sz="2800" dirty="0" err="1"/>
              <a:t>үрдістерді</a:t>
            </a:r>
            <a:r>
              <a:rPr lang="ru-RU" altLang="ru-RU" sz="2800" dirty="0"/>
              <a:t>, </a:t>
            </a:r>
            <a:r>
              <a:rPr lang="ru-RU" altLang="ru-RU" sz="2800" dirty="0" err="1"/>
              <a:t>оқиғаларды</a:t>
            </a:r>
            <a:r>
              <a:rPr lang="ru-RU" altLang="ru-RU" sz="2800" dirty="0"/>
              <a:t> </a:t>
            </a:r>
            <a:r>
              <a:rPr lang="ru-RU" altLang="ru-RU" sz="2800" dirty="0" err="1"/>
              <a:t>салыстырады</a:t>
            </a:r>
            <a:r>
              <a:rPr lang="ru-RU" altLang="ru-RU" sz="2800" dirty="0" smtClean="0"/>
              <a:t>.</a:t>
            </a:r>
          </a:p>
          <a:p>
            <a:pPr marL="0" indent="0" eaLnBrk="1" hangingPunct="1">
              <a:buNone/>
            </a:pPr>
            <a:endParaRPr lang="ru-RU" altLang="ru-RU" sz="2800" dirty="0"/>
          </a:p>
          <a:p>
            <a:pPr marL="0" indent="0" eaLnBrk="1" hangingPunct="1">
              <a:buNone/>
            </a:pPr>
            <a:r>
              <a:rPr lang="ru-RU" altLang="ru-RU" sz="2800" dirty="0" err="1"/>
              <a:t>Жетістік</a:t>
            </a:r>
            <a:r>
              <a:rPr lang="ru-RU" altLang="ru-RU" sz="2800" dirty="0"/>
              <a:t> </a:t>
            </a:r>
            <a:r>
              <a:rPr lang="ru-RU" altLang="ru-RU" sz="2800" dirty="0" err="1" smtClean="0"/>
              <a:t>критерийлері</a:t>
            </a:r>
            <a:r>
              <a:rPr lang="kk-KZ" altLang="ru-RU" sz="2800" dirty="0"/>
              <a:t>: </a:t>
            </a:r>
            <a:endParaRPr lang="kk-KZ" altLang="ru-RU" sz="2800" dirty="0" smtClean="0"/>
          </a:p>
          <a:p>
            <a:pPr marL="0" indent="0" eaLnBrk="1" hangingPunct="1">
              <a:buNone/>
            </a:pPr>
            <a:r>
              <a:rPr lang="kk-KZ" altLang="ru-RU" sz="2800" dirty="0" smtClean="0"/>
              <a:t>Оқушы</a:t>
            </a:r>
            <a:r>
              <a:rPr lang="kk-KZ" altLang="ru-RU" sz="2800" dirty="0"/>
              <a:t>:</a:t>
            </a:r>
          </a:p>
          <a:p>
            <a:pPr marL="0" indent="0" eaLnBrk="1" hangingPunct="1">
              <a:buNone/>
            </a:pPr>
            <a:r>
              <a:rPr lang="kk-KZ" altLang="ru-RU" sz="2800" dirty="0"/>
              <a:t>-	білім саласындағы өзгерістер мен жетістіктерге баға береді;</a:t>
            </a:r>
          </a:p>
          <a:p>
            <a:pPr marL="0" indent="0" eaLnBrk="1" hangingPunct="1">
              <a:buNone/>
            </a:pPr>
            <a:r>
              <a:rPr lang="kk-KZ" altLang="ru-RU" sz="2800" dirty="0"/>
              <a:t>-	бірыңғай еңбек мектептері, техникум, жоғары оқу орындары, институт, ғылыми зерттеу орталықтары, академия ұғымдарын түсіндіреді</a:t>
            </a:r>
          </a:p>
          <a:p>
            <a:pPr marL="0" indent="0" eaLnBrk="1" hangingPunct="1">
              <a:buNone/>
            </a:pPr>
            <a:endParaRPr lang="ru-RU" altLang="ru-RU" dirty="0"/>
          </a:p>
          <a:p>
            <a:pPr marL="0" indent="0" eaLnBrk="1" hangingPunct="1">
              <a:buNone/>
            </a:pPr>
            <a:endParaRPr lang="ru-RU" altLang="ru-RU" dirty="0"/>
          </a:p>
          <a:p>
            <a:pPr marL="0" indent="0" eaLnBrk="1" hangingPunct="1">
              <a:buNone/>
            </a:pP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8397" y="1326525"/>
            <a:ext cx="6246255" cy="441745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400" dirty="0" err="1">
                <a:solidFill>
                  <a:schemeClr val="tx2"/>
                </a:solidFill>
              </a:rPr>
              <a:t>Қазақстандағы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оқу-ағарту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мекемелерін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бір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жүйеге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келтіру</a:t>
            </a:r>
            <a:r>
              <a:rPr lang="ru-RU" sz="2400" dirty="0">
                <a:solidFill>
                  <a:schemeClr val="tx2"/>
                </a:solidFill>
              </a:rPr>
              <a:t>, </a:t>
            </a:r>
            <a:r>
              <a:rPr lang="ru-RU" sz="2400" dirty="0" err="1">
                <a:solidFill>
                  <a:schemeClr val="tx2"/>
                </a:solidFill>
              </a:rPr>
              <a:t>оқытуды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бірыңғай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оқу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бағдарламасымен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жүргізу</a:t>
            </a:r>
            <a:r>
              <a:rPr lang="ru-RU" sz="2400" dirty="0">
                <a:solidFill>
                  <a:schemeClr val="tx2"/>
                </a:solidFill>
              </a:rPr>
              <a:t>;</a:t>
            </a:r>
          </a:p>
          <a:p>
            <a:r>
              <a:rPr lang="ru-RU" sz="2400" dirty="0" err="1">
                <a:solidFill>
                  <a:schemeClr val="tx2"/>
                </a:solidFill>
              </a:rPr>
              <a:t>рухани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өмірге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жаңа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мазмұн</a:t>
            </a:r>
            <a:r>
              <a:rPr lang="ru-RU" sz="2400" dirty="0">
                <a:solidFill>
                  <a:schemeClr val="tx2"/>
                </a:solidFill>
              </a:rPr>
              <a:t> беру </a:t>
            </a:r>
            <a:r>
              <a:rPr lang="ru-RU" sz="2400" dirty="0" err="1">
                <a:solidFill>
                  <a:schemeClr val="tx2"/>
                </a:solidFill>
              </a:rPr>
              <a:t>үшін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қазақ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социалистік</a:t>
            </a:r>
            <a:r>
              <a:rPr lang="ru-RU" sz="2400" dirty="0">
                <a:solidFill>
                  <a:schemeClr val="tx2"/>
                </a:solidFill>
              </a:rPr>
              <a:t> музыка </a:t>
            </a:r>
            <a:r>
              <a:rPr lang="ru-RU" sz="2400" dirty="0" err="1">
                <a:solidFill>
                  <a:schemeClr val="tx2"/>
                </a:solidFill>
              </a:rPr>
              <a:t>мәдениетін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дамыту</a:t>
            </a:r>
            <a:r>
              <a:rPr lang="ru-RU" sz="2400" dirty="0">
                <a:solidFill>
                  <a:schemeClr val="tx2"/>
                </a:solidFill>
              </a:rPr>
              <a:t>;</a:t>
            </a:r>
          </a:p>
          <a:p>
            <a:r>
              <a:rPr lang="ru-RU" sz="2400" dirty="0" err="1">
                <a:solidFill>
                  <a:schemeClr val="tx2"/>
                </a:solidFill>
              </a:rPr>
              <a:t>кеңестік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мемлекеттердің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тұтас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аумағында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бірыңғай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мәдени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кеңістік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жасау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үшін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өлкеде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өнердің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жаңа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түрлерін</a:t>
            </a:r>
            <a:r>
              <a:rPr lang="ru-RU" sz="2400" dirty="0">
                <a:solidFill>
                  <a:schemeClr val="tx2"/>
                </a:solidFill>
              </a:rPr>
              <a:t> — театр, кино, </a:t>
            </a:r>
            <a:r>
              <a:rPr lang="ru-RU" sz="2400" dirty="0" err="1">
                <a:solidFill>
                  <a:schemeClr val="tx2"/>
                </a:solidFill>
              </a:rPr>
              <a:t>бейнелеу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өнерін</a:t>
            </a:r>
            <a:r>
              <a:rPr lang="ru-RU" sz="2400" dirty="0">
                <a:solidFill>
                  <a:schemeClr val="tx2"/>
                </a:solidFill>
              </a:rPr>
              <a:t>, </a:t>
            </a:r>
            <a:r>
              <a:rPr lang="ru-RU" sz="2400" dirty="0" err="1">
                <a:solidFill>
                  <a:schemeClr val="tx2"/>
                </a:solidFill>
              </a:rPr>
              <a:t>т.б</a:t>
            </a:r>
            <a:r>
              <a:rPr lang="ru-RU" sz="2400" dirty="0">
                <a:solidFill>
                  <a:schemeClr val="tx2"/>
                </a:solidFill>
              </a:rPr>
              <a:t>. </a:t>
            </a:r>
            <a:r>
              <a:rPr lang="ru-RU" sz="2400" dirty="0" err="1">
                <a:solidFill>
                  <a:schemeClr val="tx2"/>
                </a:solidFill>
              </a:rPr>
              <a:t>қалыптастыру</a:t>
            </a:r>
            <a:r>
              <a:rPr lang="ru-RU" sz="2400" dirty="0">
                <a:solidFill>
                  <a:schemeClr val="tx2"/>
                </a:solidFill>
              </a:rPr>
              <a:t>;</a:t>
            </a:r>
          </a:p>
          <a:p>
            <a:r>
              <a:rPr lang="ru-RU" sz="2400" dirty="0" err="1">
                <a:solidFill>
                  <a:schemeClr val="tx2"/>
                </a:solidFill>
              </a:rPr>
              <a:t>Қазақстанда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ғылымды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дамыту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үшін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ғылыми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мекемелер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жүйесін</a:t>
            </a:r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dirty="0" err="1">
                <a:solidFill>
                  <a:schemeClr val="tx2"/>
                </a:solidFill>
              </a:rPr>
              <a:t>құру</a:t>
            </a:r>
            <a:r>
              <a:rPr lang="ru-RU" sz="2400" dirty="0">
                <a:solidFill>
                  <a:schemeClr val="tx2"/>
                </a:solidFill>
              </a:rPr>
              <a:t>;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1007" y="450760"/>
            <a:ext cx="730103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kk-KZ" sz="4000" b="1" dirty="0" smtClean="0">
                <a:solidFill>
                  <a:schemeClr val="tx2"/>
                </a:solidFill>
              </a:rPr>
              <a:t>Мәдени революция міндеттері:</a:t>
            </a:r>
            <a:endParaRPr lang="ru-RU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3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228" y="107548"/>
            <a:ext cx="78867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dirty="0" err="1" smtClean="0">
                <a:effectLst/>
              </a:rPr>
              <a:t>Мәдени</a:t>
            </a:r>
            <a:r>
              <a:rPr lang="ru-RU" altLang="ru-RU" dirty="0" smtClean="0">
                <a:effectLst/>
              </a:rPr>
              <a:t> революция </a:t>
            </a:r>
            <a:r>
              <a:rPr lang="ru-RU" altLang="ru-RU" dirty="0" err="1" smtClean="0">
                <a:effectLst/>
              </a:rPr>
              <a:t>міндеттері</a:t>
            </a:r>
            <a:r>
              <a:rPr lang="ru-RU" altLang="ru-RU" dirty="0" smtClean="0">
                <a:effectLst/>
              </a:rPr>
              <a:t>:</a:t>
            </a:r>
            <a:r>
              <a:rPr lang="ru-RU" altLang="ru-RU" dirty="0">
                <a:effectLst/>
              </a:rPr>
              <a:t/>
            </a:r>
            <a:br>
              <a:rPr lang="ru-RU" altLang="ru-RU" dirty="0"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387564" y="631064"/>
            <a:ext cx="6387921" cy="484245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altLang="ru-RU" sz="2800" dirty="0" err="1" smtClean="0">
                <a:solidFill>
                  <a:schemeClr val="tx2"/>
                </a:solidFill>
              </a:rPr>
              <a:t>жергілікті</a:t>
            </a:r>
            <a:r>
              <a:rPr lang="ru-RU" altLang="ru-RU" sz="2800" dirty="0" smtClean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халықтың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қоғамдық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және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жеке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өмірдегі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рулық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және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діни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наным-сенімдерін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жойып</a:t>
            </a:r>
            <a:r>
              <a:rPr lang="ru-RU" altLang="ru-RU" sz="2800" dirty="0">
                <a:solidFill>
                  <a:schemeClr val="tx2"/>
                </a:solidFill>
              </a:rPr>
              <a:t>, </a:t>
            </a:r>
            <a:r>
              <a:rPr lang="ru-RU" altLang="ru-RU" sz="2800" dirty="0" err="1">
                <a:solidFill>
                  <a:schemeClr val="tx2"/>
                </a:solidFill>
              </a:rPr>
              <a:t>кеңес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адамының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жаңа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өмір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салтын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енгізу</a:t>
            </a:r>
            <a:r>
              <a:rPr lang="ru-RU" altLang="ru-RU" sz="2800" dirty="0">
                <a:solidFill>
                  <a:schemeClr val="tx2"/>
                </a:solidFill>
              </a:rPr>
              <a:t>;</a:t>
            </a:r>
          </a:p>
          <a:p>
            <a:pPr eaLnBrk="1" hangingPunct="1"/>
            <a:r>
              <a:rPr lang="ru-RU" altLang="ru-RU" sz="2800" dirty="0" err="1">
                <a:solidFill>
                  <a:schemeClr val="tx2"/>
                </a:solidFill>
              </a:rPr>
              <a:t>социалистік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қоғам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құру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міндеттерін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шешу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үшін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ұлттық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кадрларды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даярлау</a:t>
            </a:r>
            <a:r>
              <a:rPr lang="ru-RU" altLang="ru-RU" sz="2800" dirty="0">
                <a:solidFill>
                  <a:schemeClr val="tx2"/>
                </a:solidFill>
              </a:rPr>
              <a:t>;</a:t>
            </a:r>
          </a:p>
          <a:p>
            <a:pPr eaLnBrk="1" hangingPunct="1"/>
            <a:r>
              <a:rPr lang="ru-RU" altLang="ru-RU" sz="2800" dirty="0" err="1">
                <a:solidFill>
                  <a:schemeClr val="tx2"/>
                </a:solidFill>
              </a:rPr>
              <a:t>Қазақстанда</a:t>
            </a:r>
            <a:r>
              <a:rPr lang="ru-RU" altLang="ru-RU" sz="2800" dirty="0">
                <a:solidFill>
                  <a:schemeClr val="tx2"/>
                </a:solidFill>
              </a:rPr>
              <a:t> орта </a:t>
            </a:r>
            <a:r>
              <a:rPr lang="ru-RU" altLang="ru-RU" sz="2800" dirty="0" err="1">
                <a:solidFill>
                  <a:schemeClr val="tx2"/>
                </a:solidFill>
              </a:rPr>
              <a:t>арнаулы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және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жоғары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білім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жүйесін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құру</a:t>
            </a:r>
            <a:r>
              <a:rPr lang="ru-RU" altLang="ru-RU" sz="2800" dirty="0" smtClean="0">
                <a:solidFill>
                  <a:schemeClr val="tx2"/>
                </a:solidFill>
              </a:rPr>
              <a:t>.</a:t>
            </a:r>
          </a:p>
          <a:p>
            <a:pPr eaLnBrk="1" hangingPunct="1"/>
            <a:r>
              <a:rPr lang="ru-RU" altLang="ru-RU" sz="2800" dirty="0" err="1">
                <a:solidFill>
                  <a:schemeClr val="tx2"/>
                </a:solidFill>
              </a:rPr>
              <a:t>жергілікті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жерде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нақты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мәдени</a:t>
            </a:r>
            <a:r>
              <a:rPr lang="ru-RU" altLang="ru-RU" sz="2800" dirty="0">
                <a:solidFill>
                  <a:schemeClr val="tx2"/>
                </a:solidFill>
              </a:rPr>
              <a:t> база </a:t>
            </a:r>
            <a:r>
              <a:rPr lang="ru-RU" altLang="ru-RU" sz="2800" dirty="0" err="1">
                <a:solidFill>
                  <a:schemeClr val="tx2"/>
                </a:solidFill>
              </a:rPr>
              <a:t>жасау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үшін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сауат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ашу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және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саяси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білім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тарату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шараларын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жүзеге</a:t>
            </a:r>
            <a:r>
              <a:rPr lang="ru-RU" altLang="ru-RU" sz="2800" dirty="0">
                <a:solidFill>
                  <a:schemeClr val="tx2"/>
                </a:solidFill>
              </a:rPr>
              <a:t> </a:t>
            </a:r>
            <a:r>
              <a:rPr lang="ru-RU" altLang="ru-RU" sz="2800" dirty="0" err="1">
                <a:solidFill>
                  <a:schemeClr val="tx2"/>
                </a:solidFill>
              </a:rPr>
              <a:t>асыру</a:t>
            </a:r>
            <a:endParaRPr lang="ru-RU" altLang="ru-RU" sz="28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7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6294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" y="0"/>
            <a:ext cx="92408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8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3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5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FF"/>
      </a:dk1>
      <a:lt1>
        <a:sysClr val="window" lastClr="FFFFFF"/>
      </a:lt1>
      <a:dk2>
        <a:srgbClr val="39302A"/>
      </a:dk2>
      <a:lt2>
        <a:srgbClr val="E5DEDB"/>
      </a:lt2>
      <a:accent1>
        <a:srgbClr val="FFDF6A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299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Сабақ тақырыбы:  Кеңестік білім мен ғылымның қандай жетістіктері мен кемшіліктері болды?</vt:lpstr>
      <vt:lpstr>Презентация PowerPoint</vt:lpstr>
      <vt:lpstr>Презентация PowerPoint</vt:lpstr>
      <vt:lpstr>Мәдени революция міндеттері: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Саяси ағарту жүйесі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Jiwon</cp:lastModifiedBy>
  <cp:revision>18</cp:revision>
  <dcterms:created xsi:type="dcterms:W3CDTF">2014-11-06T17:23:38Z</dcterms:created>
  <dcterms:modified xsi:type="dcterms:W3CDTF">2017-02-26T11:37:00Z</dcterms:modified>
</cp:coreProperties>
</file>