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1" r:id="rId3"/>
    <p:sldId id="262" r:id="rId4"/>
    <p:sldId id="264" r:id="rId5"/>
    <p:sldId id="263" r:id="rId6"/>
    <p:sldId id="259" r:id="rId7"/>
    <p:sldId id="265" r:id="rId8"/>
    <p:sldId id="266" r:id="rId9"/>
    <p:sldId id="267" r:id="rId10"/>
    <p:sldId id="271" r:id="rId11"/>
    <p:sldId id="268" r:id="rId12"/>
    <p:sldId id="293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9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8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2.1001342988034036E-2"/>
          <c:y val="0.21945602910217962"/>
          <c:w val="0.9303315426826213"/>
          <c:h val="0.706650115799099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мотивы жестокого обращения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учебная деятельность</c:v>
                </c:pt>
                <c:pt idx="1">
                  <c:v>стремление воспитать</c:v>
                </c:pt>
                <c:pt idx="2">
                  <c:v> месть за огорчения</c:v>
                </c:pt>
                <c:pt idx="3">
                  <c:v>жестокость как самоцель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0.59000000000000019</c:v>
                </c:pt>
                <c:pt idx="1">
                  <c:v>0.5</c:v>
                </c:pt>
                <c:pt idx="2">
                  <c:v>0.3000000000000001</c:v>
                </c:pt>
                <c:pt idx="3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68E37-5307-4BC8-A2AB-092C29CCEA2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BC7D3-44A2-4371-9158-DB47307E0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18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C7D3-44A2-4371-9158-DB47307E074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17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C7D3-44A2-4371-9158-DB47307E074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22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72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38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8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22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0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5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4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27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7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71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7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tile tx="0" ty="0" sx="10000" sy="1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EFF8-B295-4C8C-B9C5-50E0230D9885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F8CC-C4FC-403A-8097-2379B47CF3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496944" cy="6408712"/>
          </a:xfrm>
          <a:prstGeom prst="roundRect">
            <a:avLst/>
          </a:prstGeom>
          <a:solidFill>
            <a:srgbClr val="FEFEE8"/>
          </a:solidFill>
          <a:ln w="101600" cmpd="tri">
            <a:solidFill>
              <a:srgbClr val="D59801"/>
            </a:solidFill>
            <a:beve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52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talia\ЖОНКИНА ПИСАНИНА\жестокое обращение\Новая папка\шаблон 2 титульни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4404" cy="6842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3469" y="4857760"/>
            <a:ext cx="6400800" cy="161998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Христофорова М.П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педагог-психолог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6851"/>
            <a:ext cx="83817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Намская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школа-сад»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212975"/>
            <a:ext cx="71287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rgbClr val="19C8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Родительское собрание :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rgbClr val="19C8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«дети – не  для насилия»</a:t>
            </a:r>
            <a:endParaRPr lang="ru-RU" sz="4400" b="1" cap="all" spc="0" dirty="0">
              <a:ln w="9000" cmpd="sng">
                <a:solidFill>
                  <a:srgbClr val="19C8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chemeClr val="accent2"/>
                </a:solidFill>
                <a:latin typeface="Constantia" pitchFamily="18" charset="0"/>
              </a:rPr>
              <a:t>Причины жестокого обращения</a:t>
            </a:r>
            <a:r>
              <a:rPr lang="ru-RU" sz="2800" b="1" i="1" u="sng" dirty="0">
                <a:solidFill>
                  <a:schemeClr val="accent2"/>
                </a:solidFill>
                <a:latin typeface="Constantia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Нарушение привязанности, отсутствие живого чувства к ребёнку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Недостаточность родительских компетенций (молодая мама может просто не знать, как ухаживать за ребёнком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Нехватка внутренних ресурсов семьи, чтобы справиться с внешними бедами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Семейные традиции (меня так воспитывали)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09" y="119675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01" y="2517667"/>
            <a:ext cx="631144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58" y="407707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01" y="5085184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17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Natalia\ЖОНКИНА ПИСАНИНА\жестокое обращение\2-09j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04" y="489449"/>
            <a:ext cx="3679526" cy="243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Natalia\ЖОНКИНА ПИСАНИНА\жестокое обращение\laz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3" y="489449"/>
            <a:ext cx="3192872" cy="2629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Natalia\ЖОНКИНА ПИСАНИНА\жестокое обращение\tmpQtHHJX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3" y="3880393"/>
            <a:ext cx="3400482" cy="255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Natalia\ЖОНКИНА ПИСАНИНА\жестокое обращение\ugol_200_auto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448"/>
          <a:stretch/>
        </p:blipFill>
        <p:spPr bwMode="auto">
          <a:xfrm>
            <a:off x="3383581" y="2564390"/>
            <a:ext cx="2452679" cy="280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219" name="Picture 3" descr="D:\Natalia\ЖОНКИНА ПИСАНИНА\жестокое обращение\child0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25076"/>
            <a:ext cx="3734668" cy="275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18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226" y="476672"/>
            <a:ext cx="4640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статистике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990" y="147089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кончают жизнь самоубийством примерно 2 тыс. детей и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подростков;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357430"/>
            <a:ext cx="4065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50 тыс. уходят из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семьи;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143380"/>
            <a:ext cx="7948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25—26 тыс. несовершеннолетних ежегодно становятся жертвами преступных посягательств;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7082" y="5895040"/>
            <a:ext cx="3912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около 2 тыс.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погибают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429264"/>
            <a:ext cx="7087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8-9 тыс. получают телесные повреждения;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6306" y="3357562"/>
            <a:ext cx="84376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30 тыс. проявляют склонность к отклоняющемуся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поведению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928934"/>
            <a:ext cx="685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6 тыс. — из детских домов и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интернатов;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849" y="404664"/>
            <a:ext cx="6844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Жестокое обращение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724" y="1589604"/>
            <a:ext cx="5634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преподает 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ребенку урок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насилия;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4724" y="220486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нарушает уверенность в ребенке ,  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что он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любим;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7587" y="3309019"/>
            <a:ext cx="460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рождает 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в ребенке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тревогу;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4724" y="3857422"/>
            <a:ext cx="628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вызывают гнев и желание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отомстить;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4724" y="4581128"/>
            <a:ext cx="7094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разрушает 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восприимчивость к собственному состраданию и сострадание к другим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6841">
            <a:off x="417704" y="2775721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6841">
            <a:off x="461248" y="1044623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6841">
            <a:off x="380481" y="1862757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6841">
            <a:off x="417705" y="356525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6841">
            <a:off x="385047" y="4674931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64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7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Отсутствие </a:t>
            </a: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заботы (пренебрежение основными потребностями ребёнка)</a:t>
            </a:r>
          </a:p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Психическое (эмоционально-неправильное обращение)</a:t>
            </a:r>
          </a:p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Сексуальное</a:t>
            </a:r>
            <a:endParaRPr lang="ru-RU" sz="40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Физическое</a:t>
            </a:r>
            <a:endParaRPr lang="ru-RU" sz="40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897" y="0"/>
            <a:ext cx="8676456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Формы насилия над детьми: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Natalia\ЖОНКИНА ПИСАНИНА\картинки\школьное\File218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59" y="983579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47" y="307181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47" y="4581128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10" y="551723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64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85855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chemeClr val="accent2"/>
                </a:solidFill>
                <a:latin typeface="Constantia" pitchFamily="18" charset="0"/>
              </a:rPr>
              <a:t>Отсутствие заботы </a:t>
            </a: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(пренебрежение основными потребностями ребёнка), невнимание к основным нуждам ребёнка в пище, одежде, медицинском обслуживании, присмотре.</a:t>
            </a:r>
          </a:p>
        </p:txBody>
      </p:sp>
      <p:pic>
        <p:nvPicPr>
          <p:cNvPr id="1026" name="Picture 2" descr="D:\Natalia\ЖОНКИНА ПИСАНИНА\жестокое обращение\21347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880320" cy="216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94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8741"/>
            <a:ext cx="82089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Влияние на ребёнка: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Не растёт, не набирает веса или теряет в весе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Ребёнок брошен, находится без присмотра, не имеет подходящей одежды, жилища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Нет прививок, нуждается в услугах врача, запущенное состояние детей (педикулёз, дистрофия)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Не ходит в школу, прогуливает школу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Устаёт, апатичен, имеет отклонения в поведении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9654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chemeClr val="accent2"/>
                </a:solidFill>
                <a:latin typeface="Constantia" pitchFamily="18" charset="0"/>
              </a:rPr>
              <a:t>Психическое насилие-</a:t>
            </a:r>
            <a:r>
              <a:rPr lang="ru-RU" sz="4000" dirty="0">
                <a:solidFill>
                  <a:schemeClr val="accent2"/>
                </a:solidFill>
                <a:latin typeface="Constantia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эмоционально неправильное обращение с детьми: обвинения, оскорбления, угрозы в адрес ребёнка (брань, крики, внушение </a:t>
            </a:r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           чувства </a:t>
            </a: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страха)</a:t>
            </a:r>
            <a:endParaRPr lang="ru-RU" sz="40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6386" name="Picture 2" descr="D:\Natalia\ЖОНКИНА ПИСАНИНА\жестокое обращение\c18acfad9909c9c53e042dc4817086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896" y="4054759"/>
            <a:ext cx="3436303" cy="257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64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978" y="116632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Виды психического насилия: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Принижение его успехов, пренебрежительное, грубое обращение, унижающее его достоинство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Отвержение ребёнка, подавление всякой воли ребёнка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Длительное лишение ребёнка любви, нежности, заботы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Принуждение к одиночеству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Совершение в присутствии ребёнка насилия по отношению к супругу или другим детям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Причинение боли домашним животным с целью запугать ребёнка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0764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chemeClr val="accent2"/>
                </a:solidFill>
                <a:latin typeface="Constantia" pitchFamily="18" charset="0"/>
              </a:rPr>
              <a:t>Сексуальное насилие </a:t>
            </a:r>
            <a:r>
              <a:rPr lang="ru-RU" sz="4000" b="1" i="1" u="sng" dirty="0">
                <a:solidFill>
                  <a:srgbClr val="002060"/>
                </a:solidFill>
                <a:latin typeface="Constantia" pitchFamily="18" charset="0"/>
              </a:rPr>
              <a:t>–</a:t>
            </a: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 любой контакт или взаимодействие, в котором ребёнок сексуально стимулируется или используется для сексуальной стимуляции</a:t>
            </a:r>
            <a:endParaRPr lang="ru-RU" sz="40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2530" name="Picture 2" descr="D:\Natalia\ЖОНКИНА ПИСАНИНА\жестокое обращение\image_955267736401841920577908421332428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329945" cy="2497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atalia\ЖОНКИНА ПИСАНИНА\жестокое обращение\0ea7954d9f74244e7eaf55de89b3cd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9" y="4037928"/>
            <a:ext cx="3335920" cy="251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58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Natalia\ЖОНКИНА ПИСАНИНА\картинки\корзина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84" y="507484"/>
            <a:ext cx="5873367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37735" y="3933056"/>
            <a:ext cx="53318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Constantia" pitchFamily="18" charset="0"/>
              </a:rPr>
              <a:t>C</a:t>
            </a:r>
            <a:r>
              <a:rPr lang="ru-RU" sz="5400" b="1" cap="none" spc="0" dirty="0">
                <a:ln/>
                <a:solidFill>
                  <a:schemeClr val="accent3"/>
                </a:solidFill>
                <a:effectLst/>
                <a:latin typeface="Constantia" pitchFamily="18" charset="0"/>
              </a:rPr>
              <a:t>ЕМЬЯ – ЭТО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Constantia" pitchFamily="18" charset="0"/>
              </a:rPr>
              <a:t>… 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Constantia" pitchFamily="18" charset="0"/>
            </a:endParaRPr>
          </a:p>
        </p:txBody>
      </p:sp>
      <p:pic>
        <p:nvPicPr>
          <p:cNvPr id="5" name="Рисунок 4" descr="D:\Natalia\ЖОНКИНА ПИСАНИНА\family_my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32098"/>
            <a:ext cx="3168352" cy="280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711985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живущих вместе родственников; объединение людей, сплоченных общими интересами.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0422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Влияние на ребёнка: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Ребёнок обнаруживает странные (причудливые), слишком сложные или необычные познания или действия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Может сексуально приставать к детям, подросткам, взрослым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Может жаловаться на зуд, воспаление, боль в области гениталий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Может жаловаться на физическое нездоровье</a:t>
            </a:r>
          </a:p>
        </p:txBody>
      </p:sp>
    </p:spTree>
    <p:extLst>
      <p:ext uri="{BB962C8B-B14F-4D97-AF65-F5344CB8AC3E}">
        <p14:creationId xmlns="" xmlns:p14="http://schemas.microsoft.com/office/powerpoint/2010/main" val="2377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031" y="279293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chemeClr val="accent2"/>
                </a:solidFill>
                <a:latin typeface="Constantia" pitchFamily="18" charset="0"/>
              </a:rPr>
              <a:t>Физическое насилие</a:t>
            </a:r>
            <a:r>
              <a:rPr lang="ru-RU" sz="4000" dirty="0">
                <a:solidFill>
                  <a:schemeClr val="accent2"/>
                </a:solidFill>
                <a:latin typeface="Constantia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– действия (бездействия) со стороны родителей или других взрослых, в результате которых физическое и умственное здоровье ребёнка нарушается или находится под угрозой повреждения</a:t>
            </a:r>
          </a:p>
        </p:txBody>
      </p:sp>
      <p:pic>
        <p:nvPicPr>
          <p:cNvPr id="17410" name="Picture 2" descr="D:\Natalia\ЖОНКИНА ПИСАНИНА\жестокое обращение\re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545476"/>
            <a:ext cx="2848237" cy="1965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99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394" y="476672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 dirty="0">
                <a:solidFill>
                  <a:srgbClr val="002060"/>
                </a:solidFill>
                <a:latin typeface="Constantia" pitchFamily="18" charset="0"/>
              </a:rPr>
              <a:t>Признаки физического насилия над ребёнком:</a:t>
            </a:r>
          </a:p>
          <a:p>
            <a:pPr algn="just">
              <a:spcBef>
                <a:spcPct val="50000"/>
              </a:spcBef>
            </a:pPr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Раны </a:t>
            </a:r>
            <a:r>
              <a:rPr lang="ru-RU" sz="2800" b="1" u="sng" dirty="0">
                <a:solidFill>
                  <a:srgbClr val="002060"/>
                </a:solidFill>
                <a:latin typeface="Constantia" pitchFamily="18" charset="0"/>
              </a:rPr>
              <a:t>и синяки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 (разные по времени и возникновению, в разных частях тела одновременно, непонятного происхождения, имеют особую форму предмета, например, форму пряжки ремня, ладони)</a:t>
            </a:r>
          </a:p>
          <a:p>
            <a:pPr algn="just">
              <a:spcBef>
                <a:spcPct val="50000"/>
              </a:spcBef>
            </a:pPr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Ожоги 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(топография ожогов различна, но чаще они расположены на стопах, кистях, груди, голове. Как правило, это контактные ожоги горячими металлическими предметами и сигаретами)</a:t>
            </a:r>
            <a:endParaRPr lang="ru-RU" sz="2800" b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25" y="134076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25" y="3689010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47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u="sng" dirty="0">
                <a:solidFill>
                  <a:srgbClr val="002060"/>
                </a:solidFill>
                <a:latin typeface="Constantia" pitchFamily="18" charset="0"/>
              </a:rPr>
              <a:t>Укусы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 (следы от человеческого укуса характеризуются ранами, расположенными по контуру зубной арки, типично наличие кровоподтёков)</a:t>
            </a:r>
          </a:p>
          <a:p>
            <a:pPr algn="just">
              <a:spcBef>
                <a:spcPct val="50000"/>
              </a:spcBef>
            </a:pPr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Синдром </a:t>
            </a:r>
            <a:r>
              <a:rPr lang="ru-RU" sz="2800" b="1" u="sng" dirty="0">
                <a:solidFill>
                  <a:srgbClr val="002060"/>
                </a:solidFill>
                <a:latin typeface="Constantia" pitchFamily="18" charset="0"/>
              </a:rPr>
              <a:t>тряски ребёнка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 (возникает, когда взрослый, схватив ребёнка за плечи, сильно трясёт его взад и вперёд, при этом сила воздействия на кровеносные сосуды мозга такова, что могут произойти кровоизлияния в мозг или ушиб мозга, у ребёнка наблюдается кровоизлияния в глазах, тошнота, рвота, потеря сознания)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312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91" y="234870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57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Natalia\ЖОНКИНА ПИСАНИНА\жестокое обращение\zestokie-det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" y="0"/>
            <a:ext cx="91809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85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Natalia\ЖОНКИНА ПИСАНИНА\жестокое обращение\--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8014"/>
            <a:ext cx="7056784" cy="6497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8437" y="908720"/>
            <a:ext cx="820891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Жестокость </a:t>
            </a:r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насилие в любой форме неприемлемо. Люди должны уважительно относиться друг к другу.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3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Natalia\ЖОНКИНА ПИСАНИНА\жестокое обращение\200025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784681"/>
            <a:ext cx="3540267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63284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Ребёнок должен быть защищён от всех форм небрежного отношения, жестокости и эксплуатации. </a:t>
            </a:r>
          </a:p>
          <a:p>
            <a:pPr algn="ctr">
              <a:spcBef>
                <a:spcPct val="50000"/>
              </a:spcBef>
            </a:pPr>
            <a:r>
              <a:rPr lang="ru-RU" sz="48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(Принцип 9 Декларации прав ребёнка. )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7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2"/>
                </a:solidFill>
                <a:latin typeface="Constantia" pitchFamily="18" charset="0"/>
              </a:rPr>
              <a:t>Виды ответственности лиц, допускающих жестокое обращение: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1437" y="1234582"/>
            <a:ext cx="617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i="1" u="sng" dirty="0" smtClean="0">
                <a:solidFill>
                  <a:srgbClr val="002060"/>
                </a:solidFill>
                <a:latin typeface="Constantia" pitchFamily="18" charset="0"/>
              </a:rPr>
              <a:t>УГОЛОВНАЯ ОТВЕТСТВЕННОСТЬ</a:t>
            </a:r>
            <a:endParaRPr lang="ru-RU" sz="28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99202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1916832"/>
            <a:ext cx="85689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В Уголовном кодексе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есть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ряд статей, предусматривающих уголовную ответственность за тот или иной вид насилия в отношении детей и подростков.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145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. Доведение до самоубийства.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147.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Умышленное причинение тяжкого телесного повреждения.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153.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Умышленное причинение легкого телесного повреждения.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154.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Истязание.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172.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Вовлечение несовершеннолетнего в совершение преступления.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173.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Вовлечение несовершеннолетнего в антиобщественное поведение.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176.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Злоупотребление правами опекуна или попечителя.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331.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Склонение к потреблению наркотических средств, психотропных веществ и их препаратов.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927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11362"/>
            <a:ext cx="8134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i="1" u="sng" dirty="0" smtClean="0">
                <a:solidFill>
                  <a:srgbClr val="002060"/>
                </a:solidFill>
                <a:latin typeface="Constantia" pitchFamily="18" charset="0"/>
              </a:rPr>
              <a:t>АДМИНИСТРАТИВНАЯ  ОТВЕТСТВЕННОСТЬ</a:t>
            </a:r>
            <a:endParaRPr lang="ru-RU" sz="28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9.4.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Невыполнение обязанностей по воспитанию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280" y="2060848"/>
            <a:ext cx="7624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u="sng" dirty="0" smtClean="0">
                <a:solidFill>
                  <a:srgbClr val="002060"/>
                </a:solidFill>
                <a:latin typeface="Constantia" pitchFamily="18" charset="0"/>
              </a:rPr>
              <a:t>ГРАЖДАНСКО_ПРАВОВАЯ ОТВЕТСТВЕННОСТЬ</a:t>
            </a:r>
            <a:endParaRPr lang="ru-RU" sz="28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7280" y="3140968"/>
            <a:ext cx="8169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КОНСТИТУЦИЯ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32.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Брак, семья, материнство, отцовство и детство находятся под защитой государства.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369" y="4365104"/>
            <a:ext cx="8126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КОДЕКС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БРАКЕ И СЕМЬЕ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66.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Защита прав и законных интересов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детей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67.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Ответственность за ненадлежащее воспитание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детей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Статья 80.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Лишение родительских прав</a:t>
            </a:r>
          </a:p>
          <a:p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8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84" y="18864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chemeClr val="accent2"/>
                </a:solidFill>
                <a:latin typeface="Constantia" pitchFamily="18" charset="0"/>
              </a:rPr>
              <a:t>Уважаемые родители, помните слова </a:t>
            </a:r>
          </a:p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В.А. Сухомлинского:</a:t>
            </a:r>
          </a:p>
          <a:p>
            <a:pPr algn="ctr">
              <a:spcBef>
                <a:spcPct val="50000"/>
              </a:spcBef>
            </a:pPr>
            <a:r>
              <a:rPr lang="ru-RU" sz="2800" b="1" u="sng" dirty="0">
                <a:solidFill>
                  <a:srgbClr val="002060"/>
                </a:solidFill>
                <a:latin typeface="Constantia" pitchFamily="18" charset="0"/>
              </a:rPr>
              <a:t>«Трудный ребёнок – это дитя пороков родителей, зла семейной жизни. Это цветок, расцветающий в атмосфере бессердечия, неправды, обмана, праздности, презрения к людям, пренебрежения своим общественным делом. Это дитя нравственной неподготовленности родителей к рождению и воспитанию своих детей»</a:t>
            </a:r>
          </a:p>
        </p:txBody>
      </p:sp>
    </p:spTree>
    <p:extLst>
      <p:ext uri="{BB962C8B-B14F-4D97-AF65-F5344CB8AC3E}">
        <p14:creationId xmlns="" xmlns:p14="http://schemas.microsoft.com/office/powerpoint/2010/main" val="2648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676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>
                <a:solidFill>
                  <a:schemeClr val="accent2"/>
                </a:solidFill>
                <a:latin typeface="Constantia" pitchFamily="18" charset="0"/>
              </a:rPr>
              <a:t>Дети одинаковы, точнее, </a:t>
            </a:r>
            <a:r>
              <a:rPr lang="ru-RU" sz="3600" b="1" i="1" dirty="0" smtClean="0">
                <a:solidFill>
                  <a:schemeClr val="accent2"/>
                </a:solidFill>
                <a:latin typeface="Constantia" pitchFamily="18" charset="0"/>
              </a:rPr>
              <a:t>равны.</a:t>
            </a:r>
            <a:endParaRPr lang="ru-RU" sz="3600" dirty="0">
              <a:solidFill>
                <a:schemeClr val="accent2"/>
              </a:solidFill>
              <a:latin typeface="Constantia" pitchFamily="18" charset="0"/>
            </a:endParaRPr>
          </a:p>
          <a:p>
            <a:pPr algn="r"/>
            <a:r>
              <a:rPr lang="ru-RU" sz="3600" b="1" i="1" dirty="0" smtClean="0">
                <a:solidFill>
                  <a:schemeClr val="accent2"/>
                </a:solidFill>
                <a:latin typeface="Constantia" pitchFamily="18" charset="0"/>
              </a:rPr>
              <a:t>Они </a:t>
            </a:r>
            <a:r>
              <a:rPr lang="ru-RU" sz="3600" b="1" i="1" dirty="0">
                <a:solidFill>
                  <a:schemeClr val="accent2"/>
                </a:solidFill>
                <a:latin typeface="Constantia" pitchFamily="18" charset="0"/>
              </a:rPr>
              <a:t>равны и одинаковы - перед добрым и худым.</a:t>
            </a:r>
            <a:endParaRPr lang="ru-RU" sz="3600" dirty="0">
              <a:solidFill>
                <a:schemeClr val="accent2"/>
              </a:solidFill>
              <a:latin typeface="Constantia" pitchFamily="18" charset="0"/>
            </a:endParaRPr>
          </a:p>
          <a:p>
            <a:pPr algn="r"/>
            <a:r>
              <a:rPr lang="ru-RU" sz="3600" b="1" i="1" dirty="0">
                <a:solidFill>
                  <a:schemeClr val="accent2"/>
                </a:solidFill>
                <a:latin typeface="Constantia" pitchFamily="18" charset="0"/>
              </a:rPr>
              <a:t>Дети поначалу походят на промокашки:</a:t>
            </a:r>
            <a:endParaRPr lang="ru-RU" sz="3600" dirty="0">
              <a:solidFill>
                <a:schemeClr val="accent2"/>
              </a:solidFill>
              <a:latin typeface="Constantia" pitchFamily="18" charset="0"/>
            </a:endParaRPr>
          </a:p>
          <a:p>
            <a:pPr algn="r"/>
            <a:r>
              <a:rPr lang="ru-RU" sz="3600" b="1" i="1" dirty="0">
                <a:solidFill>
                  <a:schemeClr val="accent2"/>
                </a:solidFill>
                <a:latin typeface="Constantia" pitchFamily="18" charset="0"/>
              </a:rPr>
              <a:t>впитывают в себя все, что грамотно или безобразно</a:t>
            </a:r>
            <a:endParaRPr lang="ru-RU" sz="3600" dirty="0">
              <a:solidFill>
                <a:schemeClr val="accent2"/>
              </a:solidFill>
              <a:latin typeface="Constantia" pitchFamily="18" charset="0"/>
            </a:endParaRPr>
          </a:p>
          <a:p>
            <a:pPr algn="r"/>
            <a:r>
              <a:rPr lang="ru-RU" sz="3600" b="1" i="1" dirty="0">
                <a:solidFill>
                  <a:schemeClr val="accent2"/>
                </a:solidFill>
                <a:latin typeface="Constantia" pitchFamily="18" charset="0"/>
              </a:rPr>
              <a:t>написано родителями</a:t>
            </a:r>
            <a:r>
              <a:rPr lang="ru-RU" sz="3600" b="1" i="1" dirty="0" smtClean="0">
                <a:solidFill>
                  <a:schemeClr val="accent2"/>
                </a:solidFill>
                <a:latin typeface="Constantia" pitchFamily="18" charset="0"/>
              </a:rPr>
              <a:t>.</a:t>
            </a:r>
          </a:p>
          <a:p>
            <a:pPr algn="r"/>
            <a:r>
              <a:rPr lang="ru-RU" sz="3600" b="1" i="1" dirty="0">
                <a:solidFill>
                  <a:schemeClr val="accent2"/>
                </a:solidFill>
                <a:latin typeface="Constantia" pitchFamily="18" charset="0"/>
              </a:rPr>
              <a:t> </a:t>
            </a:r>
            <a:r>
              <a:rPr lang="ru-RU" sz="3600" b="1" i="1" dirty="0" smtClean="0">
                <a:solidFill>
                  <a:schemeClr val="accent2"/>
                </a:solidFill>
                <a:latin typeface="Constantia" pitchFamily="18" charset="0"/>
              </a:rPr>
              <a:t>Альберт  </a:t>
            </a:r>
            <a:r>
              <a:rPr lang="ru-RU" sz="3600" b="1" i="1" dirty="0" err="1" smtClean="0">
                <a:solidFill>
                  <a:schemeClr val="accent2"/>
                </a:solidFill>
                <a:latin typeface="Constantia" pitchFamily="18" charset="0"/>
              </a:rPr>
              <a:t>Лиханов</a:t>
            </a:r>
            <a:endParaRPr lang="ru-RU" sz="3600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3" name="Рисунок 2" descr="D:\Natalia\ЖОНКИНА ПИСАНИНА\жестокое обращение\78667 (7)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94211"/>
            <a:ext cx="33123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49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Natalia\ЖОНКИНА ПИСАНИНА\жестокое обращение\545876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107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48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Natalia\ЖОНКИНА ПИСАНИНА\-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29" y="0"/>
            <a:ext cx="9237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9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499" y="112474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chemeClr val="accent2"/>
                </a:solidFill>
                <a:latin typeface="Constantia" pitchFamily="18" charset="0"/>
              </a:rPr>
              <a:t>НАСИЛИЕ</a:t>
            </a:r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 – </a:t>
            </a:r>
            <a:r>
              <a:rPr lang="ru-RU" sz="4000" b="1" dirty="0">
                <a:solidFill>
                  <a:srgbClr val="002060"/>
                </a:solidFill>
                <a:latin typeface="Constantia" pitchFamily="18" charset="0"/>
              </a:rPr>
              <a:t>любая форма взаимоотношений, направленная на установление или удержание контроля силой над другим человеком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87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70155" y="836712"/>
            <a:ext cx="8208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solidFill>
                  <a:schemeClr val="accent2"/>
                </a:solidFill>
                <a:latin typeface="Constantia" pitchFamily="18" charset="0"/>
              </a:rPr>
              <a:t>Жестокое обращение с детьми</a:t>
            </a:r>
            <a:r>
              <a:rPr lang="ru-RU" sz="4000" b="1" i="1" dirty="0">
                <a:solidFill>
                  <a:schemeClr val="accent2"/>
                </a:solidFill>
                <a:latin typeface="Constantia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Constantia" pitchFamily="18" charset="0"/>
              </a:rPr>
              <a:t>– действия (или бездействие) родителей, воспитателей и других лиц, наносящее ущерб физическому или психическому здоровью ребёнка.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615">
            <a:off x="355252" y="-35617"/>
            <a:ext cx="1210804" cy="120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D:\Natalia\ЖОНКИНА ПИСАНИНА\жестокое обращение\6a93d002a2292dd1585f1bcdbab73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31" y="4509120"/>
            <a:ext cx="2848072" cy="203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38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10159"/>
            <a:ext cx="7992888" cy="43204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Никогда не поднимайте руку на ребенка.</a:t>
            </a:r>
            <a:br>
              <a:rPr lang="ru-RU" b="1" i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Делая это, вы оставляете беззащитным</a:t>
            </a:r>
            <a:br>
              <a:rPr lang="ru-RU" b="1" i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свое   солнечное сплетение.</a:t>
            </a:r>
            <a:br>
              <a:rPr lang="ru-RU" b="1" i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Оззи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Озборн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endParaRPr lang="ru-RU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31840"/>
            <a:ext cx="3816424" cy="2797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51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onstantia" pitchFamily="18" charset="0"/>
              </a:rPr>
              <a:t> </a:t>
            </a:r>
            <a:r>
              <a:rPr lang="ru-RU" sz="4000" b="1" i="1" u="sng" dirty="0" smtClean="0">
                <a:solidFill>
                  <a:schemeClr val="accent2"/>
                </a:solidFill>
                <a:latin typeface="Constantia" pitchFamily="18" charset="0"/>
              </a:rPr>
              <a:t>СЕМЕЙНОЕ НАСИЛИЕ 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- систематические </a:t>
            </a:r>
            <a:r>
              <a:rPr lang="ru-RU" sz="4000" b="1" dirty="0">
                <a:solidFill>
                  <a:srgbClr val="002060"/>
                </a:solidFill>
                <a:latin typeface="Constantia" pitchFamily="18" charset="0"/>
              </a:rPr>
              <a:t>агрессивные и враждебные действия в отношении членов семьи, в результате чего объекту насилия могут быть причинены вред, травма, унижение или иногда смерть.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-82534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03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5117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2"/>
                </a:solidFill>
                <a:latin typeface="Constantia" pitchFamily="18" charset="0"/>
              </a:rPr>
              <a:t>НАСИЛИЕ В СЕМЬЕ</a:t>
            </a:r>
            <a:endParaRPr lang="ru-RU" sz="4000" b="1" i="1" u="sng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21604"/>
            <a:ext cx="667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со стороны мужа по отношению к жене;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970" y="1844824"/>
            <a:ext cx="6674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со стороны жены по отношению к мужу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336731"/>
            <a:ext cx="7153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со стороны одного или обоих родителей по отношению к детям;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4590" y="3290838"/>
            <a:ext cx="7105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со стороны старших детей по отношению к младшим;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4590" y="4244945"/>
            <a:ext cx="7114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со стороны взрослых детей и внуков по отношению к родителям или престарелым родственникам;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9064" y="5629940"/>
            <a:ext cx="6889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со стороны одних членов семьи по отношению к другим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6841">
            <a:off x="611559" y="73653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01" y="1377062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32" y="2066925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01" y="3041343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99" y="4029392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87" y="5373216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69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103506061"/>
              </p:ext>
            </p:extLst>
          </p:nvPr>
        </p:nvGraphicFramePr>
        <p:xfrm>
          <a:off x="971600" y="267797"/>
          <a:ext cx="734481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4702660"/>
            <a:ext cx="2987824" cy="213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71" y="4726901"/>
            <a:ext cx="2817845" cy="2107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46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й шаблон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шаблон1</Template>
  <TotalTime>330</TotalTime>
  <Words>1031</Words>
  <Application>Microsoft Office PowerPoint</Application>
  <PresentationFormat>Экран (4:3)</PresentationFormat>
  <Paragraphs>106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мой шаблон1</vt:lpstr>
      <vt:lpstr>Слайд 1</vt:lpstr>
      <vt:lpstr>Слайд 2</vt:lpstr>
      <vt:lpstr>Слайд 3</vt:lpstr>
      <vt:lpstr>Слайд 4</vt:lpstr>
      <vt:lpstr>Слайд 5</vt:lpstr>
      <vt:lpstr>Никогда не поднимайте руку на ребенка. Делая это, вы оставляете беззащитным  свое   солнечное сплетение. Оззи Озборн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Пользователь</cp:lastModifiedBy>
  <cp:revision>34</cp:revision>
  <dcterms:created xsi:type="dcterms:W3CDTF">2013-11-09T18:42:55Z</dcterms:created>
  <dcterms:modified xsi:type="dcterms:W3CDTF">2015-11-06T07:04:02Z</dcterms:modified>
</cp:coreProperties>
</file>