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82" r:id="rId4"/>
    <p:sldId id="287" r:id="rId5"/>
    <p:sldId id="283" r:id="rId6"/>
    <p:sldId id="284" r:id="rId7"/>
    <p:sldId id="285" r:id="rId8"/>
    <p:sldId id="288" r:id="rId9"/>
    <p:sldId id="289" r:id="rId10"/>
    <p:sldId id="290" r:id="rId11"/>
    <p:sldId id="291" r:id="rId12"/>
    <p:sldId id="292" r:id="rId13"/>
    <p:sldId id="286" r:id="rId14"/>
    <p:sldId id="293" r:id="rId15"/>
    <p:sldId id="295" r:id="rId16"/>
    <p:sldId id="294" r:id="rId17"/>
    <p:sldId id="281" r:id="rId18"/>
    <p:sldId id="26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7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588B0C0C-A713-4F8F-8E14-2C16CE5F46A8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7797B19F-3E70-4A3F-8EBF-5D375419FC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94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0C0C-A713-4F8F-8E14-2C16CE5F46A8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B19F-3E70-4A3F-8EBF-5D375419FC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89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0C0C-A713-4F8F-8E14-2C16CE5F46A8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B19F-3E70-4A3F-8EBF-5D375419FC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98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0C0C-A713-4F8F-8E14-2C16CE5F46A8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B19F-3E70-4A3F-8EBF-5D375419FC7B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3092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0C0C-A713-4F8F-8E14-2C16CE5F46A8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B19F-3E70-4A3F-8EBF-5D375419FC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93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0C0C-A713-4F8F-8E14-2C16CE5F46A8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B19F-3E70-4A3F-8EBF-5D375419FC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69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0C0C-A713-4F8F-8E14-2C16CE5F46A8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B19F-3E70-4A3F-8EBF-5D375419FC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75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0C0C-A713-4F8F-8E14-2C16CE5F46A8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B19F-3E70-4A3F-8EBF-5D375419FC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65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0C0C-A713-4F8F-8E14-2C16CE5F46A8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B19F-3E70-4A3F-8EBF-5D375419FC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76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0C0C-A713-4F8F-8E14-2C16CE5F46A8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B19F-3E70-4A3F-8EBF-5D375419FC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94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0C0C-A713-4F8F-8E14-2C16CE5F46A8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B19F-3E70-4A3F-8EBF-5D375419FC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41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0C0C-A713-4F8F-8E14-2C16CE5F46A8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B19F-3E70-4A3F-8EBF-5D375419FC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78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0C0C-A713-4F8F-8E14-2C16CE5F46A8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B19F-3E70-4A3F-8EBF-5D375419FC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45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0C0C-A713-4F8F-8E14-2C16CE5F46A8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B19F-3E70-4A3F-8EBF-5D375419FC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77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0C0C-A713-4F8F-8E14-2C16CE5F46A8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B19F-3E70-4A3F-8EBF-5D375419FC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0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0C0C-A713-4F8F-8E14-2C16CE5F46A8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B19F-3E70-4A3F-8EBF-5D375419FC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84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0C0C-A713-4F8F-8E14-2C16CE5F46A8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B19F-3E70-4A3F-8EBF-5D375419FC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10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9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B0C0C-A713-4F8F-8E14-2C16CE5F46A8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7B19F-3E70-4A3F-8EBF-5D375419FC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15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cont.ws/uploads/pic/2016/4/0_b672d_5ae7ba35_-2-XL.jpg" TargetMode="External"/><Relationship Id="rId13" Type="http://schemas.openxmlformats.org/officeDocument/2006/relationships/hyperlink" Target="http://fb.ru/article/87347/pamyatnik-bremenskim-muzyikantam-v-bremene-i-drugie-neobyichnyie-skulpturyi-skazochnyih-geroev" TargetMode="External"/><Relationship Id="rId18" Type="http://schemas.openxmlformats.org/officeDocument/2006/relationships/hyperlink" Target="https://www.kleo.ru/items/relax/pamyatniki_skazochnym_personazham.shtml" TargetMode="External"/><Relationship Id="rId26" Type="http://schemas.openxmlformats.org/officeDocument/2006/relationships/hyperlink" Target="http://paifo.ru/item/986-pamyatnik-konku-gorbunku-v-ishime" TargetMode="External"/><Relationship Id="rId3" Type="http://schemas.openxmlformats.org/officeDocument/2006/relationships/hyperlink" Target="http://fb.ru/article/180170/samyiy-izvestnyiy-pamyatnik-literaturnyim-geroyam-pamyatniki-literaturnyim-geroyam-v-rossii-i-v-mire" TargetMode="External"/><Relationship Id="rId21" Type="http://schemas.openxmlformats.org/officeDocument/2006/relationships/hyperlink" Target="https://www.kleo.ru/img/items/FN4zR.jpg" TargetMode="External"/><Relationship Id="rId7" Type="http://schemas.openxmlformats.org/officeDocument/2006/relationships/hyperlink" Target="http://fb.ru/misc/i/gallery/25681/724934.jpg" TargetMode="External"/><Relationship Id="rId12" Type="http://schemas.openxmlformats.org/officeDocument/2006/relationships/hyperlink" Target="http://www.mytravelbook.org/object_foto/2016/03/Pamjatnik_baronu_Myunhgauzenu_5.jpg" TargetMode="External"/><Relationship Id="rId17" Type="http://schemas.openxmlformats.org/officeDocument/2006/relationships/hyperlink" Target="http://fb.ru/misc/i/gallery/11970/152671.jpg" TargetMode="External"/><Relationship Id="rId25" Type="http://schemas.openxmlformats.org/officeDocument/2006/relationships/hyperlink" Target="http://foretime.ru/wp-content/uploads/2011/05/ny-pogodi01.jpg" TargetMode="External"/><Relationship Id="rId2" Type="http://schemas.openxmlformats.org/officeDocument/2006/relationships/hyperlink" Target="http://www.liveinternet.ru/users/fox-cub77/post218555293" TargetMode="External"/><Relationship Id="rId16" Type="http://schemas.openxmlformats.org/officeDocument/2006/relationships/hyperlink" Target="http://fb.ru/misc/i/gallery/11970/152635.jpg" TargetMode="External"/><Relationship Id="rId20" Type="http://schemas.openxmlformats.org/officeDocument/2006/relationships/hyperlink" Target="https://www.kleo.ru/img/items/PM5Qb.jpeg" TargetMode="External"/><Relationship Id="rId29" Type="http://schemas.openxmlformats.org/officeDocument/2006/relationships/hyperlink" Target="http://i.timeout.ru/pix/336823.jpe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bump.ru/resources/000/000/000/000/533/533034_1024x768.jpg" TargetMode="External"/><Relationship Id="rId11" Type="http://schemas.openxmlformats.org/officeDocument/2006/relationships/hyperlink" Target="http://fb.ru/misc/i/gallery/25681/724989.jpg" TargetMode="External"/><Relationship Id="rId24" Type="http://schemas.openxmlformats.org/officeDocument/2006/relationships/hyperlink" Target="http://kate-kapella.diary.ru/p205558164.htm?oam" TargetMode="External"/><Relationship Id="rId5" Type="http://schemas.openxmlformats.org/officeDocument/2006/relationships/hyperlink" Target="http://fb.ru/misc/i/gallery/25681/724925.jpg" TargetMode="External"/><Relationship Id="rId15" Type="http://schemas.openxmlformats.org/officeDocument/2006/relationships/hyperlink" Target="http://lukomorie.com/foto-t/new-rusalochka.jpg" TargetMode="External"/><Relationship Id="rId23" Type="http://schemas.openxmlformats.org/officeDocument/2006/relationships/hyperlink" Target="http://cs10635.vk.me/u42545599/154434344/x_4b9f7ff8.jpg" TargetMode="External"/><Relationship Id="rId28" Type="http://schemas.openxmlformats.org/officeDocument/2006/relationships/hyperlink" Target="http://safe-rgs.ru/uploads/posts/2015-05/1430805057_sivka5.jpg" TargetMode="External"/><Relationship Id="rId10" Type="http://schemas.openxmlformats.org/officeDocument/2006/relationships/hyperlink" Target="http://fb.ru/misc/i/gallery/25681/724976.jpg" TargetMode="External"/><Relationship Id="rId19" Type="http://schemas.openxmlformats.org/officeDocument/2006/relationships/hyperlink" Target="https://www.kleo.ru/img/items/Cm3hC.jpg" TargetMode="External"/><Relationship Id="rId31" Type="http://schemas.openxmlformats.org/officeDocument/2006/relationships/hyperlink" Target="https://t-l.ru/i/n/386/184386/tn_184386_12517d327daf.jpg" TargetMode="External"/><Relationship Id="rId4" Type="http://schemas.openxmlformats.org/officeDocument/2006/relationships/hyperlink" Target="http://fb.ru/misc/i/gallery/25681/724921.jpg" TargetMode="External"/><Relationship Id="rId9" Type="http://schemas.openxmlformats.org/officeDocument/2006/relationships/hyperlink" Target="http://fb.ru/misc/i/gallery/25681/724952.jpg" TargetMode="External"/><Relationship Id="rId14" Type="http://schemas.openxmlformats.org/officeDocument/2006/relationships/hyperlink" Target="http://fb.ru/misc/i/gallery/11970/152612.jpg" TargetMode="External"/><Relationship Id="rId22" Type="http://schemas.openxmlformats.org/officeDocument/2006/relationships/hyperlink" Target="https://www.kleo.ru/img/items/n6e0p.jpg" TargetMode="External"/><Relationship Id="rId27" Type="http://schemas.openxmlformats.org/officeDocument/2006/relationships/hyperlink" Target="http://paifo.ru/images/thumbnails/images/stories/pamyatniki-1/konek-ishim-1-fill-108x200.jpg" TargetMode="External"/><Relationship Id="rId30" Type="http://schemas.openxmlformats.org/officeDocument/2006/relationships/hyperlink" Target="http://www.yaroslavova.ru/images/news/2011/01/12/02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2353" y="214179"/>
            <a:ext cx="11022490" cy="2186121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lnSpc>
                <a:spcPts val="7000"/>
              </a:lnSpc>
            </a:pPr>
            <a:r>
              <a:rPr lang="ru-RU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Памятники литературным героям</a:t>
            </a:r>
            <a:endParaRPr lang="ru-RU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8871284" y="5703376"/>
            <a:ext cx="3320716" cy="1154624"/>
          </a:xfrm>
          <a:solidFill>
            <a:schemeClr val="accent5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ts val="1800"/>
              </a:lnSpc>
              <a:spcBef>
                <a:spcPts val="0"/>
              </a:spcBef>
            </a:pPr>
            <a:r>
              <a:rPr lang="ru-RU" sz="1800" i="1" dirty="0" err="1" smtClean="0"/>
              <a:t>М.Ю.Явдосюк</a:t>
            </a:r>
            <a:endParaRPr lang="ru-RU" sz="1800" i="1" dirty="0" smtClean="0"/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ru-RU" sz="1800" i="1" dirty="0" smtClean="0"/>
              <a:t>Учитель математики 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ru-RU" sz="1800" i="1" dirty="0" smtClean="0"/>
              <a:t>МБОУ «Еланская СШ № 2»  Волгоградская область</a:t>
            </a:r>
            <a:endParaRPr lang="ru-RU" sz="1800" i="1" dirty="0"/>
          </a:p>
        </p:txBody>
      </p:sp>
      <p:pic>
        <p:nvPicPr>
          <p:cNvPr id="17410" name="Picture 2" descr="http://www.yaroslavova.ru/images/news/2011/01/12/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52" y="2643187"/>
            <a:ext cx="5468435" cy="410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53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6070" y="187305"/>
            <a:ext cx="5183224" cy="76944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dirty="0" smtClean="0"/>
              <a:t>«Буратино», Киев</a:t>
            </a:r>
            <a:endParaRPr lang="ru-RU" sz="4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88" y="1153371"/>
            <a:ext cx="5729288" cy="532453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ts val="3400"/>
              </a:lnSpc>
            </a:pPr>
            <a:r>
              <a:rPr lang="ru-RU" sz="3200" dirty="0"/>
              <a:t>В Киеве возле Кукольного театра можно найти прекрасные скульптуры героев сказки Алексея Толстого о Буратино — собственно, самого остроносого главного персонажа, а еще красавицу Мальвину, пуделя </a:t>
            </a:r>
            <a:r>
              <a:rPr lang="ru-RU" sz="3200" dirty="0" err="1"/>
              <a:t>Артемона</a:t>
            </a:r>
            <a:r>
              <a:rPr lang="ru-RU" sz="3200" dirty="0"/>
              <a:t>, грустного Пьеро и папу Карло.</a:t>
            </a:r>
          </a:p>
        </p:txBody>
      </p:sp>
      <p:pic>
        <p:nvPicPr>
          <p:cNvPr id="10242" name="Picture 2" descr="https://www.kleo.ru/img/items/PM5Qb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364" y="187305"/>
            <a:ext cx="5441950" cy="618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90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302" y="187305"/>
            <a:ext cx="5597561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600" b="1" dirty="0" smtClean="0"/>
              <a:t>Бременские Музыканты</a:t>
            </a:r>
            <a:endParaRPr lang="ru-RU" sz="3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2075" y="1021223"/>
            <a:ext cx="5537207" cy="56816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ts val="3100"/>
              </a:lnSpc>
            </a:pPr>
            <a:r>
              <a:rPr lang="ru-RU" sz="3200" dirty="0"/>
              <a:t>Где еще находиться памятнику Бременским музыкантам, как не в Бремене? Там они и расположены — причем каждый из компании — осел, собака, петух и </a:t>
            </a:r>
            <a:r>
              <a:rPr lang="ru-RU" sz="3200" dirty="0" smtClean="0"/>
              <a:t>кот</a:t>
            </a:r>
            <a:r>
              <a:rPr lang="ru-RU" sz="3200" dirty="0"/>
              <a:t> — стоит один на другом, согласно сцене из сказки братьев Гримм. Монумент был установлен в 1951 году и является настоящим символом города.</a:t>
            </a:r>
          </a:p>
        </p:txBody>
      </p:sp>
      <p:pic>
        <p:nvPicPr>
          <p:cNvPr id="11266" name="Picture 2" descr="https://www.kleo.ru/img/items/FN4z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314326"/>
            <a:ext cx="5680076" cy="639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66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6076" y="315897"/>
            <a:ext cx="4726024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cap="all" dirty="0" smtClean="0"/>
              <a:t>ШАЛТАЙ-БОЛТАЙ</a:t>
            </a:r>
            <a:endParaRPr lang="ru-RU" sz="3600" b="1" cap="all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8889" y="1267676"/>
            <a:ext cx="5440399" cy="470898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ts val="3600"/>
              </a:lnSpc>
            </a:pPr>
            <a:r>
              <a:rPr lang="ru-RU" sz="3600" dirty="0"/>
              <a:t>В </a:t>
            </a:r>
            <a:r>
              <a:rPr lang="ru-RU" sz="3600" dirty="0" smtClean="0"/>
              <a:t>американском </a:t>
            </a:r>
            <a:r>
              <a:rPr lang="ru-RU" sz="3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и</a:t>
            </a:r>
            <a:r>
              <a:rPr lang="ru-RU" sz="3600" dirty="0" smtClean="0"/>
              <a:t>    </a:t>
            </a:r>
            <a:r>
              <a:rPr lang="ru-RU" sz="3600" dirty="0"/>
              <a:t>городе Миннеаполис с улыбкой восседает на куске стены </a:t>
            </a:r>
            <a:r>
              <a:rPr lang="ru-RU" sz="3600" dirty="0" smtClean="0"/>
              <a:t>знаменитый </a:t>
            </a:r>
            <a:r>
              <a:rPr lang="ru-RU" sz="3600" dirty="0"/>
              <a:t>персонаж Льюиса Кэрролла — </a:t>
            </a:r>
            <a:r>
              <a:rPr lang="ru-RU" sz="3600" dirty="0" err="1"/>
              <a:t>яйцеголовый</a:t>
            </a:r>
            <a:r>
              <a:rPr lang="ru-RU" sz="3600" dirty="0"/>
              <a:t> </a:t>
            </a:r>
            <a:r>
              <a:rPr lang="ru-RU" sz="3600" dirty="0" smtClean="0"/>
              <a:t>Шалтай-Болтай</a:t>
            </a:r>
            <a:r>
              <a:rPr lang="ru-RU" sz="3600" dirty="0"/>
              <a:t>. Памятник получился весьма обаятельным.</a:t>
            </a:r>
          </a:p>
        </p:txBody>
      </p:sp>
      <p:pic>
        <p:nvPicPr>
          <p:cNvPr id="12290" name="Picture 2" descr="https://www.kleo.ru/img/items/n6e0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312954"/>
            <a:ext cx="5618163" cy="628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7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1414" y="47823"/>
            <a:ext cx="6849325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/>
            <a:r>
              <a:rPr lang="ru-RU" sz="3200" b="1" dirty="0"/>
              <a:t>Памятники барону </a:t>
            </a:r>
            <a:r>
              <a:rPr lang="ru-RU" sz="3200" b="1" dirty="0" smtClean="0"/>
              <a:t>Мюнхгаузену</a:t>
            </a:r>
            <a:endParaRPr lang="ru-RU" sz="3200" b="1" i="0" dirty="0">
              <a:solidFill>
                <a:srgbClr val="222222"/>
              </a:solidFill>
              <a:effectLst/>
              <a:latin typeface="Open San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1414" y="4799721"/>
            <a:ext cx="11931524" cy="19389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ts val="2400"/>
              </a:lnSpc>
            </a:pPr>
            <a:r>
              <a:rPr lang="ru-RU" sz="2400" dirty="0"/>
              <a:t>11 мая 2004 года был открыт первый российский памятник барону Мюнхгаузену. Находится он в республике Кабардино-Балкария, в музее Мюнхгаузена. Автором проекта стал потомок самого барона Владимир Наговицын. </a:t>
            </a:r>
            <a:r>
              <a:rPr lang="ru-RU" sz="2400" dirty="0" smtClean="0"/>
              <a:t>А в Калининграде в </a:t>
            </a:r>
            <a:r>
              <a:rPr lang="ru-RU" sz="2400" dirty="0"/>
              <a:t>Центральном парке находится один из самых веселых монументов</a:t>
            </a:r>
            <a:r>
              <a:rPr lang="ru-RU" sz="2400" dirty="0" smtClean="0"/>
              <a:t>. Он стал </a:t>
            </a:r>
            <a:r>
              <a:rPr lang="ru-RU" sz="2400" dirty="0"/>
              <a:t>подарком Калининграду на его 750-летие от </a:t>
            </a:r>
            <a:r>
              <a:rPr lang="ru-RU" sz="2400" dirty="0" err="1"/>
              <a:t>Боденвердера</a:t>
            </a:r>
            <a:r>
              <a:rPr lang="ru-RU" sz="2400" dirty="0"/>
              <a:t>, </a:t>
            </a:r>
            <a:r>
              <a:rPr lang="ru-RU" sz="2400" dirty="0" smtClean="0"/>
              <a:t>города</a:t>
            </a:r>
            <a:r>
              <a:rPr lang="ru-RU" sz="2400" dirty="0"/>
              <a:t>, который является родиной барона. </a:t>
            </a:r>
          </a:p>
        </p:txBody>
      </p:sp>
      <p:pic>
        <p:nvPicPr>
          <p:cNvPr id="6148" name="Picture 4" descr="памятник мюнхгаузен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162" y="144287"/>
            <a:ext cx="3754181" cy="4486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mytravelbook.org/object_foto/2016/03/Pamjatnik_baronu_Myunhgauzenu_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8"/>
          <a:stretch/>
        </p:blipFill>
        <p:spPr bwMode="auto">
          <a:xfrm>
            <a:off x="604684" y="761998"/>
            <a:ext cx="5670947" cy="386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01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0558" y="330180"/>
            <a:ext cx="5111787" cy="120032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/>
            <a:r>
              <a:rPr lang="ru-RU" sz="3600" b="1" dirty="0"/>
              <a:t>Памятник орку верхом на волке</a:t>
            </a:r>
            <a:endParaRPr lang="ru-RU" sz="3600" b="1" i="0" dirty="0">
              <a:solidFill>
                <a:srgbClr val="222222"/>
              </a:solidFill>
              <a:effectLst/>
              <a:latin typeface="Open San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7824" y="1796319"/>
            <a:ext cx="5937256" cy="476027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ts val="2800"/>
              </a:lnSpc>
            </a:pPr>
            <a:r>
              <a:rPr lang="ru-RU" sz="2800" dirty="0" err="1"/>
              <a:t>Близзард</a:t>
            </a:r>
            <a:r>
              <a:rPr lang="ru-RU" sz="2800" dirty="0"/>
              <a:t> установила рядом со своим генеральным офисом в Калифорнии памятник орку верхом на волке в натуральный размер (12 футов, что составляет более 3,5 метров). Поговаривают, что разработкой и созданием памятника занималась компания, принимавшая участие в создании декораций и персонажей к фильму «Властелин Колец»</a:t>
            </a:r>
          </a:p>
        </p:txBody>
      </p:sp>
      <p:pic>
        <p:nvPicPr>
          <p:cNvPr id="13314" name="Picture 2" descr="http://cs10635.vk.me/u42545599/154434344/x_4b9f7ff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187305"/>
            <a:ext cx="5008558" cy="662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39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76200" y="187305"/>
            <a:ext cx="4329112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/>
            <a:r>
              <a:rPr lang="ru-RU" sz="3600" b="1" dirty="0" smtClean="0"/>
              <a:t>Конёк-Горбунок</a:t>
            </a:r>
            <a:endParaRPr lang="ru-RU" sz="3600" b="1" i="0" dirty="0">
              <a:solidFill>
                <a:srgbClr val="222222"/>
              </a:solidFill>
              <a:effectLst/>
              <a:latin typeface="Open San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0301" y="4695508"/>
            <a:ext cx="7140614" cy="19056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ts val="2700"/>
              </a:lnSpc>
            </a:pPr>
            <a:r>
              <a:rPr lang="ru-RU" sz="2800" dirty="0"/>
              <a:t>Ишим называют городом Конька-Горбунка. </a:t>
            </a:r>
            <a:r>
              <a:rPr lang="ru-RU" sz="2800" dirty="0" smtClean="0"/>
              <a:t>Коньки-Горбунки </a:t>
            </a:r>
            <a:r>
              <a:rPr lang="ru-RU" sz="2800" dirty="0"/>
              <a:t>обитают по всему городу. Всех приезжих уже на вокзале встречают </a:t>
            </a:r>
            <a:r>
              <a:rPr lang="ru-RU" sz="2800" dirty="0" smtClean="0"/>
              <a:t>Иванушка со своим </a:t>
            </a:r>
            <a:r>
              <a:rPr lang="ru-RU" sz="2800" dirty="0"/>
              <a:t>Горбунком.</a:t>
            </a:r>
          </a:p>
        </p:txBody>
      </p:sp>
      <p:pic>
        <p:nvPicPr>
          <p:cNvPr id="15362" name="Picture 2" descr="Конек-Горбунок и его памятни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7" t="1979" r="6291" b="5714"/>
          <a:stretch/>
        </p:blipFill>
        <p:spPr bwMode="auto">
          <a:xfrm>
            <a:off x="7476200" y="1014413"/>
            <a:ext cx="4329112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t-l.ru/i/n/386/184386/tn_184386_12517d327daf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18"/>
          <a:stretch/>
        </p:blipFill>
        <p:spPr bwMode="auto">
          <a:xfrm>
            <a:off x="160301" y="187305"/>
            <a:ext cx="7140614" cy="424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71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72137" y="187305"/>
            <a:ext cx="6361777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/>
            <a:r>
              <a:rPr lang="ru-RU" sz="3600" b="1" dirty="0" err="1" smtClean="0"/>
              <a:t>Мультфильм«Ну</a:t>
            </a:r>
            <a:r>
              <a:rPr lang="ru-RU" sz="3600" b="1" dirty="0"/>
              <a:t>, погоди</a:t>
            </a:r>
            <a:r>
              <a:rPr lang="ru-RU" sz="3600" b="1" dirty="0" smtClean="0"/>
              <a:t>!»</a:t>
            </a:r>
            <a:endParaRPr lang="ru-RU" sz="3600" b="1" i="0" dirty="0">
              <a:solidFill>
                <a:srgbClr val="222222"/>
              </a:solidFill>
              <a:effectLst/>
              <a:latin typeface="Open San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3851" y="187305"/>
            <a:ext cx="5191100" cy="65556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ts val="2800"/>
              </a:lnSpc>
            </a:pPr>
            <a:r>
              <a:rPr lang="ru-RU" sz="2800" dirty="0"/>
              <a:t>В 2005 году в подмосковном городе Раменское были установлены дворовые скульптуры известных персонажей мультфильма «Ну, погоди!». Теперь дети всегда могут увидеть своих любимцев волка и зайца</a:t>
            </a:r>
            <a:r>
              <a:rPr lang="ru-RU" sz="2800" dirty="0" smtClean="0"/>
              <a:t>. С</a:t>
            </a:r>
            <a:r>
              <a:rPr lang="ru-RU" sz="2800" dirty="0"/>
              <a:t>кульптор Олег Ершов сделал волка и зайца настолько реальными, что малыши часто подходят, чтобы лишний раз потрогать и удостоверится, что это все-таки памятники, а не реальные персонажи.</a:t>
            </a:r>
          </a:p>
        </p:txBody>
      </p:sp>
      <p:pic>
        <p:nvPicPr>
          <p:cNvPr id="14338" name="Picture 2" descr="Памятник Ну, погоди - Раменско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778" y="947936"/>
            <a:ext cx="6375136" cy="579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02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524000" y="157610"/>
            <a:ext cx="9144000" cy="105682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7700"/>
              </a:lnSpc>
            </a:pPr>
            <a:r>
              <a:rPr lang="ru-RU" sz="5400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СПАСИБО ЗА ВНИМАНИЕ</a:t>
            </a:r>
            <a:endParaRPr lang="ru-RU" sz="5400" b="1" cap="none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6386" name="Picture 2" descr="http://i.timeout.ru/pix/33682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281" y="1390462"/>
            <a:ext cx="8453437" cy="529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11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88" y="791249"/>
            <a:ext cx="11472862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2"/>
              </a:rPr>
              <a:t>http://www.liveinternet.ru/users/fox-cub77/post218555293</a:t>
            </a:r>
            <a:endParaRPr lang="ru-RU" sz="1200" dirty="0" smtClean="0"/>
          </a:p>
          <a:p>
            <a:r>
              <a:rPr lang="en-US" sz="1200" dirty="0" smtClean="0">
                <a:hlinkClick r:id="rId3"/>
              </a:rPr>
              <a:t>http://fb.ru/article/180170/samyiy-izvestnyiy-pamyatnik-literaturnyim-geroyam-pamyatniki-literaturnyim-geroyam-v-rossii-i-v-mire</a:t>
            </a:r>
            <a:endParaRPr lang="ru-RU" sz="1200" dirty="0" smtClean="0"/>
          </a:p>
          <a:p>
            <a:r>
              <a:rPr lang="en-US" sz="1200" dirty="0">
                <a:hlinkClick r:id="rId4"/>
              </a:rPr>
              <a:t>http://</a:t>
            </a:r>
            <a:r>
              <a:rPr lang="en-US" sz="1200" dirty="0" smtClean="0">
                <a:hlinkClick r:id="rId4"/>
              </a:rPr>
              <a:t>fb.ru/misc/i/gallery/25681/724921.jpg</a:t>
            </a:r>
            <a:endParaRPr lang="ru-RU" sz="1200" dirty="0" smtClean="0"/>
          </a:p>
          <a:p>
            <a:r>
              <a:rPr lang="en-US" sz="1200" dirty="0">
                <a:hlinkClick r:id="rId5"/>
              </a:rPr>
              <a:t>http://</a:t>
            </a:r>
            <a:r>
              <a:rPr lang="en-US" sz="1200" dirty="0" smtClean="0">
                <a:hlinkClick r:id="rId5"/>
              </a:rPr>
              <a:t>fb.ru/misc/i/gallery/25681/724925.jpg</a:t>
            </a:r>
            <a:endParaRPr lang="ru-RU" sz="1200" dirty="0" smtClean="0"/>
          </a:p>
          <a:p>
            <a:r>
              <a:rPr lang="en-US" sz="1200" dirty="0">
                <a:hlinkClick r:id="rId6"/>
              </a:rPr>
              <a:t>http://</a:t>
            </a:r>
            <a:r>
              <a:rPr lang="en-US" sz="1200" dirty="0" smtClean="0">
                <a:hlinkClick r:id="rId6"/>
              </a:rPr>
              <a:t>bump.ru/resources/000/000/000/000/533/533034_1024x768.jpg</a:t>
            </a:r>
            <a:endParaRPr lang="ru-RU" sz="1200" dirty="0" smtClean="0"/>
          </a:p>
          <a:p>
            <a:r>
              <a:rPr lang="en-US" sz="1200" dirty="0">
                <a:hlinkClick r:id="rId7"/>
              </a:rPr>
              <a:t>http://</a:t>
            </a:r>
            <a:r>
              <a:rPr lang="en-US" sz="1200" dirty="0" smtClean="0">
                <a:hlinkClick r:id="rId7"/>
              </a:rPr>
              <a:t>fb.ru/misc/i/gallery/25681/724934.jpg</a:t>
            </a:r>
            <a:endParaRPr lang="ru-RU" sz="1200" dirty="0" smtClean="0"/>
          </a:p>
          <a:p>
            <a:r>
              <a:rPr lang="en-US" sz="1200" dirty="0">
                <a:hlinkClick r:id="rId8"/>
              </a:rPr>
              <a:t>https://cont.ws/uploads/pic/2016/4/0_b672d_5ae7ba35_-</a:t>
            </a:r>
            <a:r>
              <a:rPr lang="en-US" sz="1200" dirty="0" smtClean="0">
                <a:hlinkClick r:id="rId8"/>
              </a:rPr>
              <a:t>2-XL.jpg</a:t>
            </a:r>
            <a:endParaRPr lang="ru-RU" sz="1200" dirty="0" smtClean="0"/>
          </a:p>
          <a:p>
            <a:r>
              <a:rPr lang="en-US" sz="1200" dirty="0">
                <a:hlinkClick r:id="rId9"/>
              </a:rPr>
              <a:t>http://</a:t>
            </a:r>
            <a:r>
              <a:rPr lang="en-US" sz="1200" dirty="0" smtClean="0">
                <a:hlinkClick r:id="rId9"/>
              </a:rPr>
              <a:t>fb.ru/misc/i/gallery/25681/724952.jpg</a:t>
            </a:r>
            <a:endParaRPr lang="ru-RU" sz="1200" dirty="0" smtClean="0"/>
          </a:p>
          <a:p>
            <a:r>
              <a:rPr lang="en-US" sz="1200" dirty="0">
                <a:hlinkClick r:id="rId10"/>
              </a:rPr>
              <a:t>http://</a:t>
            </a:r>
            <a:r>
              <a:rPr lang="en-US" sz="1200" dirty="0" smtClean="0">
                <a:hlinkClick r:id="rId10"/>
              </a:rPr>
              <a:t>fb.ru/misc/i/gallery/25681/724976.jpg</a:t>
            </a:r>
            <a:endParaRPr lang="ru-RU" sz="1200" dirty="0" smtClean="0"/>
          </a:p>
          <a:p>
            <a:r>
              <a:rPr lang="en-US" sz="1200" dirty="0">
                <a:hlinkClick r:id="rId11"/>
              </a:rPr>
              <a:t>http://</a:t>
            </a:r>
            <a:r>
              <a:rPr lang="en-US" sz="1200" dirty="0" smtClean="0">
                <a:hlinkClick r:id="rId11"/>
              </a:rPr>
              <a:t>fb.ru/misc/i/gallery/25681/724989.jpg</a:t>
            </a:r>
            <a:endParaRPr lang="ru-RU" sz="1200" dirty="0" smtClean="0"/>
          </a:p>
          <a:p>
            <a:r>
              <a:rPr lang="en-US" sz="1200" dirty="0">
                <a:hlinkClick r:id="rId12"/>
              </a:rPr>
              <a:t>http://</a:t>
            </a:r>
            <a:r>
              <a:rPr lang="en-US" sz="1200" dirty="0" smtClean="0">
                <a:hlinkClick r:id="rId12"/>
              </a:rPr>
              <a:t>www.mytravelbook.org/object_foto/2016/03/Pamjatnik_baronu_Myunhgauzenu_5.jpg</a:t>
            </a:r>
            <a:endParaRPr lang="ru-RU" sz="1200" dirty="0" smtClean="0"/>
          </a:p>
          <a:p>
            <a:r>
              <a:rPr lang="en-US" sz="1200" dirty="0">
                <a:hlinkClick r:id="rId13"/>
              </a:rPr>
              <a:t>http://</a:t>
            </a:r>
            <a:r>
              <a:rPr lang="en-US" sz="1200" dirty="0" smtClean="0">
                <a:hlinkClick r:id="rId13"/>
              </a:rPr>
              <a:t>fb.ru/article/87347/pamyatnik-bremenskim-muzyikantam-v-bremene-i-drugie-neobyichnyie-skulpturyi-skazochnyih-geroev</a:t>
            </a:r>
            <a:endParaRPr lang="ru-RU" sz="1200" dirty="0" smtClean="0"/>
          </a:p>
          <a:p>
            <a:r>
              <a:rPr lang="en-US" sz="1200" dirty="0">
                <a:hlinkClick r:id="rId14"/>
              </a:rPr>
              <a:t>http://</a:t>
            </a:r>
            <a:r>
              <a:rPr lang="en-US" sz="1200" dirty="0" smtClean="0">
                <a:hlinkClick r:id="rId14"/>
              </a:rPr>
              <a:t>fb.ru/misc/i/gallery/11970/152612.jpg</a:t>
            </a:r>
            <a:endParaRPr lang="ru-RU" sz="1200" dirty="0" smtClean="0"/>
          </a:p>
          <a:p>
            <a:r>
              <a:rPr lang="en-US" sz="1200" dirty="0">
                <a:hlinkClick r:id="rId15"/>
              </a:rPr>
              <a:t>http://</a:t>
            </a:r>
            <a:r>
              <a:rPr lang="en-US" sz="1200" dirty="0" smtClean="0">
                <a:hlinkClick r:id="rId15"/>
              </a:rPr>
              <a:t>lukomorie.com/foto-t/new-rusalochka.jpg</a:t>
            </a:r>
            <a:endParaRPr lang="ru-RU" sz="1200" dirty="0" smtClean="0"/>
          </a:p>
          <a:p>
            <a:r>
              <a:rPr lang="en-US" sz="1200" dirty="0">
                <a:hlinkClick r:id="rId16"/>
              </a:rPr>
              <a:t>http://</a:t>
            </a:r>
            <a:r>
              <a:rPr lang="en-US" sz="1200" dirty="0" smtClean="0">
                <a:hlinkClick r:id="rId16"/>
              </a:rPr>
              <a:t>fb.ru/misc/i/gallery/11970/152635.jpg</a:t>
            </a:r>
            <a:endParaRPr lang="ru-RU" sz="1200" dirty="0" smtClean="0"/>
          </a:p>
          <a:p>
            <a:r>
              <a:rPr lang="en-US" sz="1200" dirty="0">
                <a:hlinkClick r:id="rId17"/>
              </a:rPr>
              <a:t>http://</a:t>
            </a:r>
            <a:r>
              <a:rPr lang="en-US" sz="1200" dirty="0" smtClean="0">
                <a:hlinkClick r:id="rId17"/>
              </a:rPr>
              <a:t>fb.ru/misc/i/gallery/11970/152671.jpg</a:t>
            </a:r>
            <a:endParaRPr lang="ru-RU" sz="1200" dirty="0" smtClean="0"/>
          </a:p>
          <a:p>
            <a:r>
              <a:rPr lang="en-US" sz="1200" dirty="0">
                <a:hlinkClick r:id="rId18"/>
              </a:rPr>
              <a:t>https://</a:t>
            </a:r>
            <a:r>
              <a:rPr lang="en-US" sz="1200" dirty="0" smtClean="0">
                <a:hlinkClick r:id="rId18"/>
              </a:rPr>
              <a:t>www.kleo.ru/items/relax/pamyatniki_skazochnym_personazham.shtml</a:t>
            </a:r>
            <a:endParaRPr lang="ru-RU" sz="1200" dirty="0" smtClean="0"/>
          </a:p>
          <a:p>
            <a:r>
              <a:rPr lang="en-US" sz="1200" dirty="0">
                <a:hlinkClick r:id="rId19"/>
              </a:rPr>
              <a:t>https://</a:t>
            </a:r>
            <a:r>
              <a:rPr lang="en-US" sz="1200" dirty="0" smtClean="0">
                <a:hlinkClick r:id="rId19"/>
              </a:rPr>
              <a:t>www.kleo.ru/img/items/Cm3hC.jpg</a:t>
            </a:r>
            <a:endParaRPr lang="ru-RU" sz="1200" dirty="0" smtClean="0"/>
          </a:p>
          <a:p>
            <a:r>
              <a:rPr lang="en-US" sz="1200" dirty="0">
                <a:hlinkClick r:id="rId20"/>
              </a:rPr>
              <a:t>https://</a:t>
            </a:r>
            <a:r>
              <a:rPr lang="en-US" sz="1200" dirty="0" smtClean="0">
                <a:hlinkClick r:id="rId20"/>
              </a:rPr>
              <a:t>www.kleo.ru/img/items/PM5Qb.jpeg</a:t>
            </a:r>
            <a:endParaRPr lang="ru-RU" sz="1200" dirty="0" smtClean="0"/>
          </a:p>
          <a:p>
            <a:r>
              <a:rPr lang="en-US" sz="1200" dirty="0">
                <a:hlinkClick r:id="rId21"/>
              </a:rPr>
              <a:t>https://</a:t>
            </a:r>
            <a:r>
              <a:rPr lang="en-US" sz="1200" dirty="0" smtClean="0">
                <a:hlinkClick r:id="rId21"/>
              </a:rPr>
              <a:t>www.kleo.ru/img/items/FN4zR.jpg</a:t>
            </a:r>
            <a:endParaRPr lang="ru-RU" sz="1200" dirty="0" smtClean="0"/>
          </a:p>
          <a:p>
            <a:r>
              <a:rPr lang="en-US" sz="1200" dirty="0">
                <a:hlinkClick r:id="rId22"/>
              </a:rPr>
              <a:t>https://</a:t>
            </a:r>
            <a:r>
              <a:rPr lang="en-US" sz="1200" dirty="0" smtClean="0">
                <a:hlinkClick r:id="rId22"/>
              </a:rPr>
              <a:t>www.kleo.ru/img/items/n6e0p.jpg</a:t>
            </a:r>
            <a:endParaRPr lang="ru-RU" sz="1200" dirty="0" smtClean="0"/>
          </a:p>
          <a:p>
            <a:r>
              <a:rPr lang="en-US" sz="1200" dirty="0">
                <a:hlinkClick r:id="rId23"/>
              </a:rPr>
              <a:t>http://</a:t>
            </a:r>
            <a:r>
              <a:rPr lang="en-US" sz="1200" dirty="0" smtClean="0">
                <a:hlinkClick r:id="rId23"/>
              </a:rPr>
              <a:t>cs10635.vk.me/u42545599/154434344/x_4b9f7ff8.jpg</a:t>
            </a:r>
            <a:endParaRPr lang="ru-RU" sz="1200" dirty="0" smtClean="0"/>
          </a:p>
          <a:p>
            <a:r>
              <a:rPr lang="en-US" sz="1200" dirty="0">
                <a:hlinkClick r:id="rId24"/>
              </a:rPr>
              <a:t>http://</a:t>
            </a:r>
            <a:r>
              <a:rPr lang="en-US" sz="1200" dirty="0" smtClean="0">
                <a:hlinkClick r:id="rId24"/>
              </a:rPr>
              <a:t>kate-kapella.diary.ru/p205558164.htm?oam</a:t>
            </a:r>
            <a:endParaRPr lang="ru-RU" sz="1200" dirty="0" smtClean="0"/>
          </a:p>
          <a:p>
            <a:r>
              <a:rPr lang="en-US" sz="1200" dirty="0">
                <a:hlinkClick r:id="rId25"/>
              </a:rPr>
              <a:t>http://</a:t>
            </a:r>
            <a:r>
              <a:rPr lang="en-US" sz="1200" dirty="0" smtClean="0">
                <a:hlinkClick r:id="rId25"/>
              </a:rPr>
              <a:t>foretime.ru/wp-content/uploads/2011/05/ny-pogodi01.jpg</a:t>
            </a:r>
            <a:endParaRPr lang="ru-RU" sz="1200" dirty="0" smtClean="0"/>
          </a:p>
          <a:p>
            <a:r>
              <a:rPr lang="en-US" sz="1200" dirty="0">
                <a:hlinkClick r:id="rId26"/>
              </a:rPr>
              <a:t>http://</a:t>
            </a:r>
            <a:r>
              <a:rPr lang="en-US" sz="1200" dirty="0" smtClean="0">
                <a:hlinkClick r:id="rId26"/>
              </a:rPr>
              <a:t>paifo.ru/item/986-pamyatnik-konku-gorbunku-v-ishime</a:t>
            </a:r>
            <a:endParaRPr lang="ru-RU" sz="1200" dirty="0" smtClean="0"/>
          </a:p>
          <a:p>
            <a:r>
              <a:rPr lang="en-US" sz="1200" dirty="0">
                <a:hlinkClick r:id="rId27"/>
              </a:rPr>
              <a:t>http://</a:t>
            </a:r>
            <a:r>
              <a:rPr lang="en-US" sz="1200" dirty="0" smtClean="0">
                <a:hlinkClick r:id="rId27"/>
              </a:rPr>
              <a:t>paifo.ru/images/thumbnails/images/stories/pamyatniki-1/konek-ishim-1-fill-108x200.jpg</a:t>
            </a:r>
            <a:endParaRPr lang="ru-RU" sz="1200" dirty="0" smtClean="0"/>
          </a:p>
          <a:p>
            <a:r>
              <a:rPr lang="en-US" sz="1200" dirty="0">
                <a:hlinkClick r:id="rId28"/>
              </a:rPr>
              <a:t>http://</a:t>
            </a:r>
            <a:r>
              <a:rPr lang="en-US" sz="1200" dirty="0" smtClean="0">
                <a:hlinkClick r:id="rId28"/>
              </a:rPr>
              <a:t>safe-rgs.ru/uploads/posts/2015-05/1430805057_sivka5.jpg</a:t>
            </a:r>
            <a:endParaRPr lang="ru-RU" sz="1200" dirty="0" smtClean="0"/>
          </a:p>
          <a:p>
            <a:r>
              <a:rPr lang="en-US" sz="1200" dirty="0">
                <a:hlinkClick r:id="rId29"/>
              </a:rPr>
              <a:t>http://</a:t>
            </a:r>
            <a:r>
              <a:rPr lang="en-US" sz="1200" dirty="0" smtClean="0">
                <a:hlinkClick r:id="rId29"/>
              </a:rPr>
              <a:t>i.timeout.ru/pix/336823.jpeg</a:t>
            </a:r>
            <a:endParaRPr lang="ru-RU" sz="1200" dirty="0" smtClean="0"/>
          </a:p>
          <a:p>
            <a:r>
              <a:rPr lang="en-US" sz="1200" dirty="0">
                <a:hlinkClick r:id="rId30"/>
              </a:rPr>
              <a:t>http://</a:t>
            </a:r>
            <a:r>
              <a:rPr lang="en-US" sz="1200" dirty="0" smtClean="0">
                <a:hlinkClick r:id="rId30"/>
              </a:rPr>
              <a:t>www.yaroslavova.ru/images/news/2011/01/12/02.jpg</a:t>
            </a:r>
            <a:endParaRPr lang="ru-RU" sz="1200" dirty="0" smtClean="0"/>
          </a:p>
          <a:p>
            <a:r>
              <a:rPr lang="en-US" sz="1200" dirty="0">
                <a:hlinkClick r:id="rId31"/>
              </a:rPr>
              <a:t>https://</a:t>
            </a:r>
            <a:r>
              <a:rPr lang="en-US" sz="1200" dirty="0" smtClean="0">
                <a:hlinkClick r:id="rId31"/>
              </a:rPr>
              <a:t>t-l.ru/i/n/386/184386/tn_184386_12517d327daf.jpg</a:t>
            </a:r>
            <a:endParaRPr lang="ru-RU" sz="1200" smtClean="0"/>
          </a:p>
          <a:p>
            <a:endParaRPr lang="ru-RU" sz="12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2273895" y="214805"/>
            <a:ext cx="7198718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/>
            <a:r>
              <a:rPr lang="ru-RU" sz="2400" b="1" i="0" dirty="0" smtClean="0">
                <a:solidFill>
                  <a:srgbClr val="222222"/>
                </a:solidFill>
                <a:effectLst/>
                <a:latin typeface="Open Sans"/>
              </a:rPr>
              <a:t>Интернет-ресурсы</a:t>
            </a:r>
            <a:endParaRPr lang="ru-RU" sz="2400" b="1" i="0" dirty="0">
              <a:solidFill>
                <a:srgbClr val="222222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47536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7844" y="187305"/>
            <a:ext cx="6667500" cy="76944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/>
            <a:r>
              <a:rPr lang="ru-RU" sz="4400" b="1" dirty="0" smtClean="0"/>
              <a:t>Дама </a:t>
            </a:r>
            <a:r>
              <a:rPr lang="ru-RU" sz="4400" b="1" dirty="0"/>
              <a:t>с </a:t>
            </a:r>
            <a:r>
              <a:rPr lang="ru-RU" sz="4400" b="1" dirty="0" smtClean="0"/>
              <a:t>собачкой</a:t>
            </a:r>
            <a:endParaRPr lang="ru-RU" sz="4400" b="1" i="0" dirty="0">
              <a:solidFill>
                <a:srgbClr val="222222"/>
              </a:solidFill>
              <a:effectLst/>
              <a:latin typeface="Open San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0656" y="204767"/>
            <a:ext cx="4951419" cy="619656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ts val="2800"/>
              </a:lnSpc>
            </a:pPr>
            <a:r>
              <a:rPr lang="ru-RU" sz="2800" dirty="0" smtClean="0"/>
              <a:t>В </a:t>
            </a:r>
            <a:r>
              <a:rPr lang="ru-RU" sz="2800" dirty="0"/>
              <a:t>2004 году в рамках </a:t>
            </a:r>
            <a:r>
              <a:rPr lang="ru-RU" sz="2800" dirty="0" smtClean="0"/>
              <a:t>100-ия </a:t>
            </a:r>
            <a:r>
              <a:rPr lang="ru-RU" sz="2800" dirty="0"/>
              <a:t>годовщины Антона </a:t>
            </a:r>
            <a:r>
              <a:rPr lang="ru-RU" sz="2800" dirty="0" smtClean="0"/>
              <a:t>Чехова </a:t>
            </a:r>
            <a:r>
              <a:rPr lang="ru-RU" sz="2800" dirty="0"/>
              <a:t>был установлен </a:t>
            </a:r>
            <a:r>
              <a:rPr lang="ru-RU" sz="2800" dirty="0" smtClean="0"/>
              <a:t>памятник в </a:t>
            </a:r>
            <a:r>
              <a:rPr lang="ru-RU" sz="2800" dirty="0"/>
              <a:t>центре Ялтинской набережной</a:t>
            </a:r>
            <a:r>
              <a:rPr lang="ru-RU" sz="2800" dirty="0" smtClean="0"/>
              <a:t> </a:t>
            </a:r>
            <a:r>
              <a:rPr lang="ru-RU" sz="2800" dirty="0"/>
              <a:t>"Дама с собачкой". Авторы его - Геннадий и Федор Паршины. Изображает скульптура стройный женский </a:t>
            </a:r>
            <a:r>
              <a:rPr lang="ru-RU" sz="2800" dirty="0" smtClean="0"/>
              <a:t>силуэт. А </a:t>
            </a:r>
            <a:r>
              <a:rPr lang="ru-RU" sz="2800" dirty="0"/>
              <a:t>рядом находится верный пес с умной острой </a:t>
            </a:r>
            <a:r>
              <a:rPr lang="ru-RU" sz="2800" dirty="0" smtClean="0"/>
              <a:t>мордочкой.</a:t>
            </a:r>
          </a:p>
          <a:p>
            <a:pPr algn="just">
              <a:lnSpc>
                <a:spcPts val="2800"/>
              </a:lnSpc>
            </a:pPr>
            <a:r>
              <a:rPr lang="ru-RU" sz="2800" dirty="0" smtClean="0"/>
              <a:t>Расположенная </a:t>
            </a:r>
            <a:r>
              <a:rPr lang="ru-RU" sz="2800" dirty="0"/>
              <a:t>на втором плане фигура Антона Павловича также весьма примечательна</a:t>
            </a:r>
            <a:r>
              <a:rPr lang="ru-RU" sz="2800" dirty="0" smtClean="0"/>
              <a:t>. </a:t>
            </a:r>
            <a:endParaRPr lang="ru-RU" sz="2800" dirty="0"/>
          </a:p>
        </p:txBody>
      </p:sp>
      <p:pic>
        <p:nvPicPr>
          <p:cNvPr id="1026" name="Picture 2" descr="памятник литературным героя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844" y="1074737"/>
            <a:ext cx="6667500" cy="532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3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15139" y="187305"/>
            <a:ext cx="4990173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/>
            <a:r>
              <a:rPr lang="ru-RU" sz="3600" b="1" dirty="0" smtClean="0"/>
              <a:t>Белый Бим</a:t>
            </a:r>
            <a:endParaRPr lang="ru-RU" sz="3600" b="1" i="0" dirty="0">
              <a:solidFill>
                <a:srgbClr val="222222"/>
              </a:solidFill>
              <a:effectLst/>
              <a:latin typeface="Open San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0301" y="187305"/>
            <a:ext cx="6440524" cy="657359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ts val="2800"/>
              </a:lnSpc>
            </a:pPr>
            <a:r>
              <a:rPr lang="ru-RU" sz="2800" dirty="0"/>
              <a:t>Есть скульптуры, заставляющие прохожих остановиться и ощутить тревогу, нежность, волнение. Именно к ним принадлежит памятник Белому Биму. Открыт он был в начале 1998 </a:t>
            </a:r>
            <a:r>
              <a:rPr lang="ru-RU" sz="2800" dirty="0" smtClean="0"/>
              <a:t>года в Воронеже.</a:t>
            </a:r>
          </a:p>
          <a:p>
            <a:pPr algn="just">
              <a:lnSpc>
                <a:spcPts val="2800"/>
              </a:lnSpc>
            </a:pPr>
            <a:r>
              <a:rPr lang="ru-RU" sz="2800" dirty="0"/>
              <a:t>Сегодня памятник Белому Биму является одним из самых популярных у детворы. Отлит Бим в металле. Он сидит в позе, в которой верные, умные и добрые собаки ждут хозяина, отошедшего на время. Нет пьедестала у этой скульптуры: Бим находится просто на земле. И дети любят его гладить, как будто этот пес живой. </a:t>
            </a:r>
          </a:p>
        </p:txBody>
      </p:sp>
      <p:pic>
        <p:nvPicPr>
          <p:cNvPr id="2052" name="Picture 4" descr="http://bump.ru/resources/000/000/000/000/533/533034_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91" y="1067651"/>
            <a:ext cx="4870450" cy="561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70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7682" y="187305"/>
            <a:ext cx="10976637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/>
            <a:r>
              <a:rPr lang="ru-RU" sz="3600" b="1" i="0" dirty="0" smtClean="0">
                <a:solidFill>
                  <a:srgbClr val="222222"/>
                </a:solidFill>
                <a:effectLst/>
                <a:latin typeface="Open Sans"/>
              </a:rPr>
              <a:t>Памятник Русалочке</a:t>
            </a:r>
            <a:endParaRPr lang="ru-RU" sz="3600" b="1" i="0" dirty="0">
              <a:solidFill>
                <a:srgbClr val="222222"/>
              </a:solidFill>
              <a:effectLst/>
              <a:latin typeface="Open San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4401" y="4853838"/>
            <a:ext cx="11495724" cy="19056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ts val="2800"/>
              </a:lnSpc>
            </a:pPr>
            <a:r>
              <a:rPr lang="ru-RU" sz="2800" dirty="0"/>
              <a:t>В столица Дании Копенгагене, в порту, есть памятник Русалочке - героине самой красивой и самой грустной сказки великого Ганса </a:t>
            </a:r>
            <a:r>
              <a:rPr lang="ru-RU" sz="2800" dirty="0" err="1"/>
              <a:t>Христиана</a:t>
            </a:r>
            <a:r>
              <a:rPr lang="ru-RU" sz="2800" dirty="0"/>
              <a:t> Андерсена. Вот уже более ста лет сидит она на скале среди волн у входа в гавань, и ждет своего принца. </a:t>
            </a:r>
          </a:p>
        </p:txBody>
      </p:sp>
      <p:pic>
        <p:nvPicPr>
          <p:cNvPr id="7176" name="Picture 8" descr="бременские музыканты грим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591" y="991286"/>
            <a:ext cx="5370534" cy="370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lukomorie.com/foto-t/new-rusaloch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01" y="991285"/>
            <a:ext cx="5948442" cy="370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02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8645" y="187305"/>
            <a:ext cx="11176667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/>
            <a:r>
              <a:rPr lang="ru-RU" sz="3600" b="1" dirty="0"/>
              <a:t>Шерлок Холмс и доктор </a:t>
            </a:r>
            <a:r>
              <a:rPr lang="ru-RU" sz="3600" b="1" dirty="0" smtClean="0"/>
              <a:t>Ватсон</a:t>
            </a:r>
            <a:endParaRPr lang="ru-RU" sz="3600" b="1" i="0" dirty="0">
              <a:solidFill>
                <a:srgbClr val="222222"/>
              </a:solidFill>
              <a:effectLst/>
              <a:latin typeface="Open San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1469" y="971551"/>
            <a:ext cx="6057900" cy="58374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ts val="2800"/>
              </a:lnSpc>
            </a:pPr>
            <a:r>
              <a:rPr lang="ru-RU" sz="2800" dirty="0"/>
              <a:t>В 2007 году, 27 апреля, в Москве, на Смоленской набережной, открылся памятник работы Андрея Орлова. Это первая скульптура, где изображены вместе Шерлок Холмс и доктор Ватсон. В создании участвовал Василий Ливанов, российский </a:t>
            </a:r>
            <a:r>
              <a:rPr lang="ru-RU" sz="2800" dirty="0" smtClean="0"/>
              <a:t>актер. Памятник </a:t>
            </a:r>
            <a:r>
              <a:rPr lang="ru-RU" sz="2800" dirty="0"/>
              <a:t>литературным героям Холмсу и Ватсону сегодня пользуется большой популярностью у москвичей и приезжих. Многие любят фотографироваться на его фоне. </a:t>
            </a:r>
          </a:p>
        </p:txBody>
      </p:sp>
      <p:pic>
        <p:nvPicPr>
          <p:cNvPr id="3076" name="Picture 4" descr="https://cont.ws/uploads/pic/2016/4/0_b672d_5ae7ba35_-2-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971551"/>
            <a:ext cx="5290217" cy="5784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35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53911" y="197680"/>
            <a:ext cx="5253532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/>
            <a:r>
              <a:rPr lang="ru-RU" sz="3600" b="1" dirty="0" smtClean="0"/>
              <a:t>Буратино</a:t>
            </a:r>
            <a:endParaRPr lang="ru-RU" sz="3600" b="1" i="0" dirty="0">
              <a:solidFill>
                <a:srgbClr val="222222"/>
              </a:solidFill>
              <a:effectLst/>
              <a:latin typeface="Open San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4313" y="197680"/>
            <a:ext cx="5747862" cy="657359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ts val="2800"/>
              </a:lnSpc>
            </a:pPr>
            <a:r>
              <a:rPr lang="ru-RU" sz="2800" dirty="0"/>
              <a:t>В честь 130-летия автора повести "Золотой ключик" Алексея Толстого в Самаре у ворот литературного музея появился памятник Буратино. Автор его - Степан </a:t>
            </a:r>
            <a:r>
              <a:rPr lang="ru-RU" sz="2800" dirty="0" err="1"/>
              <a:t>Корслян</a:t>
            </a:r>
            <a:r>
              <a:rPr lang="ru-RU" sz="2800" dirty="0"/>
              <a:t>. Торжествующий Буратино из бронзы держит золотой ключик в высоко поднятой руке. Большая книга лежит у его ног. Присутствовал на церемонии открытия Дмитрий Иосифов, актер, сыгравший в фильме "Приключения Буратино" главного героя. Именно на основе образа из этой киноленты была создана скульптура. </a:t>
            </a:r>
          </a:p>
        </p:txBody>
      </p:sp>
      <p:pic>
        <p:nvPicPr>
          <p:cNvPr id="4098" name="Picture 2" descr="памятник царевне лягушк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47" y="971082"/>
            <a:ext cx="4759654" cy="569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97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2478" y="253776"/>
            <a:ext cx="5390224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/>
            <a:r>
              <a:rPr lang="ru-RU" sz="3600" b="1" dirty="0"/>
              <a:t>Памятник </a:t>
            </a:r>
            <a:r>
              <a:rPr lang="ru-RU" sz="3600" b="1" dirty="0" smtClean="0"/>
              <a:t>Гулливеру</a:t>
            </a:r>
            <a:endParaRPr lang="ru-RU" sz="3600" b="1" i="0" dirty="0">
              <a:solidFill>
                <a:srgbClr val="222222"/>
              </a:solidFill>
              <a:effectLst/>
              <a:latin typeface="Open San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5829" y="1080856"/>
            <a:ext cx="5923522" cy="549637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ts val="2800"/>
              </a:lnSpc>
            </a:pPr>
            <a:r>
              <a:rPr lang="ru-RU" sz="2800" dirty="0"/>
              <a:t>Он был установлен в Санкт-Петербурге в 2007 году, 2 ноября. Скульптором является Тимур </a:t>
            </a:r>
            <a:r>
              <a:rPr lang="ru-RU" sz="2800" dirty="0" err="1"/>
              <a:t>Юсоф</a:t>
            </a:r>
            <a:r>
              <a:rPr lang="ru-RU" sz="2800" dirty="0"/>
              <a:t>. Расположился герой известной повести Джонатана Свифта под названием "Путешествия Гулливера" на Университетской набережной. Памятник изображает целую череду заглавных героев произведения, уменьшающихся в размере. Каждый последующий Гулливер меньше в несколько раз предыдущего. </a:t>
            </a:r>
          </a:p>
        </p:txBody>
      </p:sp>
      <p:pic>
        <p:nvPicPr>
          <p:cNvPr id="5122" name="Picture 2" descr="памятник швейку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6" t="4946" r="6495" b="5534"/>
          <a:stretch/>
        </p:blipFill>
        <p:spPr bwMode="auto">
          <a:xfrm>
            <a:off x="6643688" y="253776"/>
            <a:ext cx="5043487" cy="632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18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1513" y="249534"/>
            <a:ext cx="11209901" cy="76944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/>
            <a:r>
              <a:rPr lang="ru-RU" sz="4400" b="1" dirty="0" smtClean="0">
                <a:solidFill>
                  <a:srgbClr val="222222"/>
                </a:solidFill>
                <a:latin typeface="Open Sans"/>
              </a:rPr>
              <a:t>Алиса в стране чудес</a:t>
            </a:r>
            <a:endParaRPr lang="ru-RU" sz="4400" b="1" i="0" dirty="0">
              <a:solidFill>
                <a:srgbClr val="222222"/>
              </a:solidFill>
              <a:effectLst/>
              <a:latin typeface="Open San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443787" y="1328248"/>
            <a:ext cx="4566215" cy="52687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ts val="3100"/>
              </a:lnSpc>
            </a:pPr>
            <a:r>
              <a:rPr lang="ru-RU" sz="2800" dirty="0"/>
              <a:t>Австралия, Аделаида. Каменная Алиса посреди цветочной клумбы. Памятник полюбившейся многим героине есть и в Великобритании, и в центральном парке Нью-Йорка. На шляпе огромного гриба собрала Алиса своих многочисленных друзей на странное чаепитие. </a:t>
            </a:r>
          </a:p>
        </p:txBody>
      </p:sp>
      <p:pic>
        <p:nvPicPr>
          <p:cNvPr id="8194" name="Picture 2" descr="памятники ми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30" y="1328247"/>
            <a:ext cx="7115170" cy="526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62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680" y="318009"/>
            <a:ext cx="11652886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222222"/>
                </a:solidFill>
                <a:latin typeface="Open Sans"/>
              </a:rPr>
              <a:t>«Крокодил Гена»</a:t>
            </a:r>
            <a:endParaRPr lang="ru-RU" sz="3600" b="1" dirty="0">
              <a:solidFill>
                <a:srgbClr val="222222"/>
              </a:solidFill>
              <a:latin typeface="Open San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8679" y="1192212"/>
            <a:ext cx="4451909" cy="547842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ts val="2800"/>
              </a:lnSpc>
            </a:pPr>
            <a:r>
              <a:rPr lang="ru-RU" sz="2800" dirty="0"/>
              <a:t>Любимые герои российских детей (которых придумал Эдуард Успенский) — добрый крокодил Гена и трогательный Чебурашка — стоят на одной из улиц подмосковного города Раменское с 2005 года. Вместе с ними там находится и </a:t>
            </a:r>
            <a:r>
              <a:rPr lang="ru-RU" sz="2800" dirty="0" smtClean="0"/>
              <a:t>старуха</a:t>
            </a:r>
            <a:r>
              <a:rPr lang="ru-RU" sz="2800" dirty="0"/>
              <a:t> </a:t>
            </a:r>
            <a:r>
              <a:rPr lang="ru-RU" sz="2800" dirty="0" smtClean="0"/>
              <a:t>Шапокляк </a:t>
            </a:r>
            <a:r>
              <a:rPr lang="ru-RU" sz="2800" dirty="0"/>
              <a:t>со своей любимой крысой Ларисой.</a:t>
            </a:r>
          </a:p>
        </p:txBody>
      </p:sp>
      <p:pic>
        <p:nvPicPr>
          <p:cNvPr id="9222" name="Picture 6" descr="https://www.kleo.ru/img/items/Cm3h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866" y="1192211"/>
            <a:ext cx="7094699" cy="547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73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323</TotalTime>
  <Words>889</Words>
  <Application>Microsoft Office PowerPoint</Application>
  <PresentationFormat>Широкоэкранный</PresentationFormat>
  <Paragraphs>68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Open Sans</vt:lpstr>
      <vt:lpstr>Trebuchet MS</vt:lpstr>
      <vt:lpstr>Tw Cen MT</vt:lpstr>
      <vt:lpstr>Контур</vt:lpstr>
      <vt:lpstr>Памятники литературным героям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Памятники животным</dc:title>
  <dc:creator>Марина Явдосюк</dc:creator>
  <cp:lastModifiedBy>Марина Явдосюк</cp:lastModifiedBy>
  <cp:revision>45</cp:revision>
  <dcterms:created xsi:type="dcterms:W3CDTF">2017-05-01T13:13:07Z</dcterms:created>
  <dcterms:modified xsi:type="dcterms:W3CDTF">2017-05-03T11:35:59Z</dcterms:modified>
</cp:coreProperties>
</file>