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65" r:id="rId5"/>
    <p:sldId id="266" r:id="rId6"/>
    <p:sldId id="259" r:id="rId7"/>
    <p:sldId id="267" r:id="rId8"/>
    <p:sldId id="262" r:id="rId9"/>
    <p:sldId id="263" r:id="rId10"/>
    <p:sldId id="264" r:id="rId11"/>
    <p:sldId id="268" r:id="rId12"/>
    <p:sldId id="272" r:id="rId13"/>
    <p:sldId id="269" r:id="rId14"/>
    <p:sldId id="270" r:id="rId15"/>
    <p:sldId id="271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0000"/>
    <a:srgbClr val="8C43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58B4E-AC50-467F-94F6-3BB3EA413BC4}" type="datetimeFigureOut">
              <a:rPr lang="ru-RU" smtClean="0"/>
              <a:pPr/>
              <a:t>чт 18.05.23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4344-402A-4ABE-A61E-16BD9B62E3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510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58B4E-AC50-467F-94F6-3BB3EA413BC4}" type="datetimeFigureOut">
              <a:rPr lang="ru-RU" smtClean="0"/>
              <a:pPr/>
              <a:t>чт 18.05.23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4344-402A-4ABE-A61E-16BD9B62E3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471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58B4E-AC50-467F-94F6-3BB3EA413BC4}" type="datetimeFigureOut">
              <a:rPr lang="ru-RU" smtClean="0"/>
              <a:pPr/>
              <a:t>чт 18.05.23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4344-402A-4ABE-A61E-16BD9B62E3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892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58B4E-AC50-467F-94F6-3BB3EA413BC4}" type="datetimeFigureOut">
              <a:rPr lang="ru-RU" smtClean="0"/>
              <a:pPr/>
              <a:t>чт 18.05.23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4344-402A-4ABE-A61E-16BD9B62E3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235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58B4E-AC50-467F-94F6-3BB3EA413BC4}" type="datetimeFigureOut">
              <a:rPr lang="ru-RU" smtClean="0"/>
              <a:pPr/>
              <a:t>чт 18.05.23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4344-402A-4ABE-A61E-16BD9B62E3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692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58B4E-AC50-467F-94F6-3BB3EA413BC4}" type="datetimeFigureOut">
              <a:rPr lang="ru-RU" smtClean="0"/>
              <a:pPr/>
              <a:t>чт 18.05.23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4344-402A-4ABE-A61E-16BD9B62E3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37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58B4E-AC50-467F-94F6-3BB3EA413BC4}" type="datetimeFigureOut">
              <a:rPr lang="ru-RU" smtClean="0"/>
              <a:pPr/>
              <a:t>чт 18.05.23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4344-402A-4ABE-A61E-16BD9B62E3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28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58B4E-AC50-467F-94F6-3BB3EA413BC4}" type="datetimeFigureOut">
              <a:rPr lang="ru-RU" smtClean="0"/>
              <a:pPr/>
              <a:t>чт 18.05.23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4344-402A-4ABE-A61E-16BD9B62E3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051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58B4E-AC50-467F-94F6-3BB3EA413BC4}" type="datetimeFigureOut">
              <a:rPr lang="ru-RU" smtClean="0"/>
              <a:pPr/>
              <a:t>чт 18.05.23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4344-402A-4ABE-A61E-16BD9B62E3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617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58B4E-AC50-467F-94F6-3BB3EA413BC4}" type="datetimeFigureOut">
              <a:rPr lang="ru-RU" smtClean="0"/>
              <a:pPr/>
              <a:t>чт 18.05.23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4344-402A-4ABE-A61E-16BD9B62E3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90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58B4E-AC50-467F-94F6-3BB3EA413BC4}" type="datetimeFigureOut">
              <a:rPr lang="ru-RU" smtClean="0"/>
              <a:pPr/>
              <a:t>чт 18.05.23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4344-402A-4ABE-A61E-16BD9B62E3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580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58B4E-AC50-467F-94F6-3BB3EA413BC4}" type="datetimeFigureOut">
              <a:rPr lang="ru-RU" smtClean="0"/>
              <a:pPr/>
              <a:t>чт 18.05.23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E4344-402A-4ABE-A61E-16BD9B62E3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321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10" y="6675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11560" y="764704"/>
            <a:ext cx="79928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6000" b="1" dirty="0">
                <a:ln w="1905"/>
                <a:solidFill>
                  <a:srgbClr val="7E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«Салют,</a:t>
            </a:r>
          </a:p>
          <a:p>
            <a:pPr algn="just"/>
            <a:r>
              <a:rPr lang="ru-RU" sz="6000" b="1" dirty="0">
                <a:ln w="1905"/>
                <a:solidFill>
                  <a:srgbClr val="7E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          Пионерия!»</a:t>
            </a:r>
          </a:p>
        </p:txBody>
      </p:sp>
      <p:sp>
        <p:nvSpPr>
          <p:cNvPr id="5" name="AutoShape 2" descr="http://pyoneria2011.ucoz.ru/atributes/57.jpg"/>
          <p:cNvSpPr>
            <a:spLocks noChangeAspect="1" noChangeArrowheads="1"/>
          </p:cNvSpPr>
          <p:nvPr/>
        </p:nvSpPr>
        <p:spPr bwMode="auto">
          <a:xfrm>
            <a:off x="155575" y="-1851025"/>
            <a:ext cx="5514975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AutoShape 4" descr="http://pyoneria2011.ucoz.ru/atributes/57.jpg"/>
          <p:cNvSpPr>
            <a:spLocks noChangeAspect="1" noChangeArrowheads="1"/>
          </p:cNvSpPr>
          <p:nvPr/>
        </p:nvSpPr>
        <p:spPr bwMode="auto">
          <a:xfrm>
            <a:off x="307975" y="-1698625"/>
            <a:ext cx="5514975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5"/>
          <a:stretch>
            <a:fillRect/>
          </a:stretch>
        </p:blipFill>
        <p:spPr bwMode="auto">
          <a:xfrm>
            <a:off x="2039496" y="2915259"/>
            <a:ext cx="5076825" cy="3505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078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3248"/>
            <a:ext cx="8229600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800" b="1" dirty="0">
                <a:ln w="11430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ookman Old Style" pitchFamily="18" charset="0"/>
              </a:rPr>
              <a:t>Пионерский салют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00808"/>
            <a:ext cx="5266928" cy="4525963"/>
          </a:xfrm>
        </p:spPr>
        <p:txBody>
          <a:bodyPr>
            <a:normAutofit fontScale="92500"/>
          </a:bodyPr>
          <a:lstStyle/>
          <a:p>
            <a:pPr marL="0" indent="182563">
              <a:buBlip>
                <a:blip r:embed="rId3"/>
              </a:buBlip>
            </a:pPr>
            <a:r>
              <a:rPr lang="ru-RU" sz="2600" b="1" i="1" dirty="0">
                <a:solidFill>
                  <a:srgbClr val="7E0000"/>
                </a:solidFill>
                <a:latin typeface="Bookman Old Style" pitchFamily="18" charset="0"/>
              </a:rPr>
              <a:t>Приветствие пионеров — салют. </a:t>
            </a:r>
            <a:r>
              <a:rPr lang="ru-RU" sz="2600" i="1" dirty="0">
                <a:solidFill>
                  <a:srgbClr val="7E0000"/>
                </a:solidFill>
                <a:latin typeface="Bookman Old Style" pitchFamily="18" charset="0"/>
              </a:rPr>
              <a:t>Отдавая салют, пионер поднимает согнутую в локте правую руку перед собой, так, что рука оказывается чуть выше головы. Поднятая выше лба ладонь означала, что общественные интересы у пионера выше личных.</a:t>
            </a:r>
          </a:p>
          <a:p>
            <a:pPr marL="0" indent="182563">
              <a:buBlip>
                <a:blip r:embed="rId3"/>
              </a:buBlip>
            </a:pPr>
            <a:r>
              <a:rPr lang="ru-RU" sz="2600" i="1" dirty="0">
                <a:solidFill>
                  <a:srgbClr val="7E0000"/>
                </a:solidFill>
                <a:latin typeface="Bookman Old Style" pitchFamily="18" charset="0"/>
              </a:rPr>
              <a:t>Салют отдается только, если на пионере повязан галстук.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44"/>
          <a:stretch>
            <a:fillRect/>
          </a:stretch>
        </p:blipFill>
        <p:spPr bwMode="auto">
          <a:xfrm>
            <a:off x="5724128" y="1340768"/>
            <a:ext cx="3209925" cy="4374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88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800" b="1" dirty="0">
                <a:ln w="11430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ookman Old Style" pitchFamily="18" charset="0"/>
              </a:rPr>
              <a:t>Пионерский девиз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182563">
              <a:buBlip>
                <a:blip r:embed="rId3"/>
              </a:buBlip>
            </a:pPr>
            <a:r>
              <a:rPr lang="ru-RU" i="1" dirty="0">
                <a:solidFill>
                  <a:srgbClr val="7E0000"/>
                </a:solidFill>
                <a:latin typeface="Bookman Old Style" pitchFamily="18" charset="0"/>
              </a:rPr>
              <a:t>На призыв: </a:t>
            </a:r>
          </a:p>
          <a:p>
            <a:pPr marL="0" indent="182563">
              <a:buNone/>
            </a:pPr>
            <a:r>
              <a:rPr lang="ru-RU" b="1" i="1" dirty="0">
                <a:solidFill>
                  <a:srgbClr val="7E0000"/>
                </a:solidFill>
                <a:latin typeface="Bookman Old Style" pitchFamily="18" charset="0"/>
              </a:rPr>
              <a:t>«Пионер, к борьбе за дело Коммунистической партии Советского Союза будь готов!» </a:t>
            </a:r>
          </a:p>
          <a:p>
            <a:pPr marL="0" indent="182563">
              <a:buBlip>
                <a:blip r:embed="rId3"/>
              </a:buBlip>
            </a:pPr>
            <a:r>
              <a:rPr lang="ru-RU" i="1" dirty="0">
                <a:solidFill>
                  <a:srgbClr val="7E0000"/>
                </a:solidFill>
                <a:latin typeface="Bookman Old Style" pitchFamily="18" charset="0"/>
              </a:rPr>
              <a:t>— следует ответ: </a:t>
            </a:r>
          </a:p>
          <a:p>
            <a:pPr marL="0" indent="182563">
              <a:buNone/>
            </a:pPr>
            <a:r>
              <a:rPr lang="ru-RU" b="1" i="1" dirty="0">
                <a:solidFill>
                  <a:srgbClr val="7E0000"/>
                </a:solidFill>
                <a:latin typeface="Bookman Old Style" pitchFamily="18" charset="0"/>
              </a:rPr>
              <a:t>«Всегда готов!»</a:t>
            </a:r>
          </a:p>
          <a:p>
            <a:pPr marL="0" indent="182563"/>
            <a:endParaRPr lang="ru-RU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423" y="4077072"/>
            <a:ext cx="4340225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07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50"/>
                            </p:stCondLst>
                            <p:childTnLst>
                              <p:par>
                                <p:cTn id="3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>
                <a:ln w="11430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ookman Old Style" pitchFamily="18" charset="0"/>
              </a:rPr>
              <a:t>Порядок приёма в пионерскую организацию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28461"/>
            <a:ext cx="5760640" cy="5329540"/>
          </a:xfrm>
        </p:spPr>
        <p:txBody>
          <a:bodyPr>
            <a:normAutofit fontScale="92500" lnSpcReduction="20000"/>
          </a:bodyPr>
          <a:lstStyle/>
          <a:p>
            <a:pPr marL="0" indent="182563">
              <a:buBlip>
                <a:blip r:embed="rId3"/>
              </a:buBlip>
            </a:pPr>
            <a:r>
              <a:rPr lang="ru-RU" sz="2400" dirty="0"/>
              <a:t> </a:t>
            </a:r>
            <a:r>
              <a:rPr lang="ru-RU" sz="2600" i="1" dirty="0">
                <a:solidFill>
                  <a:srgbClr val="7E0000"/>
                </a:solidFill>
                <a:latin typeface="Bookman Old Style" pitchFamily="18" charset="0"/>
              </a:rPr>
              <a:t>В пионерскую организацию принимали школьников в возрасте от 9 до 14 лет. Прием осуществлялся индивидуально, открытым голосованием на сборе пионерского отряда или дружины.</a:t>
            </a:r>
          </a:p>
          <a:p>
            <a:pPr marL="0" indent="0">
              <a:buNone/>
            </a:pPr>
            <a:endParaRPr lang="ru-RU" sz="2600" i="1" dirty="0">
              <a:solidFill>
                <a:srgbClr val="7E0000"/>
              </a:solidFill>
              <a:latin typeface="Bookman Old Style" pitchFamily="18" charset="0"/>
            </a:endParaRPr>
          </a:p>
          <a:p>
            <a:pPr marL="0" indent="182563">
              <a:buBlip>
                <a:blip r:embed="rId3"/>
              </a:buBlip>
            </a:pPr>
            <a:r>
              <a:rPr lang="ru-RU" sz="2600" i="1" dirty="0">
                <a:solidFill>
                  <a:srgbClr val="7E0000"/>
                </a:solidFill>
                <a:latin typeface="Bookman Old Style" pitchFamily="18" charset="0"/>
              </a:rPr>
              <a:t>Вступивший в пионерскую организацию на пионерской линейке давал Торжественное обещание пионера Советского Союза. В пионеры принимали в торжественной обстановке. Как правило, во время коммунистических праздников, чаще всего 22 апреля возле памятника В. И. Ленину.</a:t>
            </a:r>
          </a:p>
          <a:p>
            <a:pPr>
              <a:buBlip>
                <a:blip r:embed="rId3"/>
              </a:buBlip>
            </a:pPr>
            <a:endParaRPr lang="ru-RU" sz="2600" i="1" dirty="0">
              <a:latin typeface="Bookman Old Style" pitchFamily="18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132856"/>
            <a:ext cx="2961727" cy="3693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33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125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800" b="1" dirty="0">
                <a:ln w="11430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ookman Old Style" pitchFamily="18" charset="0"/>
              </a:rPr>
              <a:t>Клятва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1135008"/>
            <a:ext cx="5364088" cy="5544616"/>
          </a:xfrm>
        </p:spPr>
        <p:txBody>
          <a:bodyPr>
            <a:normAutofit fontScale="70000" lnSpcReduction="20000"/>
          </a:bodyPr>
          <a:lstStyle/>
          <a:p>
            <a:r>
              <a:rPr lang="ru-RU" sz="3400" b="1" i="1" dirty="0">
                <a:solidFill>
                  <a:srgbClr val="7E0000"/>
                </a:solidFill>
                <a:latin typeface="Bookman Old Style" pitchFamily="18" charset="0"/>
              </a:rPr>
              <a:t>Торжественное обещание пионера Советского Союза: </a:t>
            </a:r>
            <a:br>
              <a:rPr lang="ru-RU" sz="3400" b="1" i="1" dirty="0">
                <a:solidFill>
                  <a:srgbClr val="7E0000"/>
                </a:solidFill>
                <a:latin typeface="Bookman Old Style" pitchFamily="18" charset="0"/>
              </a:rPr>
            </a:br>
            <a:endParaRPr lang="ru-RU" sz="3400" b="1" i="1" dirty="0">
              <a:solidFill>
                <a:srgbClr val="7E0000"/>
              </a:solidFill>
              <a:latin typeface="Bookman Old Style" pitchFamily="18" charset="0"/>
            </a:endParaRPr>
          </a:p>
          <a:p>
            <a:pPr marL="0" indent="0">
              <a:buNone/>
            </a:pPr>
            <a:r>
              <a:rPr lang="ru-RU" sz="3400" i="1" dirty="0">
                <a:solidFill>
                  <a:srgbClr val="7E0000"/>
                </a:solidFill>
                <a:latin typeface="Bookman Old Style" pitchFamily="18" charset="0"/>
              </a:rPr>
              <a:t>   Я, (фамилия, имя), вступая в ряды Всесоюзной пионерской организации имени Владимира Ильича Ленина, перед лицом своих товарищей торжественно обещаю: горячо любить и беречь свою Родину, жить, как завещал великий Ленин, как учит Коммунистическая партия, как требуют Законы пионеров Советского Союза».</a:t>
            </a:r>
            <a:br>
              <a:rPr lang="ru-RU" sz="3400" i="1" dirty="0">
                <a:solidFill>
                  <a:srgbClr val="7E0000"/>
                </a:solidFill>
                <a:latin typeface="Bookman Old Style" pitchFamily="18" charset="0"/>
              </a:rPr>
            </a:br>
            <a:br>
              <a:rPr lang="ru-RU" i="1" dirty="0">
                <a:latin typeface="Bookman Old Style" pitchFamily="18" charset="0"/>
              </a:rPr>
            </a:br>
            <a:br>
              <a:rPr lang="ru-RU" i="1" dirty="0">
                <a:latin typeface="Bookman Old Style" pitchFamily="18" charset="0"/>
              </a:rPr>
            </a:br>
            <a:endParaRPr lang="ru-RU" i="1" dirty="0">
              <a:latin typeface="Bookman Old Style" pitchFamily="18" charset="0"/>
            </a:endParaRPr>
          </a:p>
          <a:p>
            <a:endParaRPr lang="ru-RU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35008"/>
            <a:ext cx="347726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59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435280" cy="114300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>
                <a:ln w="11430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ookman Old Style" pitchFamily="18" charset="0"/>
              </a:rPr>
              <a:t>Законы пионеров Советского Союза: </a:t>
            </a:r>
            <a:b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</a:b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269875">
              <a:buBlip>
                <a:blip r:embed="rId3"/>
              </a:buBlip>
            </a:pPr>
            <a:r>
              <a:rPr lang="ru-RU" b="1" i="1" dirty="0">
                <a:solidFill>
                  <a:srgbClr val="7E0000"/>
                </a:solidFill>
                <a:latin typeface="Bookman Old Style" pitchFamily="18" charset="0"/>
              </a:rPr>
              <a:t>Пионер</a:t>
            </a:r>
            <a:r>
              <a:rPr lang="ru-RU" i="1" dirty="0">
                <a:solidFill>
                  <a:srgbClr val="7E0000"/>
                </a:solidFill>
                <a:latin typeface="Bookman Old Style" pitchFamily="18" charset="0"/>
              </a:rPr>
              <a:t> предан Родине, партии, коммунизму. </a:t>
            </a:r>
          </a:p>
          <a:p>
            <a:pPr marL="0" indent="269875">
              <a:buBlip>
                <a:blip r:embed="rId3"/>
              </a:buBlip>
            </a:pPr>
            <a:r>
              <a:rPr lang="ru-RU" b="1" i="1" dirty="0">
                <a:solidFill>
                  <a:srgbClr val="7E0000"/>
                </a:solidFill>
                <a:latin typeface="Bookman Old Style" pitchFamily="18" charset="0"/>
              </a:rPr>
              <a:t>Пионер</a:t>
            </a:r>
            <a:r>
              <a:rPr lang="ru-RU" i="1" dirty="0">
                <a:solidFill>
                  <a:srgbClr val="7E0000"/>
                </a:solidFill>
                <a:latin typeface="Bookman Old Style" pitchFamily="18" charset="0"/>
              </a:rPr>
              <a:t> готовится стать комсомольцем. </a:t>
            </a:r>
          </a:p>
          <a:p>
            <a:pPr marL="0" indent="269875">
              <a:buBlip>
                <a:blip r:embed="rId3"/>
              </a:buBlip>
            </a:pPr>
            <a:r>
              <a:rPr lang="ru-RU" b="1" i="1" dirty="0">
                <a:solidFill>
                  <a:srgbClr val="7E0000"/>
                </a:solidFill>
                <a:latin typeface="Bookman Old Style" pitchFamily="18" charset="0"/>
              </a:rPr>
              <a:t>Пионер</a:t>
            </a:r>
            <a:r>
              <a:rPr lang="ru-RU" i="1" dirty="0">
                <a:solidFill>
                  <a:srgbClr val="7E0000"/>
                </a:solidFill>
                <a:latin typeface="Bookman Old Style" pitchFamily="18" charset="0"/>
              </a:rPr>
              <a:t> равняется на героев борьбы и труда.</a:t>
            </a:r>
          </a:p>
          <a:p>
            <a:pPr marL="0" indent="269875">
              <a:buBlip>
                <a:blip r:embed="rId3"/>
              </a:buBlip>
            </a:pPr>
            <a:r>
              <a:rPr lang="ru-RU" b="1" i="1" dirty="0">
                <a:solidFill>
                  <a:srgbClr val="7E0000"/>
                </a:solidFill>
                <a:latin typeface="Bookman Old Style" pitchFamily="18" charset="0"/>
              </a:rPr>
              <a:t>Пионер</a:t>
            </a:r>
            <a:r>
              <a:rPr lang="ru-RU" i="1" dirty="0">
                <a:solidFill>
                  <a:srgbClr val="7E0000"/>
                </a:solidFill>
                <a:latin typeface="Bookman Old Style" pitchFamily="18" charset="0"/>
              </a:rPr>
              <a:t> чтит память погибших борцов и готовится стать защитником Отечества. </a:t>
            </a:r>
          </a:p>
          <a:p>
            <a:pPr marL="0" indent="269875">
              <a:buBlip>
                <a:blip r:embed="rId3"/>
              </a:buBlip>
            </a:pPr>
            <a:r>
              <a:rPr lang="ru-RU" b="1" i="1" dirty="0">
                <a:solidFill>
                  <a:srgbClr val="7E0000"/>
                </a:solidFill>
                <a:latin typeface="Bookman Old Style" pitchFamily="18" charset="0"/>
              </a:rPr>
              <a:t>Пионер</a:t>
            </a:r>
            <a:r>
              <a:rPr lang="ru-RU" i="1" dirty="0">
                <a:solidFill>
                  <a:srgbClr val="7E0000"/>
                </a:solidFill>
                <a:latin typeface="Bookman Old Style" pitchFamily="18" charset="0"/>
              </a:rPr>
              <a:t> лучший в учебе, труде и спорте.</a:t>
            </a:r>
          </a:p>
          <a:p>
            <a:pPr marL="0" indent="269875">
              <a:buBlip>
                <a:blip r:embed="rId3"/>
              </a:buBlip>
            </a:pPr>
            <a:r>
              <a:rPr lang="ru-RU" b="1" i="1" dirty="0">
                <a:solidFill>
                  <a:srgbClr val="7E0000"/>
                </a:solidFill>
                <a:latin typeface="Bookman Old Style" pitchFamily="18" charset="0"/>
              </a:rPr>
              <a:t>Пионер</a:t>
            </a:r>
            <a:r>
              <a:rPr lang="ru-RU" i="1" dirty="0">
                <a:solidFill>
                  <a:srgbClr val="7E0000"/>
                </a:solidFill>
                <a:latin typeface="Bookman Old Style" pitchFamily="18" charset="0"/>
              </a:rPr>
              <a:t>  - честный и верный товарищ, всегда смело стоящий за правду. </a:t>
            </a:r>
          </a:p>
          <a:p>
            <a:pPr marL="0" indent="269875">
              <a:buBlip>
                <a:blip r:embed="rId3"/>
              </a:buBlip>
            </a:pPr>
            <a:r>
              <a:rPr lang="ru-RU" b="1" i="1" dirty="0">
                <a:solidFill>
                  <a:srgbClr val="7E0000"/>
                </a:solidFill>
                <a:latin typeface="Bookman Old Style" pitchFamily="18" charset="0"/>
              </a:rPr>
              <a:t>Пионер</a:t>
            </a:r>
            <a:r>
              <a:rPr lang="ru-RU" i="1" dirty="0">
                <a:solidFill>
                  <a:srgbClr val="7E0000"/>
                </a:solidFill>
                <a:latin typeface="Bookman Old Style" pitchFamily="18" charset="0"/>
              </a:rPr>
              <a:t>  - товарищ и вожатый октябрят.</a:t>
            </a:r>
          </a:p>
          <a:p>
            <a:pPr marL="0" indent="269875">
              <a:buBlip>
                <a:blip r:embed="rId3"/>
              </a:buBlip>
            </a:pPr>
            <a:r>
              <a:rPr lang="ru-RU" b="1" i="1" dirty="0">
                <a:solidFill>
                  <a:srgbClr val="7E0000"/>
                </a:solidFill>
                <a:latin typeface="Bookman Old Style" pitchFamily="18" charset="0"/>
              </a:rPr>
              <a:t>Пионер</a:t>
            </a:r>
            <a:r>
              <a:rPr lang="ru-RU" i="1" dirty="0">
                <a:solidFill>
                  <a:srgbClr val="7E0000"/>
                </a:solidFill>
                <a:latin typeface="Bookman Old Style" pitchFamily="18" charset="0"/>
              </a:rPr>
              <a:t>  - друг пионерам и детям трудящихся всех стран.</a:t>
            </a:r>
          </a:p>
          <a:p>
            <a:pPr marL="0" indent="269875"/>
            <a:endParaRPr lang="ru-RU" i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06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6381328"/>
          </a:xfrm>
        </p:spPr>
        <p:txBody>
          <a:bodyPr>
            <a:noAutofit/>
          </a:bodyPr>
          <a:lstStyle/>
          <a:p>
            <a:pPr marL="0" indent="269875">
              <a:buBlip>
                <a:blip r:embed="rId3"/>
              </a:buBlip>
            </a:pPr>
            <a:r>
              <a:rPr lang="ru-RU" sz="2200" i="1" dirty="0">
                <a:solidFill>
                  <a:srgbClr val="7E0000"/>
                </a:solidFill>
                <a:latin typeface="Bookman Old Style" pitchFamily="18" charset="0"/>
              </a:rPr>
              <a:t>В 1991 году пионерская организация, как и ВЛКСМ, закончила свое существование. Сперва предпринимались попытки ее реформирования, но в прежнем масштабе создать детскую и юношескую организацию не удалось. Появилось множество других общественных организаций – преемников пионерской, образованных с участием детей и в их интересах. </a:t>
            </a:r>
            <a:br>
              <a:rPr lang="ru-RU" sz="2200" i="1" dirty="0">
                <a:solidFill>
                  <a:srgbClr val="7E0000"/>
                </a:solidFill>
                <a:latin typeface="Bookman Old Style" pitchFamily="18" charset="0"/>
              </a:rPr>
            </a:br>
            <a:endParaRPr lang="ru-RU" sz="2200" i="1" dirty="0">
              <a:solidFill>
                <a:srgbClr val="7E0000"/>
              </a:solidFill>
              <a:latin typeface="Bookman Old Style" pitchFamily="18" charset="0"/>
            </a:endParaRPr>
          </a:p>
          <a:p>
            <a:pPr marL="0" indent="269875">
              <a:buBlip>
                <a:blip r:embed="rId3"/>
              </a:buBlip>
            </a:pPr>
            <a:r>
              <a:rPr lang="ru-RU" sz="2200" i="1" dirty="0">
                <a:solidFill>
                  <a:srgbClr val="7E0000"/>
                </a:solidFill>
                <a:latin typeface="Bookman Old Style" pitchFamily="18" charset="0"/>
              </a:rPr>
              <a:t>Новый Союз пионерских организаций появился в 1992 году как негосударственная общественная организация, независимая от политических партий и движений. </a:t>
            </a:r>
            <a:br>
              <a:rPr lang="ru-RU" sz="2200" i="1" dirty="0">
                <a:solidFill>
                  <a:srgbClr val="7E0000"/>
                </a:solidFill>
                <a:latin typeface="Bookman Old Style" pitchFamily="18" charset="0"/>
              </a:rPr>
            </a:br>
            <a:r>
              <a:rPr lang="ru-RU" sz="2200" i="1" dirty="0">
                <a:solidFill>
                  <a:srgbClr val="7E0000"/>
                </a:solidFill>
                <a:latin typeface="Bookman Old Style" pitchFamily="18" charset="0"/>
              </a:rPr>
              <a:t>Международный союз детских общественных объединений «СПО-ФДО»</a:t>
            </a:r>
          </a:p>
          <a:p>
            <a:pPr marL="0" indent="269875">
              <a:buNone/>
            </a:pPr>
            <a:endParaRPr lang="ru-RU" sz="2000" i="1" dirty="0">
              <a:solidFill>
                <a:srgbClr val="7E0000"/>
              </a:solidFill>
              <a:latin typeface="Bookman Old Style" pitchFamily="18" charset="0"/>
            </a:endParaRPr>
          </a:p>
          <a:p>
            <a:pPr marL="0" indent="269875">
              <a:buBlip>
                <a:blip r:embed="rId3"/>
              </a:buBlip>
            </a:pPr>
            <a:r>
              <a:rPr lang="ru-RU" sz="2200" i="1" dirty="0">
                <a:solidFill>
                  <a:srgbClr val="7E0000"/>
                </a:solidFill>
                <a:latin typeface="Bookman Old Style" pitchFamily="18" charset="0"/>
              </a:rPr>
              <a:t>Сегодня девиз пионеров: </a:t>
            </a:r>
            <a:r>
              <a:rPr lang="ru-RU" sz="2200" b="1" i="1" dirty="0">
                <a:solidFill>
                  <a:srgbClr val="7E0000"/>
                </a:solidFill>
                <a:latin typeface="Bookman Old Style" pitchFamily="18" charset="0"/>
              </a:rPr>
              <a:t>«За Родину, добро и справедливость». </a:t>
            </a:r>
            <a:br>
              <a:rPr lang="ru-RU" sz="2200" b="1" i="1" dirty="0">
                <a:solidFill>
                  <a:srgbClr val="7E0000"/>
                </a:solidFill>
                <a:latin typeface="Bookman Old Style" pitchFamily="18" charset="0"/>
              </a:rPr>
            </a:br>
            <a:endParaRPr lang="ru-RU" sz="2200" b="1" i="1" dirty="0">
              <a:solidFill>
                <a:srgbClr val="7E0000"/>
              </a:solidFill>
              <a:latin typeface="Bookman Old Style" pitchFamily="18" charset="0"/>
            </a:endParaRP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08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766" y="2400001"/>
            <a:ext cx="7048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208224"/>
            <a:ext cx="763284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ru-RU" sz="2800" b="1" i="1" dirty="0">
                <a:solidFill>
                  <a:srgbClr val="7E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Пионер – </a:t>
            </a:r>
            <a:r>
              <a:rPr lang="ru-RU" sz="2800" i="1" dirty="0">
                <a:solidFill>
                  <a:srgbClr val="7E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это светлое завтра. </a:t>
            </a:r>
          </a:p>
          <a:p>
            <a:pPr indent="355600"/>
            <a:r>
              <a:rPr lang="ru-RU" sz="2800" b="1" i="1" dirty="0">
                <a:solidFill>
                  <a:srgbClr val="7E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Пионер – </a:t>
            </a:r>
            <a:r>
              <a:rPr lang="ru-RU" sz="2800" i="1" dirty="0">
                <a:solidFill>
                  <a:srgbClr val="7E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это солнца восход. </a:t>
            </a:r>
          </a:p>
          <a:p>
            <a:pPr indent="355600"/>
            <a:r>
              <a:rPr lang="ru-RU" sz="2800" b="1" i="1" dirty="0">
                <a:solidFill>
                  <a:srgbClr val="7E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Пионер – </a:t>
            </a:r>
            <a:r>
              <a:rPr lang="ru-RU" sz="2800" i="1" dirty="0">
                <a:solidFill>
                  <a:srgbClr val="7E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это верность и братство. </a:t>
            </a:r>
          </a:p>
          <a:p>
            <a:pPr indent="355600"/>
            <a:r>
              <a:rPr lang="ru-RU" sz="2800" b="1" i="1" dirty="0">
                <a:solidFill>
                  <a:srgbClr val="7E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Пионер – </a:t>
            </a:r>
            <a:r>
              <a:rPr lang="ru-RU" sz="2800" i="1" dirty="0">
                <a:solidFill>
                  <a:srgbClr val="7E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это мысли полёт. </a:t>
            </a:r>
          </a:p>
          <a:p>
            <a:pPr indent="355600"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660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7848872" cy="1656183"/>
          </a:xfrm>
        </p:spPr>
        <p:txBody>
          <a:bodyPr>
            <a:normAutofit/>
          </a:bodyPr>
          <a:lstStyle/>
          <a:p>
            <a:pPr marL="0" indent="182563" algn="just">
              <a:buClr>
                <a:srgbClr val="FFC000"/>
              </a:buClr>
              <a:buBlip>
                <a:blip r:embed="rId3"/>
              </a:buBlip>
            </a:pPr>
            <a:r>
              <a:rPr lang="ru-RU" sz="2400" i="1" dirty="0">
                <a:solidFill>
                  <a:srgbClr val="7E0000"/>
                </a:solidFill>
                <a:latin typeface="Bookman Old Style" pitchFamily="18" charset="0"/>
              </a:rPr>
              <a:t>19 мая 1922 года Вторая Всероссийская конференция комсомола приняла решение о повсеместном создании пионерских отрядов. </a:t>
            </a:r>
          </a:p>
        </p:txBody>
      </p:sp>
      <p:sp>
        <p:nvSpPr>
          <p:cNvPr id="4" name="AutoShape 2" descr="http://img-fotki.yandex.ru/get/6301/123177916.166/0_a7bcb_aca58823_XXL.jpg"/>
          <p:cNvSpPr>
            <a:spLocks noChangeAspect="1" noChangeArrowheads="1"/>
          </p:cNvSpPr>
          <p:nvPr/>
        </p:nvSpPr>
        <p:spPr bwMode="auto">
          <a:xfrm>
            <a:off x="2483768" y="1980352"/>
            <a:ext cx="56388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img-fotki.yandex.ru/get/6301/123177916.166/0_a7bcb_aca58823_XXL.jpg"/>
          <p:cNvSpPr>
            <a:spLocks noChangeAspect="1" noChangeArrowheads="1"/>
          </p:cNvSpPr>
          <p:nvPr/>
        </p:nvSpPr>
        <p:spPr bwMode="auto">
          <a:xfrm>
            <a:off x="63500" y="-136525"/>
            <a:ext cx="56388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3" t="21657" b="9771"/>
          <a:stretch/>
        </p:blipFill>
        <p:spPr bwMode="auto">
          <a:xfrm>
            <a:off x="179512" y="2132856"/>
            <a:ext cx="8713605" cy="4292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739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 descr="0_24cfc_a472ccbb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197995"/>
            <a:ext cx="3384376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54995"/>
            <a:ext cx="8229600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800" b="1" dirty="0">
                <a:ln w="11430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ookman Old Style" pitchFamily="18" charset="0"/>
              </a:rPr>
              <a:t>История Пионерии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17266"/>
            <a:ext cx="5794045" cy="5184576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7E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empus Sans ITC" pitchFamily="82" charset="0"/>
              </a:rPr>
              <a:t>Март </a:t>
            </a:r>
            <a:r>
              <a:rPr lang="ru-RU" sz="2800" dirty="0">
                <a:solidFill>
                  <a:srgbClr val="7E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1926 </a:t>
            </a:r>
            <a:r>
              <a:rPr lang="ru-RU" sz="2800" dirty="0">
                <a:solidFill>
                  <a:srgbClr val="7E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empus Sans ITC" pitchFamily="82" charset="0"/>
              </a:rPr>
              <a:t>года - </a:t>
            </a:r>
            <a:r>
              <a:rPr lang="ru-RU" sz="2800" i="1" dirty="0">
                <a:solidFill>
                  <a:srgbClr val="7E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  <a:ea typeface="Verdana" pitchFamily="34" charset="0"/>
                <a:cs typeface="Verdana" pitchFamily="34" charset="0"/>
              </a:rPr>
              <a:t>Пионерская организация стала именоваться </a:t>
            </a:r>
            <a:r>
              <a:rPr lang="ru-RU" sz="2800" b="1" i="1" dirty="0">
                <a:solidFill>
                  <a:srgbClr val="7E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  <a:ea typeface="Verdana" pitchFamily="34" charset="0"/>
                <a:cs typeface="Verdana" pitchFamily="34" charset="0"/>
              </a:rPr>
              <a:t>- Всесоюзная пионерская организация </a:t>
            </a:r>
            <a:r>
              <a:rPr lang="ru-RU" sz="2800" b="1" i="1" dirty="0" err="1">
                <a:solidFill>
                  <a:srgbClr val="7E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  <a:ea typeface="Verdana" pitchFamily="34" charset="0"/>
                <a:cs typeface="Verdana" pitchFamily="34" charset="0"/>
              </a:rPr>
              <a:t>им.В.И.Ленина</a:t>
            </a:r>
            <a:r>
              <a:rPr lang="ru-RU" sz="2800" b="1" i="1" dirty="0">
                <a:solidFill>
                  <a:srgbClr val="7E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  <a:ea typeface="Verdana" pitchFamily="34" charset="0"/>
                <a:cs typeface="Verdana" pitchFamily="34" charset="0"/>
              </a:rPr>
              <a:t>. </a:t>
            </a:r>
            <a:br>
              <a:rPr lang="ru-RU" sz="2800" b="1" i="1" dirty="0">
                <a:solidFill>
                  <a:srgbClr val="7E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  <a:ea typeface="Verdana" pitchFamily="34" charset="0"/>
                <a:cs typeface="Verdana" pitchFamily="34" charset="0"/>
              </a:rPr>
            </a:br>
            <a:br>
              <a:rPr lang="ru-RU" sz="2800" b="1" i="1" dirty="0">
                <a:solidFill>
                  <a:srgbClr val="7E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  <a:ea typeface="Verdana" pitchFamily="34" charset="0"/>
                <a:cs typeface="Verdana" pitchFamily="34" charset="0"/>
              </a:rPr>
            </a:br>
            <a:r>
              <a:rPr lang="ru-RU" sz="2800" i="1" dirty="0">
                <a:solidFill>
                  <a:srgbClr val="7E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  <a:ea typeface="Verdana" pitchFamily="34" charset="0"/>
                <a:cs typeface="Verdana" pitchFamily="34" charset="0"/>
              </a:rPr>
              <a:t>До 1924 года пионерская организация носила имя Спартака, а после смерти Ленина получила его </a:t>
            </a:r>
            <a:r>
              <a:rPr lang="ru-RU" sz="2800" i="1" dirty="0">
                <a:solidFill>
                  <a:srgbClr val="7E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имя</a:t>
            </a:r>
            <a:r>
              <a:rPr lang="ru-RU" sz="2800" dirty="0">
                <a:solidFill>
                  <a:srgbClr val="7E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774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>
                <a:ln w="11430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ookman Old Style" pitchFamily="18" charset="0"/>
              </a:rPr>
              <a:t>Символы</a:t>
            </a:r>
            <a:br>
              <a:rPr lang="ru-RU" b="1" dirty="0">
                <a:ln w="11430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ookman Old Style" pitchFamily="18" charset="0"/>
              </a:rPr>
            </a:br>
            <a:r>
              <a:rPr lang="ru-RU" b="1" dirty="0">
                <a:ln w="11430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ookman Old Style" pitchFamily="18" charset="0"/>
              </a:rPr>
              <a:t> пионерской  организации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182563">
              <a:buBlip>
                <a:blip r:embed="rId3"/>
              </a:buBlip>
            </a:pPr>
            <a:r>
              <a:rPr lang="ru-RU" dirty="0"/>
              <a:t> </a:t>
            </a:r>
            <a:r>
              <a:rPr lang="ru-RU" sz="2800" i="1" dirty="0">
                <a:solidFill>
                  <a:srgbClr val="7E0000"/>
                </a:solidFill>
                <a:latin typeface="Bookman Old Style" pitchFamily="18" charset="0"/>
              </a:rPr>
              <a:t>пионерское знамя;</a:t>
            </a:r>
          </a:p>
          <a:p>
            <a:pPr marL="0" indent="182563">
              <a:buBlip>
                <a:blip r:embed="rId3"/>
              </a:buBlip>
            </a:pPr>
            <a:r>
              <a:rPr lang="ru-RU" sz="2800" i="1" dirty="0">
                <a:solidFill>
                  <a:srgbClr val="7E0000"/>
                </a:solidFill>
                <a:latin typeface="Bookman Old Style" pitchFamily="18" charset="0"/>
              </a:rPr>
              <a:t> отрядный флаг;</a:t>
            </a:r>
          </a:p>
          <a:p>
            <a:pPr marL="0" indent="182563">
              <a:buBlip>
                <a:blip r:embed="rId3"/>
              </a:buBlip>
            </a:pPr>
            <a:r>
              <a:rPr lang="ru-RU" sz="2800" i="1" dirty="0">
                <a:solidFill>
                  <a:srgbClr val="7E0000"/>
                </a:solidFill>
                <a:latin typeface="Bookman Old Style" pitchFamily="18" charset="0"/>
              </a:rPr>
              <a:t> пионерский галстук и значок;</a:t>
            </a:r>
          </a:p>
          <a:p>
            <a:pPr marL="0" indent="182563">
              <a:buBlip>
                <a:blip r:embed="rId3"/>
              </a:buBlip>
            </a:pPr>
            <a:r>
              <a:rPr lang="ru-RU" sz="2800" i="1" dirty="0">
                <a:solidFill>
                  <a:srgbClr val="7E0000"/>
                </a:solidFill>
                <a:latin typeface="Bookman Old Style" pitchFamily="18" charset="0"/>
              </a:rPr>
              <a:t> горн, барабан.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46492"/>
            <a:ext cx="4325813" cy="3234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11422"/>
            <a:ext cx="4044928" cy="282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1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7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1"/>
            <a:ext cx="8229600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>
                <a:ln w="11430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ookman Old Style" pitchFamily="18" charset="0"/>
              </a:rPr>
              <a:t>Пионерское знамя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19" y="1052736"/>
            <a:ext cx="8892479" cy="4176464"/>
          </a:xfrm>
        </p:spPr>
        <p:txBody>
          <a:bodyPr>
            <a:normAutofit/>
          </a:bodyPr>
          <a:lstStyle/>
          <a:p>
            <a:pPr marL="0" indent="182563">
              <a:buBlip>
                <a:blip r:embed="rId3"/>
              </a:buBlip>
            </a:pPr>
            <a:r>
              <a:rPr lang="ru-RU" sz="2400" b="1" i="1" dirty="0">
                <a:solidFill>
                  <a:srgbClr val="7E0000"/>
                </a:solidFill>
                <a:latin typeface="Bookman Old Style" pitchFamily="18" charset="0"/>
              </a:rPr>
              <a:t>Пионерское знамя </a:t>
            </a:r>
            <a:r>
              <a:rPr lang="ru-RU" sz="2400" i="1" dirty="0">
                <a:solidFill>
                  <a:srgbClr val="7E0000"/>
                </a:solidFill>
                <a:latin typeface="Bookman Old Style" pitchFamily="18" charset="0"/>
              </a:rPr>
              <a:t>- красное полотнище, на котором изображены пионерский значок и девиз «К борьбе за дело Коммунистической партии Советского Союза будь готов!». К главному знамени Всесоюзной пионерской организации были приколоты два Ордена Ленина.</a:t>
            </a:r>
          </a:p>
          <a:p>
            <a:pPr marL="0" indent="182563">
              <a:buNone/>
            </a:pPr>
            <a:r>
              <a:rPr lang="ru-RU" sz="2400" b="1" i="1" dirty="0">
                <a:solidFill>
                  <a:srgbClr val="7E0000"/>
                </a:solidFill>
                <a:latin typeface="Bookman Old Style" pitchFamily="18" charset="0"/>
              </a:rPr>
              <a:t>Красное знамя </a:t>
            </a:r>
            <a:r>
              <a:rPr lang="ru-RU" sz="2400" i="1" dirty="0">
                <a:solidFill>
                  <a:srgbClr val="7E0000"/>
                </a:solidFill>
                <a:latin typeface="Bookman Old Style" pitchFamily="18" charset="0"/>
              </a:rPr>
              <a:t>– это и напоминание о пролитой крови самих пионеров. Красное знамя – это знамя цвета пылающего костра.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055" y="4077072"/>
            <a:ext cx="3079433" cy="293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23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515" y="1166019"/>
            <a:ext cx="8712968" cy="4525963"/>
          </a:xfrm>
        </p:spPr>
        <p:txBody>
          <a:bodyPr>
            <a:normAutofit/>
          </a:bodyPr>
          <a:lstStyle/>
          <a:p>
            <a:pPr marL="0" indent="182563" algn="just">
              <a:buBlip>
                <a:blip r:embed="rId3"/>
              </a:buBlip>
            </a:pPr>
            <a:r>
              <a:rPr lang="ru-RU" sz="2200" i="1" dirty="0">
                <a:solidFill>
                  <a:srgbClr val="7E0000"/>
                </a:solidFill>
                <a:latin typeface="Bookman Old Style" pitchFamily="18" charset="0"/>
              </a:rPr>
              <a:t>Пионерская форма  в обычные дни совпадала со школьной формой, дополнявшейся пионерской символикой — красным галстуком и пионерским значком. В торжественных случаях (праздники, приветствия на партийных и комсомольских форумах, встреча иностранных делегаций и т. п.) надевалась парадная форма. С гордостью носили на груди красный галстук – частичку боевого красного знамени. </a:t>
            </a:r>
            <a:r>
              <a:rPr lang="ru-RU" sz="2200" b="1" i="1" dirty="0">
                <a:solidFill>
                  <a:srgbClr val="7E0000"/>
                </a:solidFill>
                <a:latin typeface="Bookman Old Style" pitchFamily="18" charset="0"/>
              </a:rPr>
              <a:t>У пионерского галстука</a:t>
            </a:r>
            <a:r>
              <a:rPr lang="ru-RU" sz="2200" i="1" dirty="0">
                <a:solidFill>
                  <a:srgbClr val="7E0000"/>
                </a:solidFill>
                <a:latin typeface="Bookman Old Style" pitchFamily="18" charset="0"/>
              </a:rPr>
              <a:t> три конца – это символ единения партии, комсомола и пионерии.</a:t>
            </a:r>
          </a:p>
          <a:p>
            <a:pPr>
              <a:buBlip>
                <a:blip r:embed="rId3"/>
              </a:buBlip>
            </a:pPr>
            <a:endParaRPr lang="ru-RU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808"/>
            <a:ext cx="8229600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800" b="1" dirty="0">
                <a:ln w="11430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ookman Old Style" pitchFamily="18" charset="0"/>
              </a:rPr>
              <a:t>Пионерский галстук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00" b="911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8855">
            <a:off x="4484404" y="4133493"/>
            <a:ext cx="3625193" cy="362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91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800" b="1" dirty="0">
                <a:ln w="11430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ookman Old Style" pitchFamily="18" charset="0"/>
              </a:rPr>
              <a:t>Пионерский значок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1"/>
            <a:ext cx="8435280" cy="1656184"/>
          </a:xfrm>
        </p:spPr>
        <p:txBody>
          <a:bodyPr/>
          <a:lstStyle/>
          <a:p>
            <a:pPr marL="0" indent="182563">
              <a:buBlip>
                <a:blip r:embed="rId3"/>
              </a:buBlip>
            </a:pPr>
            <a:r>
              <a:rPr lang="ru-RU" sz="2400" b="1" i="1" dirty="0">
                <a:solidFill>
                  <a:srgbClr val="7E0000"/>
                </a:solidFill>
                <a:latin typeface="Bookman Old Style" pitchFamily="18" charset="0"/>
              </a:rPr>
              <a:t>Пионерский значок </a:t>
            </a:r>
            <a:r>
              <a:rPr lang="ru-RU" sz="2400" i="1" dirty="0">
                <a:solidFill>
                  <a:srgbClr val="7E0000"/>
                </a:solidFill>
                <a:latin typeface="Bookman Old Style" pitchFamily="18" charset="0"/>
              </a:rPr>
              <a:t>имел форму пятиконечной звезды, в центре которой - профиль Ленина, под ним девиз "Всегда готов!", над звездой три языка пламени</a:t>
            </a:r>
            <a:r>
              <a:rPr lang="ru-RU" sz="2400" i="1" dirty="0">
                <a:latin typeface="Bookman Old Style" pitchFamily="18" charset="0"/>
              </a:rPr>
              <a:t>.</a:t>
            </a:r>
          </a:p>
          <a:p>
            <a:endParaRPr lang="ru-RU" dirty="0"/>
          </a:p>
          <a:p>
            <a:endParaRPr lang="ru-RU" b="1" dirty="0"/>
          </a:p>
        </p:txBody>
      </p:sp>
      <p:pic>
        <p:nvPicPr>
          <p:cNvPr id="5123" name="Picture 3" descr="C:\Users\andreyanova\Pictures\Pioneers_pin_rs_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812" y="3284984"/>
            <a:ext cx="338437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94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800" b="1" dirty="0">
                <a:ln w="11430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ookman Old Style" pitchFamily="18" charset="0"/>
              </a:rPr>
              <a:t>Пионерский горн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76"/>
          <a:stretch>
            <a:fillRect/>
          </a:stretch>
        </p:blipFill>
        <p:spPr bwMode="auto">
          <a:xfrm>
            <a:off x="179512" y="1945211"/>
            <a:ext cx="3783801" cy="31596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1600200"/>
            <a:ext cx="5040560" cy="4525963"/>
          </a:xfrm>
        </p:spPr>
        <p:txBody>
          <a:bodyPr>
            <a:normAutofit fontScale="92500"/>
          </a:bodyPr>
          <a:lstStyle/>
          <a:p>
            <a:pPr marL="0" indent="182563">
              <a:buBlip>
                <a:blip r:embed="rId4"/>
              </a:buBlip>
            </a:pPr>
            <a:r>
              <a:rPr lang="ru-RU" dirty="0"/>
              <a:t> </a:t>
            </a:r>
            <a:r>
              <a:rPr lang="ru-RU" sz="2600" b="1" i="1" dirty="0">
                <a:solidFill>
                  <a:srgbClr val="7E0000"/>
                </a:solidFill>
                <a:latin typeface="Bookman Old Style" pitchFamily="18" charset="0"/>
              </a:rPr>
              <a:t>Горн </a:t>
            </a:r>
            <a:r>
              <a:rPr lang="ru-RU" sz="2600" i="1" dirty="0">
                <a:solidFill>
                  <a:srgbClr val="7E0000"/>
                </a:solidFill>
                <a:latin typeface="Bookman Old Style" pitchFamily="18" charset="0"/>
              </a:rPr>
              <a:t>созывает пионеров. Его сигналы сопровождают ритуалы. Горнист отряда — ответственное пионерское поручение. Горнист должен уметь выполнять строевые приемы с горном и подавать сигналы: «Слушайте все», «Сбор», «На знамя», «Походный марш», «На линейку», «Тревога» и некоторые другие. </a:t>
            </a:r>
          </a:p>
        </p:txBody>
      </p:sp>
    </p:spTree>
    <p:extLst>
      <p:ext uri="{BB962C8B-B14F-4D97-AF65-F5344CB8AC3E}">
        <p14:creationId xmlns:p14="http://schemas.microsoft.com/office/powerpoint/2010/main" val="303518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000250"/>
            <a:ext cx="5472608" cy="3528392"/>
          </a:xfrm>
        </p:spPr>
        <p:txBody>
          <a:bodyPr>
            <a:normAutofit/>
          </a:bodyPr>
          <a:lstStyle/>
          <a:p>
            <a:pPr marL="0" indent="176213">
              <a:buBlip>
                <a:blip r:embed="rId3"/>
              </a:buBlip>
            </a:pPr>
            <a:r>
              <a:rPr lang="ru-RU" sz="2800" b="1" i="1" dirty="0">
                <a:solidFill>
                  <a:srgbClr val="7E0000"/>
                </a:solidFill>
                <a:latin typeface="Bookman Old Style" pitchFamily="18" charset="0"/>
              </a:rPr>
              <a:t>Назначение барабана — </a:t>
            </a:r>
            <a:r>
              <a:rPr lang="ru-RU" sz="2800" i="1" dirty="0">
                <a:solidFill>
                  <a:srgbClr val="7E0000"/>
                </a:solidFill>
                <a:latin typeface="Bookman Old Style" pitchFamily="18" charset="0"/>
              </a:rPr>
              <a:t>сопровождать строй во время походов, шествий, парадов. Барабанщик отряда должен уметь выполнять строевые приемы, исполнять «Марш», «Дробь».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2880" y="9621688"/>
            <a:ext cx="4164760" cy="2936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000" b="96000" l="9122" r="959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72816"/>
            <a:ext cx="3683496" cy="373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9036496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ookman Old Style" pitchFamily="18" charset="0"/>
                <a:ea typeface="+mj-ea"/>
                <a:cs typeface="+mj-cs"/>
              </a:rPr>
              <a:t>Пионерский барабан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818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748</Words>
  <Application>Microsoft Office PowerPoint</Application>
  <PresentationFormat>Экран (4:3)</PresentationFormat>
  <Paragraphs>53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Bookman Old Style</vt:lpstr>
      <vt:lpstr>Calibri</vt:lpstr>
      <vt:lpstr>Tempus Sans ITC</vt:lpstr>
      <vt:lpstr>Тема Office</vt:lpstr>
      <vt:lpstr>Презентация PowerPoint</vt:lpstr>
      <vt:lpstr>Презентация PowerPoint</vt:lpstr>
      <vt:lpstr>История Пионерии</vt:lpstr>
      <vt:lpstr>Символы  пионерской  организации</vt:lpstr>
      <vt:lpstr>Пионерское знамя</vt:lpstr>
      <vt:lpstr>Пионерский галстук</vt:lpstr>
      <vt:lpstr>Пионерский значок</vt:lpstr>
      <vt:lpstr>Пионерский горн</vt:lpstr>
      <vt:lpstr>Презентация PowerPoint</vt:lpstr>
      <vt:lpstr>Пионерский салют</vt:lpstr>
      <vt:lpstr>Пионерский девиз</vt:lpstr>
      <vt:lpstr>Порядок приёма в пионерскую организацию</vt:lpstr>
      <vt:lpstr>Клятва </vt:lpstr>
      <vt:lpstr>Законы пионеров Советского Союза: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notebook HP</cp:lastModifiedBy>
  <cp:revision>35</cp:revision>
  <dcterms:created xsi:type="dcterms:W3CDTF">2012-11-08T16:22:48Z</dcterms:created>
  <dcterms:modified xsi:type="dcterms:W3CDTF">2023-05-18T18:13:49Z</dcterms:modified>
</cp:coreProperties>
</file>