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7" r:id="rId2"/>
    <p:sldId id="258" r:id="rId3"/>
    <p:sldId id="269" r:id="rId4"/>
    <p:sldId id="270" r:id="rId5"/>
    <p:sldId id="268" r:id="rId6"/>
    <p:sldId id="261" r:id="rId7"/>
    <p:sldId id="259" r:id="rId8"/>
    <p:sldId id="265" r:id="rId9"/>
    <p:sldId id="264" r:id="rId10"/>
    <p:sldId id="266" r:id="rId11"/>
    <p:sldId id="260" r:id="rId12"/>
    <p:sldId id="263"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35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5B106E36-FD25-4E2D-B0AA-010F637433A0}" type="datetimeFigureOut">
              <a:rPr lang="ru-RU" smtClean="0"/>
              <a:pPr/>
              <a:t>02.11.2023</a:t>
            </a:fld>
            <a:endParaRPr lang="ru-RU" dirty="0"/>
          </a:p>
        </p:txBody>
      </p:sp>
      <p:sp>
        <p:nvSpPr>
          <p:cNvPr id="16" name="Номер слайда 15"/>
          <p:cNvSpPr>
            <a:spLocks noGrp="1"/>
          </p:cNvSpPr>
          <p:nvPr>
            <p:ph type="sldNum" sz="quarter" idx="11"/>
          </p:nvPr>
        </p:nvSpPr>
        <p:spPr/>
        <p:txBody>
          <a:bodyPr/>
          <a:lstStyle/>
          <a:p>
            <a:fld id="{725C68B6-61C2-468F-89AB-4B9F7531AA68}" type="slidenum">
              <a:rPr lang="ru-RU" smtClean="0"/>
              <a:pPr/>
              <a:t>‹#›</a:t>
            </a:fld>
            <a:endParaRPr lang="ru-RU" dirty="0"/>
          </a:p>
        </p:txBody>
      </p:sp>
      <p:sp>
        <p:nvSpPr>
          <p:cNvPr id="17" name="Нижний колонтитул 16"/>
          <p:cNvSpPr>
            <a:spLocks noGrp="1"/>
          </p:cNvSpPr>
          <p:nvPr>
            <p:ph type="ftr" sz="quarter" idx="12"/>
          </p:nvPr>
        </p:nvSpPr>
        <p:spPr/>
        <p:txBody>
          <a:bodyPr/>
          <a:lstStyle/>
          <a:p>
            <a:endParaRPr lang="ru-RU" dirty="0"/>
          </a:p>
        </p:txBody>
      </p:sp>
    </p:spTree>
  </p:cSld>
  <p:clrMapOvr>
    <a:masterClrMapping/>
  </p:clrMapOvr>
  <p:transition spd="slow">
    <p:cu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02.11.2023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spd="slow">
    <p:cu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02.11.2023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spd="slow">
    <p:cu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5B106E36-FD25-4E2D-B0AA-010F637433A0}" type="datetimeFigureOut">
              <a:rPr lang="ru-RU" smtClean="0"/>
              <a:pPr/>
              <a:t>02.11.2023</a:t>
            </a:fld>
            <a:endParaRPr lang="ru-RU" dirty="0"/>
          </a:p>
        </p:txBody>
      </p:sp>
      <p:sp>
        <p:nvSpPr>
          <p:cNvPr id="15" name="Номер слайда 14"/>
          <p:cNvSpPr>
            <a:spLocks noGrp="1"/>
          </p:cNvSpPr>
          <p:nvPr>
            <p:ph type="sldNum" sz="quarter" idx="15"/>
          </p:nvPr>
        </p:nvSpPr>
        <p:spPr/>
        <p:txBody>
          <a:bodyPr/>
          <a:lstStyle>
            <a:lvl1pPr algn="ctr">
              <a:defRPr/>
            </a:lvl1pPr>
          </a:lstStyle>
          <a:p>
            <a:fld id="{725C68B6-61C2-468F-89AB-4B9F7531AA68}" type="slidenum">
              <a:rPr lang="ru-RU" smtClean="0"/>
              <a:pPr/>
              <a:t>‹#›</a:t>
            </a:fld>
            <a:endParaRPr lang="ru-RU" dirty="0"/>
          </a:p>
        </p:txBody>
      </p:sp>
      <p:sp>
        <p:nvSpPr>
          <p:cNvPr id="16" name="Нижний колонтитул 15"/>
          <p:cNvSpPr>
            <a:spLocks noGrp="1"/>
          </p:cNvSpPr>
          <p:nvPr>
            <p:ph type="ftr" sz="quarter" idx="16"/>
          </p:nvPr>
        </p:nvSpPr>
        <p:spPr/>
        <p:txBody>
          <a:bodyPr/>
          <a:lstStyle/>
          <a:p>
            <a:endParaRPr lang="ru-RU" dirty="0"/>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transition spd="slow">
    <p:cu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5B106E36-FD25-4E2D-B0AA-010F637433A0}" type="datetimeFigureOut">
              <a:rPr lang="ru-RU" smtClean="0"/>
              <a:pPr/>
              <a:t>02.11.2023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u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5B106E36-FD25-4E2D-B0AA-010F637433A0}" type="datetimeFigureOut">
              <a:rPr lang="ru-RU" smtClean="0"/>
              <a:pPr/>
              <a:t>02.11.2023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spd="slow">
    <p:cu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7" name="Дата 6"/>
          <p:cNvSpPr>
            <a:spLocks noGrp="1"/>
          </p:cNvSpPr>
          <p:nvPr>
            <p:ph type="dt" sz="half" idx="10"/>
          </p:nvPr>
        </p:nvSpPr>
        <p:spPr/>
        <p:txBody>
          <a:bodyPr/>
          <a:lstStyle/>
          <a:p>
            <a:fld id="{5B106E36-FD25-4E2D-B0AA-010F637433A0}" type="datetimeFigureOut">
              <a:rPr lang="ru-RU" smtClean="0"/>
              <a:pPr/>
              <a:t>02.11.2023</a:t>
            </a:fld>
            <a:endParaRPr lang="ru-RU" dirty="0"/>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u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02.11.2023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transition spd="slow">
    <p:cu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02.11.2023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spd="slow">
    <p:cu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5B106E36-FD25-4E2D-B0AA-010F637433A0}" type="datetimeFigureOut">
              <a:rPr lang="ru-RU" smtClean="0"/>
              <a:pPr/>
              <a:t>02.11.2023</a:t>
            </a:fld>
            <a:endParaRPr lang="ru-RU" dirty="0"/>
          </a:p>
        </p:txBody>
      </p:sp>
      <p:sp>
        <p:nvSpPr>
          <p:cNvPr id="9" name="Номер слайда 8"/>
          <p:cNvSpPr>
            <a:spLocks noGrp="1"/>
          </p:cNvSpPr>
          <p:nvPr>
            <p:ph type="sldNum" sz="quarter" idx="15"/>
          </p:nvPr>
        </p:nvSpPr>
        <p:spPr/>
        <p:txBody>
          <a:bodyPr/>
          <a:lstStyle/>
          <a:p>
            <a:fld id="{725C68B6-61C2-468F-89AB-4B9F7531AA68}" type="slidenum">
              <a:rPr lang="ru-RU" smtClean="0"/>
              <a:pPr/>
              <a:t>‹#›</a:t>
            </a:fld>
            <a:endParaRPr lang="ru-RU" dirty="0"/>
          </a:p>
        </p:txBody>
      </p:sp>
      <p:sp>
        <p:nvSpPr>
          <p:cNvPr id="10" name="Нижний колонтитул 9"/>
          <p:cNvSpPr>
            <a:spLocks noGrp="1"/>
          </p:cNvSpPr>
          <p:nvPr>
            <p:ph type="ftr" sz="quarter" idx="16"/>
          </p:nvPr>
        </p:nvSpPr>
        <p:spPr/>
        <p:txBody>
          <a:bodyPr/>
          <a:lstStyle/>
          <a:p>
            <a:endParaRPr lang="ru-RU" dirty="0"/>
          </a:p>
        </p:txBody>
      </p:sp>
    </p:spTree>
  </p:cSld>
  <p:clrMapOvr>
    <a:masterClrMapping/>
  </p:clrMapOvr>
  <p:transition spd="slow">
    <p:cu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5B106E36-FD25-4E2D-B0AA-010F637433A0}" type="datetimeFigureOut">
              <a:rPr lang="ru-RU" smtClean="0"/>
              <a:pPr/>
              <a:t>02.11.2023</a:t>
            </a:fld>
            <a:endParaRPr lang="ru-RU" dirty="0"/>
          </a:p>
        </p:txBody>
      </p:sp>
      <p:sp>
        <p:nvSpPr>
          <p:cNvPr id="9" name="Номер слайда 8"/>
          <p:cNvSpPr>
            <a:spLocks noGrp="1"/>
          </p:cNvSpPr>
          <p:nvPr>
            <p:ph type="sldNum" sz="quarter" idx="11"/>
          </p:nvPr>
        </p:nvSpPr>
        <p:spPr/>
        <p:txBody>
          <a:bodyPr/>
          <a:lstStyle/>
          <a:p>
            <a:fld id="{725C68B6-61C2-468F-89AB-4B9F7531AA68}" type="slidenum">
              <a:rPr lang="ru-RU" smtClean="0"/>
              <a:pPr/>
              <a:t>‹#›</a:t>
            </a:fld>
            <a:endParaRPr lang="ru-RU" dirty="0"/>
          </a:p>
        </p:txBody>
      </p:sp>
      <p:sp>
        <p:nvSpPr>
          <p:cNvPr id="10" name="Нижний колонтитул 9"/>
          <p:cNvSpPr>
            <a:spLocks noGrp="1"/>
          </p:cNvSpPr>
          <p:nvPr>
            <p:ph type="ftr" sz="quarter" idx="12"/>
          </p:nvPr>
        </p:nvSpPr>
        <p:spPr/>
        <p:txBody>
          <a:bodyPr/>
          <a:lstStyle/>
          <a:p>
            <a:endParaRPr lang="ru-RU" dirty="0"/>
          </a:p>
        </p:txBody>
      </p:sp>
    </p:spTree>
  </p:cSld>
  <p:clrMapOvr>
    <a:masterClrMapping/>
  </p:clrMapOvr>
  <p:transition spd="slow">
    <p:cu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B106E36-FD25-4E2D-B0AA-010F637433A0}" type="datetimeFigureOut">
              <a:rPr lang="ru-RU" smtClean="0"/>
              <a:pPr/>
              <a:t>02.11.2023</a:t>
            </a:fld>
            <a:endParaRPr lang="ru-RU" dirty="0"/>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dirty="0"/>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25C68B6-61C2-468F-89AB-4B9F7531AA68}" type="slidenum">
              <a:rPr lang="ru-RU" smtClean="0"/>
              <a:pPr/>
              <a:t>‹#›</a:t>
            </a:fld>
            <a:endParaRPr lang="ru-RU" dirty="0"/>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slow">
    <p:cut/>
  </p:transition>
  <p:timing>
    <p:tnLst>
      <p:par>
        <p:cTn id="1" dur="indefinite" restart="never" nodeType="tmRoot"/>
      </p:par>
    </p:tnLst>
  </p:timing>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339752" y="4941168"/>
            <a:ext cx="6120680" cy="1248544"/>
          </a:xfrm>
        </p:spPr>
        <p:txBody>
          <a:bodyPr/>
          <a:lstStyle/>
          <a:p>
            <a:r>
              <a:rPr lang="ru-RU" dirty="0" smtClean="0"/>
              <a:t>Автор: Брехова Инна Викторовна, учитель химии МБОУ СОШ №16 </a:t>
            </a:r>
            <a:r>
              <a:rPr lang="ru-RU" dirty="0" err="1" smtClean="0"/>
              <a:t>с.Унароково</a:t>
            </a:r>
            <a:endParaRPr lang="ru-RU" dirty="0"/>
          </a:p>
        </p:txBody>
      </p:sp>
      <p:sp>
        <p:nvSpPr>
          <p:cNvPr id="2" name="Заголовок 1"/>
          <p:cNvSpPr>
            <a:spLocks noGrp="1"/>
          </p:cNvSpPr>
          <p:nvPr>
            <p:ph type="ctrTitle"/>
          </p:nvPr>
        </p:nvSpPr>
        <p:spPr>
          <a:xfrm>
            <a:off x="611560" y="692696"/>
            <a:ext cx="8151440" cy="1728192"/>
          </a:xfrm>
        </p:spPr>
        <p:txBody>
          <a:bodyPr/>
          <a:lstStyle/>
          <a:p>
            <a:r>
              <a:rPr lang="ru-RU" dirty="0" smtClean="0"/>
              <a:t>Влияние курения на организм человека</a:t>
            </a:r>
            <a:endParaRPr lang="ru-RU" dirty="0"/>
          </a:p>
        </p:txBody>
      </p:sp>
      <p:pic>
        <p:nvPicPr>
          <p:cNvPr id="2050" name="Picture 2" descr="C:\Users\Дом\Desktop\istockphoto-623693516-612x6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2636912"/>
            <a:ext cx="3384376" cy="22552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4953944"/>
      </p:ext>
    </p:extLst>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581128"/>
            <a:ext cx="8568952" cy="1846659"/>
          </a:xfrm>
          <a:prstGeom prst="rect">
            <a:avLst/>
          </a:prstGeom>
        </p:spPr>
        <p:txBody>
          <a:bodyPr wrap="square">
            <a:spAutoFit/>
          </a:bodyPr>
          <a:lstStyle/>
          <a:p>
            <a:pPr algn="ctr"/>
            <a:r>
              <a:rPr lang="ru-RU" sz="2400" dirty="0" smtClean="0"/>
              <a:t>Сигаретный дым содержит более 400 различных ядовитых веществ. Все они могут стать причиной многих заболеваний, около 40 веществ вызывают рак, 12 способствуют его возникновению.</a:t>
            </a:r>
            <a:r>
              <a:rPr lang="ru-RU" dirty="0" smtClean="0"/>
              <a:t/>
            </a:r>
            <a:br>
              <a:rPr lang="ru-RU" dirty="0" smtClean="0"/>
            </a:br>
            <a:endParaRPr lang="ru-RU" dirty="0"/>
          </a:p>
        </p:txBody>
      </p:sp>
      <p:pic>
        <p:nvPicPr>
          <p:cNvPr id="7170" name="Picture 2" descr="C:\Users\админ\Desktop\Kurenie_encikl_clip_image020.jpg"/>
          <p:cNvPicPr>
            <a:picLocks noChangeAspect="1" noChangeArrowheads="1"/>
          </p:cNvPicPr>
          <p:nvPr/>
        </p:nvPicPr>
        <p:blipFill>
          <a:blip r:embed="rId2" cstate="email"/>
          <a:srcRect/>
          <a:stretch>
            <a:fillRect/>
          </a:stretch>
        </p:blipFill>
        <p:spPr bwMode="auto">
          <a:xfrm>
            <a:off x="2411760" y="692696"/>
            <a:ext cx="4320480" cy="3571597"/>
          </a:xfrm>
          <a:prstGeom prst="rect">
            <a:avLst/>
          </a:prstGeom>
          <a:noFill/>
        </p:spPr>
      </p:pic>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админ\Desktop\43768.jpg"/>
          <p:cNvPicPr>
            <a:picLocks noChangeAspect="1" noChangeArrowheads="1"/>
          </p:cNvPicPr>
          <p:nvPr/>
        </p:nvPicPr>
        <p:blipFill>
          <a:blip r:embed="rId2" cstate="email"/>
          <a:srcRect/>
          <a:stretch>
            <a:fillRect/>
          </a:stretch>
        </p:blipFill>
        <p:spPr bwMode="auto">
          <a:xfrm>
            <a:off x="0" y="836712"/>
            <a:ext cx="9144000" cy="5281761"/>
          </a:xfrm>
          <a:prstGeom prst="rect">
            <a:avLst/>
          </a:prstGeom>
          <a:noFill/>
        </p:spPr>
      </p:pic>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1720" y="692696"/>
            <a:ext cx="5384936" cy="461665"/>
          </a:xfrm>
          <a:prstGeom prst="rect">
            <a:avLst/>
          </a:prstGeom>
          <a:noFill/>
        </p:spPr>
        <p:txBody>
          <a:bodyPr wrap="none" rtlCol="0">
            <a:spAutoFit/>
          </a:bodyPr>
          <a:lstStyle/>
          <a:p>
            <a:r>
              <a:rPr lang="ru-RU" sz="2400" b="1" dirty="0" smtClean="0"/>
              <a:t>Список  использованной литературы</a:t>
            </a:r>
            <a:endParaRPr lang="ru-RU" sz="2400" b="1" dirty="0"/>
          </a:p>
        </p:txBody>
      </p:sp>
      <p:sp>
        <p:nvSpPr>
          <p:cNvPr id="3" name="TextBox 2"/>
          <p:cNvSpPr txBox="1"/>
          <p:nvPr/>
        </p:nvSpPr>
        <p:spPr>
          <a:xfrm>
            <a:off x="467544" y="1484784"/>
            <a:ext cx="8280920" cy="2308324"/>
          </a:xfrm>
          <a:prstGeom prst="rect">
            <a:avLst/>
          </a:prstGeom>
          <a:noFill/>
        </p:spPr>
        <p:txBody>
          <a:bodyPr wrap="square" rtlCol="0">
            <a:spAutoFit/>
          </a:bodyPr>
          <a:lstStyle/>
          <a:p>
            <a:r>
              <a:rPr lang="ru-RU" sz="2400" dirty="0" smtClean="0"/>
              <a:t>1.Максимова Т. М. Современное состояние, тенденции и перспективные оценки здоровья населения. – М.: Российская ассоциация общественного здоровья, 2002.</a:t>
            </a:r>
          </a:p>
          <a:p>
            <a:r>
              <a:rPr lang="ru-RU" sz="2400" dirty="0" smtClean="0"/>
              <a:t>2. Первичная профилактика </a:t>
            </a:r>
            <a:r>
              <a:rPr lang="ru-RU" sz="2400" dirty="0" err="1" smtClean="0"/>
              <a:t>табакокурения</a:t>
            </a:r>
            <a:r>
              <a:rPr lang="ru-RU" sz="2400" dirty="0" smtClean="0"/>
              <a:t> среди несовершеннолетних. –М.: «Твое время», 2004г.</a:t>
            </a:r>
          </a:p>
          <a:p>
            <a:endParaRPr lang="ru-RU" sz="2400" dirty="0"/>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04664"/>
            <a:ext cx="9144000" cy="4893647"/>
          </a:xfrm>
          <a:prstGeom prst="rect">
            <a:avLst/>
          </a:prstGeom>
        </p:spPr>
        <p:txBody>
          <a:bodyPr wrap="square">
            <a:spAutoFit/>
          </a:bodyPr>
          <a:lstStyle/>
          <a:p>
            <a:pPr algn="ctr"/>
            <a:r>
              <a:rPr lang="ru-RU" sz="2400" b="1" dirty="0" smtClean="0"/>
              <a:t>Медицинскую и педагогическую общественность вызывает возрастающая тревога приобщения к самым негативным привычкам – табакокурению, алкоголю, наркотикам детей и подростков. К числу основных факторов формирования и закрепления вредных привычек у подрастающего поколения относятся: слабая организация проведения воспитательной работы; процесс акселерации при отсутствии критического мышления; временное получение искусственно создаваемого душевного комфорта и снятие напряжения после приема наркотических средств и алкоголя с формированием доминанты; упрощение путей удовлетворения различных потребностей человека путем торможения ЦНС.</a:t>
            </a:r>
            <a:br>
              <a:rPr lang="ru-RU" sz="2400" b="1" dirty="0" smtClean="0"/>
            </a:br>
            <a:endParaRPr lang="ru-RU" sz="2400" b="1" dirty="0"/>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Курение и влияние его на организм</a:t>
            </a:r>
            <a:endParaRPr lang="ru-RU" dirty="0"/>
          </a:p>
        </p:txBody>
      </p:sp>
      <p:sp>
        <p:nvSpPr>
          <p:cNvPr id="3" name="Объект 2"/>
          <p:cNvSpPr>
            <a:spLocks noGrp="1"/>
          </p:cNvSpPr>
          <p:nvPr>
            <p:ph sz="half" idx="1"/>
          </p:nvPr>
        </p:nvSpPr>
        <p:spPr/>
        <p:txBody>
          <a:bodyPr>
            <a:normAutofit lnSpcReduction="10000"/>
          </a:bodyPr>
          <a:lstStyle/>
          <a:p>
            <a:pPr marL="137160" indent="0">
              <a:buNone/>
            </a:pPr>
            <a:r>
              <a:rPr lang="ru-RU" dirty="0" smtClean="0"/>
              <a:t>Курение  - не безобидное занятие, которое можно бросить без усилий. Это настоящая наркомания и тем более опасная, что многие не воспринимают всерьез .</a:t>
            </a:r>
          </a:p>
          <a:p>
            <a:pPr marL="137160" indent="0">
              <a:buNone/>
            </a:pPr>
            <a:r>
              <a:rPr lang="ru-RU" dirty="0" smtClean="0"/>
              <a:t>Никотин один из самых опасных ядов растительного происхождения.</a:t>
            </a:r>
            <a:endParaRPr lang="ru-RU" dirty="0"/>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572000" y="1700808"/>
            <a:ext cx="3804330" cy="4031194"/>
          </a:xfrm>
        </p:spPr>
      </p:pic>
    </p:spTree>
    <p:extLst>
      <p:ext uri="{BB962C8B-B14F-4D97-AF65-F5344CB8AC3E}">
        <p14:creationId xmlns:p14="http://schemas.microsoft.com/office/powerpoint/2010/main" val="648916850"/>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611560" y="476672"/>
            <a:ext cx="8075240" cy="4104456"/>
          </a:xfrm>
        </p:spPr>
        <p:txBody>
          <a:bodyPr>
            <a:normAutofit/>
          </a:bodyPr>
          <a:lstStyle/>
          <a:p>
            <a:r>
              <a:rPr lang="ru-RU" sz="3200" dirty="0">
                <a:effectLst/>
              </a:rPr>
              <a:t>Табак обладает концерогенным действием, вызывая рак не менее чем в 12 различных частях тела: в легких, полости рта, носовой полости, параназальном синусе, в гортани, в горле, в пищеводе, поджелудочной железе, желудке, печени, почечной лоханке, желчном пузыре. </a:t>
            </a:r>
            <a:r>
              <a:rPr lang="ru-RU" sz="3200" dirty="0">
                <a:effectLst/>
              </a:rPr>
              <a:t>Также табак вызывает миелоидный лейкоз, то есть, рак крови.</a:t>
            </a:r>
            <a:endParaRPr lang="ru-RU" sz="3200" dirty="0"/>
          </a:p>
        </p:txBody>
      </p:sp>
      <p:pic>
        <p:nvPicPr>
          <p:cNvPr id="6" name="Объект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076056" y="4818879"/>
            <a:ext cx="2160240" cy="1440160"/>
          </a:xfrm>
        </p:spPr>
      </p:pic>
      <p:pic>
        <p:nvPicPr>
          <p:cNvPr id="1026" name="Picture 2" descr="C:\Users\Дом\Desktop\istockphoto-1179207088-612x61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76975" y="4869160"/>
            <a:ext cx="1872208" cy="14037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0322388"/>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Табак убивает сердце</a:t>
            </a:r>
            <a:endParaRPr lang="ru-RU" dirty="0"/>
          </a:p>
        </p:txBody>
      </p:sp>
      <p:sp>
        <p:nvSpPr>
          <p:cNvPr id="3" name="Объект 2"/>
          <p:cNvSpPr>
            <a:spLocks noGrp="1"/>
          </p:cNvSpPr>
          <p:nvPr>
            <p:ph sz="half" idx="1"/>
          </p:nvPr>
        </p:nvSpPr>
        <p:spPr/>
        <p:txBody>
          <a:bodyPr>
            <a:normAutofit fontScale="92500" lnSpcReduction="20000"/>
          </a:bodyPr>
          <a:lstStyle/>
          <a:p>
            <a:r>
              <a:rPr lang="ru-RU" dirty="0"/>
              <a:t>Окись углерода из дыма и никотина увеличивают нагрузку на сердце, заставляя его работать быстрее. Они также увеличивают риск возникновения тромбов. Фактически, курение удваивает риск сердечного приступа, стенокардии. Курящие люди имеют двойной риск смерти от ишемической болезни сердца, чем некурящие.</a:t>
            </a:r>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970939" y="2659380"/>
            <a:ext cx="3413760" cy="2301240"/>
          </a:xfrm>
        </p:spPr>
      </p:pic>
    </p:spTree>
    <p:extLst>
      <p:ext uri="{BB962C8B-B14F-4D97-AF65-F5344CB8AC3E}">
        <p14:creationId xmlns:p14="http://schemas.microsoft.com/office/powerpoint/2010/main" val="2338762587"/>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1520" y="188640"/>
            <a:ext cx="5328592" cy="2677656"/>
          </a:xfrm>
          <a:prstGeom prst="rect">
            <a:avLst/>
          </a:prstGeom>
        </p:spPr>
        <p:txBody>
          <a:bodyPr wrap="square">
            <a:spAutoFit/>
          </a:bodyPr>
          <a:lstStyle/>
          <a:p>
            <a:r>
              <a:rPr lang="ru-RU" sz="2400" b="1" dirty="0" smtClean="0"/>
              <a:t>После каждой выкуренной сигареты сужение кровеносных сосудов сохраняется около получаса. Следовательно, у человека, выкуривающего по одной сигарете через 30-40 минут, сужение сосудов сохраняется почти непрерывно.</a:t>
            </a:r>
            <a:endParaRPr lang="ru-RU" sz="2400" b="1" dirty="0"/>
          </a:p>
        </p:txBody>
      </p:sp>
      <p:pic>
        <p:nvPicPr>
          <p:cNvPr id="2050" name="Picture 2" descr="C:\Users\админ\Desktop\Kurenie_encikl_clip_image027.jpg"/>
          <p:cNvPicPr>
            <a:picLocks noChangeAspect="1" noChangeArrowheads="1"/>
          </p:cNvPicPr>
          <p:nvPr/>
        </p:nvPicPr>
        <p:blipFill>
          <a:blip r:embed="rId2" cstate="email"/>
          <a:srcRect/>
          <a:stretch>
            <a:fillRect/>
          </a:stretch>
        </p:blipFill>
        <p:spPr bwMode="auto">
          <a:xfrm>
            <a:off x="5796136" y="260648"/>
            <a:ext cx="2780905" cy="3474874"/>
          </a:xfrm>
          <a:prstGeom prst="rect">
            <a:avLst/>
          </a:prstGeom>
          <a:noFill/>
        </p:spPr>
      </p:pic>
      <p:sp>
        <p:nvSpPr>
          <p:cNvPr id="5" name="Прямоугольник 4"/>
          <p:cNvSpPr/>
          <p:nvPr/>
        </p:nvSpPr>
        <p:spPr>
          <a:xfrm>
            <a:off x="251520" y="3212976"/>
            <a:ext cx="4464496" cy="3046988"/>
          </a:xfrm>
          <a:prstGeom prst="rect">
            <a:avLst/>
          </a:prstGeom>
        </p:spPr>
        <p:txBody>
          <a:bodyPr wrap="square">
            <a:spAutoFit/>
          </a:bodyPr>
          <a:lstStyle/>
          <a:p>
            <a:r>
              <a:rPr lang="ru-RU" sz="2400" b="1" dirty="0" smtClean="0"/>
              <a:t>В результате курения постепенно снижается насыщение крови кислородом и развивается кислородное голодание, от которого страдает функция нервной системы, прежде всего, головного мозга.</a:t>
            </a:r>
            <a:endParaRPr lang="ru-RU" sz="2400" b="1" dirty="0"/>
          </a:p>
        </p:txBody>
      </p:sp>
      <p:pic>
        <p:nvPicPr>
          <p:cNvPr id="6" name="Picture 2" descr="C:\Users\админ\Desktop\Kurenie_encikl_clip_image002 (1).jpg"/>
          <p:cNvPicPr>
            <a:picLocks noChangeAspect="1" noChangeArrowheads="1"/>
          </p:cNvPicPr>
          <p:nvPr/>
        </p:nvPicPr>
        <p:blipFill>
          <a:blip r:embed="rId3" cstate="email"/>
          <a:srcRect/>
          <a:stretch>
            <a:fillRect/>
          </a:stretch>
        </p:blipFill>
        <p:spPr bwMode="auto">
          <a:xfrm>
            <a:off x="4860032" y="4149080"/>
            <a:ext cx="3736836" cy="2088232"/>
          </a:xfrm>
          <a:prstGeom prst="rect">
            <a:avLst/>
          </a:prstGeom>
          <a:noFill/>
        </p:spPr>
      </p:pic>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60648"/>
            <a:ext cx="8892480" cy="3416320"/>
          </a:xfrm>
          <a:prstGeom prst="rect">
            <a:avLst/>
          </a:prstGeom>
        </p:spPr>
        <p:txBody>
          <a:bodyPr wrap="square">
            <a:spAutoFit/>
          </a:bodyPr>
          <a:lstStyle/>
          <a:p>
            <a:pPr algn="ctr"/>
            <a:r>
              <a:rPr lang="ru-RU" sz="2400" b="1" dirty="0" smtClean="0"/>
              <a:t>Через органы дыхания в организм поступают вредные компоненты табачного дыма. Имеющийся в дыме аммиак вызывает раздражение слизистых оболочек полости рта, носа, гортани, трахеи и бронхов. В результате развивается хроническое воспаление дыхательных путей. Раздражение никотином слизистой оболочки носа может привести к хроническому катару, который, распространяясь на ход, соединяющий нос и ухо, может привести к снижению слуха.</a:t>
            </a:r>
            <a:r>
              <a:rPr lang="ru-RU" sz="2400" dirty="0" smtClean="0"/>
              <a:t/>
            </a:r>
            <a:br>
              <a:rPr lang="ru-RU" sz="2400" dirty="0" smtClean="0"/>
            </a:br>
            <a:endParaRPr lang="ru-RU" sz="2400" dirty="0"/>
          </a:p>
        </p:txBody>
      </p:sp>
      <p:pic>
        <p:nvPicPr>
          <p:cNvPr id="3074" name="Picture 2" descr="C:\Users\Дом\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3599" y="3577097"/>
            <a:ext cx="2579995" cy="2351001"/>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Дом\Desktop\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8" y="3577097"/>
            <a:ext cx="3096344" cy="231926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1"/>
            <a:ext cx="5616624" cy="6740307"/>
          </a:xfrm>
          <a:prstGeom prst="rect">
            <a:avLst/>
          </a:prstGeom>
        </p:spPr>
        <p:txBody>
          <a:bodyPr wrap="square">
            <a:spAutoFit/>
          </a:bodyPr>
          <a:lstStyle/>
          <a:p>
            <a:endParaRPr lang="ru-RU" sz="2400" b="1" dirty="0" smtClean="0"/>
          </a:p>
          <a:p>
            <a:r>
              <a:rPr lang="ru-RU" sz="2400" b="1" dirty="0" smtClean="0"/>
              <a:t>Дым действует на голосовые связки. Продолжительное курение ведет к тому, что в них разрастается фиброзная ткань, сужается голосовая щель.</a:t>
            </a:r>
            <a:br>
              <a:rPr lang="ru-RU" sz="2400" b="1" dirty="0" smtClean="0"/>
            </a:br>
            <a:endParaRPr lang="ru-RU" sz="2400" b="1" dirty="0" smtClean="0"/>
          </a:p>
          <a:p>
            <a:endParaRPr lang="ru-RU" sz="2400" b="1" dirty="0" smtClean="0"/>
          </a:p>
          <a:p>
            <a:r>
              <a:rPr lang="ru-RU" sz="2400" b="1" dirty="0" smtClean="0"/>
              <a:t/>
            </a:r>
            <a:br>
              <a:rPr lang="ru-RU" sz="2400" b="1" dirty="0" smtClean="0"/>
            </a:br>
            <a:r>
              <a:rPr lang="ru-RU" sz="2400" b="1" dirty="0" smtClean="0"/>
              <a:t>Хроническое раздражение голосовых связок изменяет тембр и окраску произносимых звуков, голос утрачивает чистоту и звучность, становится хриплым, что для певцов, актеров, преподавателей, лекторов может окончиться профессиональной непригодностью.</a:t>
            </a:r>
            <a:endParaRPr lang="ru-RU" sz="2400" b="1" dirty="0"/>
          </a:p>
        </p:txBody>
      </p:sp>
      <p:pic>
        <p:nvPicPr>
          <p:cNvPr id="5122" name="Picture 2" descr="C:\Users\админ\Desktop\Kurenie_encikl_clip_image015.jpg"/>
          <p:cNvPicPr>
            <a:picLocks noChangeAspect="1" noChangeArrowheads="1"/>
          </p:cNvPicPr>
          <p:nvPr/>
        </p:nvPicPr>
        <p:blipFill>
          <a:blip r:embed="rId2" cstate="email"/>
          <a:srcRect/>
          <a:stretch>
            <a:fillRect/>
          </a:stretch>
        </p:blipFill>
        <p:spPr bwMode="auto">
          <a:xfrm>
            <a:off x="5868144" y="332656"/>
            <a:ext cx="2857500" cy="2133600"/>
          </a:xfrm>
          <a:prstGeom prst="rect">
            <a:avLst/>
          </a:prstGeom>
          <a:noFill/>
        </p:spPr>
      </p:pic>
      <p:pic>
        <p:nvPicPr>
          <p:cNvPr id="5123" name="Picture 3" descr="C:\Users\админ\Desktop\Kurenie_encikl_clip_image013.jpg"/>
          <p:cNvPicPr>
            <a:picLocks noChangeAspect="1" noChangeArrowheads="1"/>
          </p:cNvPicPr>
          <p:nvPr/>
        </p:nvPicPr>
        <p:blipFill>
          <a:blip r:embed="rId3" cstate="email"/>
          <a:srcRect/>
          <a:stretch>
            <a:fillRect/>
          </a:stretch>
        </p:blipFill>
        <p:spPr bwMode="auto">
          <a:xfrm>
            <a:off x="5940152" y="3212976"/>
            <a:ext cx="2857500" cy="2657475"/>
          </a:xfrm>
          <a:prstGeom prst="rect">
            <a:avLst/>
          </a:prstGeom>
          <a:noFill/>
        </p:spPr>
      </p:pic>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964488" cy="4893647"/>
          </a:xfrm>
          <a:prstGeom prst="rect">
            <a:avLst/>
          </a:prstGeom>
        </p:spPr>
        <p:txBody>
          <a:bodyPr wrap="square">
            <a:spAutoFit/>
          </a:bodyPr>
          <a:lstStyle/>
          <a:p>
            <a:r>
              <a:rPr lang="ru-RU" sz="2400" b="1" dirty="0" smtClean="0"/>
              <a:t>Табачный дым, имеющий высокую температуру, попадая в полость рта, начинает свою разрушительную работу. Изо рта курильщика неприятно пахнет, язык обложен серым налетом (один из показателей неправильной деятельности желудочно-кишечного тракта). Под влиянием никотина и частиц табачного дыма желтеют и портятся зубы. Температура табачного дыма во рту около 50-60 С, а температура воздуха, поступающего в рот, намного ниже. Значительная разница температур отражается на зубах. Рано портится эмаль, разрыхляются и кровоточат десны, развивается кариес (разрушение твердых тканей зубов с образованием полости), открывая, образно говоря, ворота для инфекции.</a:t>
            </a:r>
            <a:br>
              <a:rPr lang="ru-RU" sz="2400" b="1" dirty="0" smtClean="0"/>
            </a:br>
            <a:endParaRPr lang="ru-RU" sz="2400" b="1" dirty="0"/>
          </a:p>
        </p:txBody>
      </p:sp>
      <p:pic>
        <p:nvPicPr>
          <p:cNvPr id="6146" name="Picture 2" descr="C:\Users\админ\Desktop\Kurenie_encikl_clip_image004.jpg"/>
          <p:cNvPicPr>
            <a:picLocks noChangeAspect="1" noChangeArrowheads="1"/>
          </p:cNvPicPr>
          <p:nvPr/>
        </p:nvPicPr>
        <p:blipFill>
          <a:blip r:embed="rId2" cstate="email"/>
          <a:srcRect/>
          <a:stretch>
            <a:fillRect/>
          </a:stretch>
        </p:blipFill>
        <p:spPr bwMode="auto">
          <a:xfrm>
            <a:off x="1835696" y="4941168"/>
            <a:ext cx="1755099" cy="1696800"/>
          </a:xfrm>
          <a:prstGeom prst="rect">
            <a:avLst/>
          </a:prstGeom>
          <a:noFill/>
        </p:spPr>
      </p:pic>
      <p:pic>
        <p:nvPicPr>
          <p:cNvPr id="6147" name="Picture 3" descr="C:\Users\админ\Desktop\Kurenie_encikl_clip_image005.jpg"/>
          <p:cNvPicPr>
            <a:picLocks noChangeAspect="1" noChangeArrowheads="1"/>
          </p:cNvPicPr>
          <p:nvPr/>
        </p:nvPicPr>
        <p:blipFill>
          <a:blip r:embed="rId3" cstate="email"/>
          <a:srcRect/>
          <a:stretch>
            <a:fillRect/>
          </a:stretch>
        </p:blipFill>
        <p:spPr bwMode="auto">
          <a:xfrm>
            <a:off x="4788024" y="4869160"/>
            <a:ext cx="2160240" cy="1747948"/>
          </a:xfrm>
          <a:prstGeom prst="rect">
            <a:avLst/>
          </a:prstGeom>
          <a:noFill/>
        </p:spPr>
      </p:pic>
    </p:spTree>
  </p:cSld>
  <p:clrMapOvr>
    <a:masterClrMapping/>
  </p:clrMapOvr>
  <p:transition spd="slow">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141</TotalTime>
  <Words>514</Words>
  <Application>Microsoft Office PowerPoint</Application>
  <PresentationFormat>Экран (4:3)</PresentationFormat>
  <Paragraphs>21</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Бумажная</vt:lpstr>
      <vt:lpstr>Влияние курения на организм человека</vt:lpstr>
      <vt:lpstr>Презентация PowerPoint</vt:lpstr>
      <vt:lpstr>Курение и влияние его на организм</vt:lpstr>
      <vt:lpstr>Табак обладает концерогенным действием, вызывая рак не менее чем в 12 различных частях тела: в легких, полости рта, носовой полости, параназальном синусе, в гортани, в горле, в пищеводе, поджелудочной железе, желудке, печени, почечной лоханке, желчном пузыре. Также табак вызывает миелоидный лейкоз, то есть, рак крови.</vt:lpstr>
      <vt:lpstr>Табак убивает сердце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админ</dc:creator>
  <cp:lastModifiedBy>Дом</cp:lastModifiedBy>
  <cp:revision>19</cp:revision>
  <dcterms:created xsi:type="dcterms:W3CDTF">2013-03-28T11:57:02Z</dcterms:created>
  <dcterms:modified xsi:type="dcterms:W3CDTF">2023-11-02T19:19:32Z</dcterms:modified>
</cp:coreProperties>
</file>