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6" r:id="rId3"/>
    <p:sldId id="285" r:id="rId4"/>
    <p:sldId id="286" r:id="rId5"/>
    <p:sldId id="287" r:id="rId6"/>
    <p:sldId id="288" r:id="rId7"/>
    <p:sldId id="289" r:id="rId8"/>
    <p:sldId id="258" r:id="rId9"/>
    <p:sldId id="276" r:id="rId10"/>
    <p:sldId id="260" r:id="rId11"/>
    <p:sldId id="291" r:id="rId12"/>
    <p:sldId id="292" r:id="rId13"/>
    <p:sldId id="261" r:id="rId14"/>
    <p:sldId id="283" r:id="rId15"/>
    <p:sldId id="263" r:id="rId16"/>
    <p:sldId id="282" r:id="rId17"/>
    <p:sldId id="293" r:id="rId18"/>
    <p:sldId id="264" r:id="rId19"/>
    <p:sldId id="296" r:id="rId20"/>
    <p:sldId id="277" r:id="rId21"/>
    <p:sldId id="266" r:id="rId22"/>
    <p:sldId id="313" r:id="rId23"/>
    <p:sldId id="312" r:id="rId24"/>
    <p:sldId id="309" r:id="rId25"/>
    <p:sldId id="311" r:id="rId26"/>
    <p:sldId id="310" r:id="rId27"/>
    <p:sldId id="278" r:id="rId28"/>
    <p:sldId id="314" r:id="rId29"/>
    <p:sldId id="274" r:id="rId30"/>
    <p:sldId id="275" r:id="rId31"/>
    <p:sldId id="273" r:id="rId32"/>
    <p:sldId id="284" r:id="rId33"/>
    <p:sldId id="31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FF0000"/>
    <a:srgbClr val="33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68" autoAdjust="0"/>
    <p:restoredTop sz="94600"/>
  </p:normalViewPr>
  <p:slideViewPr>
    <p:cSldViewPr snapToGrid="0">
      <p:cViewPr>
        <p:scale>
          <a:sx n="75" d="100"/>
          <a:sy n="75" d="100"/>
        </p:scale>
        <p:origin x="-3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7C641-DA86-402D-AD71-1809E525B3E8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</dgm:pt>
    <dgm:pt modelId="{B61E6A01-BA04-4BE2-A211-AA47272A0A61}">
      <dgm:prSet/>
      <dgm:spPr>
        <a:solidFill>
          <a:schemeClr val="bg1"/>
        </a:solidFill>
        <a:ln w="57150">
          <a:solidFill>
            <a:srgbClr val="3366CC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Святослав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(957-972)</a:t>
          </a:r>
        </a:p>
      </dgm:t>
    </dgm:pt>
    <dgm:pt modelId="{6ED7F072-3816-460D-B546-D7D2A40BBBE8}" type="parTrans" cxnId="{B8004BD8-71F7-430B-8EDE-11421B43D6D7}">
      <dgm:prSet/>
      <dgm:spPr/>
      <dgm:t>
        <a:bodyPr/>
        <a:lstStyle/>
        <a:p>
          <a:endParaRPr lang="ru-RU"/>
        </a:p>
      </dgm:t>
    </dgm:pt>
    <dgm:pt modelId="{1E789C63-7D65-4630-BD9D-1B9FB21D472D}" type="sibTrans" cxnId="{B8004BD8-71F7-430B-8EDE-11421B43D6D7}">
      <dgm:prSet/>
      <dgm:spPr/>
      <dgm:t>
        <a:bodyPr/>
        <a:lstStyle/>
        <a:p>
          <a:endParaRPr lang="ru-RU"/>
        </a:p>
      </dgm:t>
    </dgm:pt>
    <dgm:pt modelId="{3F77F11D-808A-43CD-8141-F9DB9379B7CE}">
      <dgm:prSet custT="1"/>
      <dgm:spPr>
        <a:solidFill>
          <a:schemeClr val="bg1"/>
        </a:solidFill>
        <a:ln>
          <a:solidFill>
            <a:srgbClr val="3366CC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Ярополк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(Киев)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(972-980)</a:t>
          </a:r>
        </a:p>
      </dgm:t>
    </dgm:pt>
    <dgm:pt modelId="{240A9135-2A66-4F2D-8D69-279C9D5DDB7C}" type="parTrans" cxnId="{C6AA02B9-6560-4B93-84EC-9F261B565D2C}">
      <dgm:prSet/>
      <dgm:spPr/>
      <dgm:t>
        <a:bodyPr/>
        <a:lstStyle/>
        <a:p>
          <a:endParaRPr lang="ru-RU"/>
        </a:p>
      </dgm:t>
    </dgm:pt>
    <dgm:pt modelId="{D4EEFC49-3920-42AF-808C-41845D788CD1}" type="sibTrans" cxnId="{C6AA02B9-6560-4B93-84EC-9F261B565D2C}">
      <dgm:prSet/>
      <dgm:spPr/>
      <dgm:t>
        <a:bodyPr/>
        <a:lstStyle/>
        <a:p>
          <a:endParaRPr lang="ru-RU"/>
        </a:p>
      </dgm:t>
    </dgm:pt>
    <dgm:pt modelId="{4912E9BE-E666-4742-B84A-272FAFC45D9B}">
      <dgm:prSet custT="1"/>
      <dgm:spPr>
        <a:solidFill>
          <a:schemeClr val="bg1"/>
        </a:solidFill>
        <a:ln>
          <a:solidFill>
            <a:srgbClr val="3366CC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Олег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Д</a:t>
          </a:r>
          <a:r>
            <a:rPr kumimoji="0" lang="ru-RU" sz="2400" b="1" i="0" u="none" strike="noStrike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ревлянская</a:t>
          </a:r>
          <a:endParaRPr kumimoji="0" lang="ru-RU" sz="2400" b="1" i="0" u="none" strike="noStrike" cap="none" normalizeH="0" baseline="0" dirty="0" smtClean="0">
            <a:ln>
              <a:noFill/>
            </a:ln>
            <a:solidFill>
              <a:srgbClr val="000099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земля)</a:t>
          </a:r>
        </a:p>
      </dgm:t>
    </dgm:pt>
    <dgm:pt modelId="{0B2AEE88-FF54-4ED5-A95B-1C6033F74047}" type="parTrans" cxnId="{DDF14C2D-E490-4191-BAAC-E122FC085415}">
      <dgm:prSet/>
      <dgm:spPr/>
      <dgm:t>
        <a:bodyPr/>
        <a:lstStyle/>
        <a:p>
          <a:endParaRPr lang="ru-RU"/>
        </a:p>
      </dgm:t>
    </dgm:pt>
    <dgm:pt modelId="{EECABD3D-6ABA-41B1-B56B-D31763822D82}" type="sibTrans" cxnId="{DDF14C2D-E490-4191-BAAC-E122FC085415}">
      <dgm:prSet/>
      <dgm:spPr/>
      <dgm:t>
        <a:bodyPr/>
        <a:lstStyle/>
        <a:p>
          <a:endParaRPr lang="ru-RU"/>
        </a:p>
      </dgm:t>
    </dgm:pt>
    <dgm:pt modelId="{E454F7B5-F628-4A8F-A9BC-B056713EFDE6}">
      <dgm:prSet custT="1"/>
      <dgm:spPr>
        <a:solidFill>
          <a:schemeClr val="bg1"/>
        </a:solidFill>
        <a:ln>
          <a:solidFill>
            <a:srgbClr val="3366CC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Владимир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(Новгород)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(980-1015)</a:t>
          </a:r>
        </a:p>
      </dgm:t>
    </dgm:pt>
    <dgm:pt modelId="{0D0D64A8-2FBC-4691-B0E5-63AA5C371298}" type="parTrans" cxnId="{75FF6444-3332-427C-9F97-2DD62CFDDEF4}">
      <dgm:prSet/>
      <dgm:spPr/>
      <dgm:t>
        <a:bodyPr/>
        <a:lstStyle/>
        <a:p>
          <a:endParaRPr lang="ru-RU"/>
        </a:p>
      </dgm:t>
    </dgm:pt>
    <dgm:pt modelId="{7AF4FC3E-1DAF-40B0-9BED-4F26E8344A9F}" type="sibTrans" cxnId="{75FF6444-3332-427C-9F97-2DD62CFDDEF4}">
      <dgm:prSet/>
      <dgm:spPr/>
      <dgm:t>
        <a:bodyPr/>
        <a:lstStyle/>
        <a:p>
          <a:endParaRPr lang="ru-RU"/>
        </a:p>
      </dgm:t>
    </dgm:pt>
    <dgm:pt modelId="{342D10E1-A4C7-4E6F-BF53-20467350FF0D}" type="pres">
      <dgm:prSet presAssocID="{D847C641-DA86-402D-AD71-1809E525B3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73A6F5-67B5-4571-A819-616A7A1B16E8}" type="pres">
      <dgm:prSet presAssocID="{B61E6A01-BA04-4BE2-A211-AA47272A0A61}" presName="hierRoot1" presStyleCnt="0">
        <dgm:presLayoutVars>
          <dgm:hierBranch/>
        </dgm:presLayoutVars>
      </dgm:prSet>
      <dgm:spPr/>
    </dgm:pt>
    <dgm:pt modelId="{5EB25E83-FE50-4AD4-9EC0-86498FA8F18C}" type="pres">
      <dgm:prSet presAssocID="{B61E6A01-BA04-4BE2-A211-AA47272A0A61}" presName="rootComposite1" presStyleCnt="0"/>
      <dgm:spPr/>
    </dgm:pt>
    <dgm:pt modelId="{0E084C26-E040-4CAE-A23A-8C4E55E3F354}" type="pres">
      <dgm:prSet presAssocID="{B61E6A01-BA04-4BE2-A211-AA47272A0A61}" presName="rootText1" presStyleLbl="node0" presStyleIdx="0" presStyleCnt="1" custScaleX="139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814C12-988E-44FB-82C0-0E8032AE7AD9}" type="pres">
      <dgm:prSet presAssocID="{B61E6A01-BA04-4BE2-A211-AA47272A0A6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48B51AD-663D-424B-B2EE-CFAC5D32348B}" type="pres">
      <dgm:prSet presAssocID="{B61E6A01-BA04-4BE2-A211-AA47272A0A61}" presName="hierChild2" presStyleCnt="0"/>
      <dgm:spPr/>
    </dgm:pt>
    <dgm:pt modelId="{64816589-49F4-4CE8-86F4-4794F99C991C}" type="pres">
      <dgm:prSet presAssocID="{240A9135-2A66-4F2D-8D69-279C9D5DDB7C}" presName="Name35" presStyleLbl="parChTrans1D2" presStyleIdx="0" presStyleCnt="3"/>
      <dgm:spPr/>
      <dgm:t>
        <a:bodyPr/>
        <a:lstStyle/>
        <a:p>
          <a:endParaRPr lang="ru-RU"/>
        </a:p>
      </dgm:t>
    </dgm:pt>
    <dgm:pt modelId="{F6C682AA-D137-4CE6-B3C4-CB2F0944DD0D}" type="pres">
      <dgm:prSet presAssocID="{3F77F11D-808A-43CD-8141-F9DB9379B7CE}" presName="hierRoot2" presStyleCnt="0">
        <dgm:presLayoutVars>
          <dgm:hierBranch/>
        </dgm:presLayoutVars>
      </dgm:prSet>
      <dgm:spPr/>
    </dgm:pt>
    <dgm:pt modelId="{EF495A35-898D-44D3-8FB1-4D98430A5541}" type="pres">
      <dgm:prSet presAssocID="{3F77F11D-808A-43CD-8141-F9DB9379B7CE}" presName="rootComposite" presStyleCnt="0"/>
      <dgm:spPr/>
    </dgm:pt>
    <dgm:pt modelId="{706CAE9F-2AB8-4D37-95B2-FFF91393FCF6}" type="pres">
      <dgm:prSet presAssocID="{3F77F11D-808A-43CD-8141-F9DB9379B7CE}" presName="rootText" presStyleLbl="node2" presStyleIdx="0" presStyleCnt="3" custScaleX="112607" custScaleY="152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1BFFC8-7177-4E6E-BD26-AA8FB602BCAB}" type="pres">
      <dgm:prSet presAssocID="{3F77F11D-808A-43CD-8141-F9DB9379B7CE}" presName="rootConnector" presStyleLbl="node2" presStyleIdx="0" presStyleCnt="3"/>
      <dgm:spPr/>
      <dgm:t>
        <a:bodyPr/>
        <a:lstStyle/>
        <a:p>
          <a:endParaRPr lang="ru-RU"/>
        </a:p>
      </dgm:t>
    </dgm:pt>
    <dgm:pt modelId="{46057F9C-6441-46FB-8501-2CB87A890D76}" type="pres">
      <dgm:prSet presAssocID="{3F77F11D-808A-43CD-8141-F9DB9379B7CE}" presName="hierChild4" presStyleCnt="0"/>
      <dgm:spPr/>
    </dgm:pt>
    <dgm:pt modelId="{F82C8087-CBAF-48AF-8184-63C76965D069}" type="pres">
      <dgm:prSet presAssocID="{3F77F11D-808A-43CD-8141-F9DB9379B7CE}" presName="hierChild5" presStyleCnt="0"/>
      <dgm:spPr/>
    </dgm:pt>
    <dgm:pt modelId="{E9F7E4A0-B2BE-43C9-8E29-02EB132CB948}" type="pres">
      <dgm:prSet presAssocID="{0B2AEE88-FF54-4ED5-A95B-1C6033F74047}" presName="Name35" presStyleLbl="parChTrans1D2" presStyleIdx="1" presStyleCnt="3"/>
      <dgm:spPr/>
      <dgm:t>
        <a:bodyPr/>
        <a:lstStyle/>
        <a:p>
          <a:endParaRPr lang="ru-RU"/>
        </a:p>
      </dgm:t>
    </dgm:pt>
    <dgm:pt modelId="{C75DEAD7-5D9D-4926-8411-04C4045C174D}" type="pres">
      <dgm:prSet presAssocID="{4912E9BE-E666-4742-B84A-272FAFC45D9B}" presName="hierRoot2" presStyleCnt="0">
        <dgm:presLayoutVars>
          <dgm:hierBranch/>
        </dgm:presLayoutVars>
      </dgm:prSet>
      <dgm:spPr/>
    </dgm:pt>
    <dgm:pt modelId="{99AC59E5-A365-47AD-8675-A7C0A998E6CF}" type="pres">
      <dgm:prSet presAssocID="{4912E9BE-E666-4742-B84A-272FAFC45D9B}" presName="rootComposite" presStyleCnt="0"/>
      <dgm:spPr/>
    </dgm:pt>
    <dgm:pt modelId="{361615E0-7845-47AE-8FC9-E5C6DACBD560}" type="pres">
      <dgm:prSet presAssocID="{4912E9BE-E666-4742-B84A-272FAFC45D9B}" presName="rootText" presStyleLbl="node2" presStyleIdx="1" presStyleCnt="3" custScaleX="153912" custScaleY="151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847C84-A2CC-46EF-8697-7BFE2ECB24CA}" type="pres">
      <dgm:prSet presAssocID="{4912E9BE-E666-4742-B84A-272FAFC45D9B}" presName="rootConnector" presStyleLbl="node2" presStyleIdx="1" presStyleCnt="3"/>
      <dgm:spPr/>
      <dgm:t>
        <a:bodyPr/>
        <a:lstStyle/>
        <a:p>
          <a:endParaRPr lang="ru-RU"/>
        </a:p>
      </dgm:t>
    </dgm:pt>
    <dgm:pt modelId="{7F7B962A-B161-4B1C-9239-5A777BEFBCD1}" type="pres">
      <dgm:prSet presAssocID="{4912E9BE-E666-4742-B84A-272FAFC45D9B}" presName="hierChild4" presStyleCnt="0"/>
      <dgm:spPr/>
    </dgm:pt>
    <dgm:pt modelId="{C91CBFF2-4FF8-4AFC-93DD-7EB78DFA7CAB}" type="pres">
      <dgm:prSet presAssocID="{4912E9BE-E666-4742-B84A-272FAFC45D9B}" presName="hierChild5" presStyleCnt="0"/>
      <dgm:spPr/>
    </dgm:pt>
    <dgm:pt modelId="{826E1EFF-1BB2-4376-A664-13A88B477AB4}" type="pres">
      <dgm:prSet presAssocID="{0D0D64A8-2FBC-4691-B0E5-63AA5C371298}" presName="Name35" presStyleLbl="parChTrans1D2" presStyleIdx="2" presStyleCnt="3"/>
      <dgm:spPr/>
      <dgm:t>
        <a:bodyPr/>
        <a:lstStyle/>
        <a:p>
          <a:endParaRPr lang="ru-RU"/>
        </a:p>
      </dgm:t>
    </dgm:pt>
    <dgm:pt modelId="{7659D44D-08DA-40B2-886D-43AF899ED966}" type="pres">
      <dgm:prSet presAssocID="{E454F7B5-F628-4A8F-A9BC-B056713EFDE6}" presName="hierRoot2" presStyleCnt="0">
        <dgm:presLayoutVars>
          <dgm:hierBranch/>
        </dgm:presLayoutVars>
      </dgm:prSet>
      <dgm:spPr/>
    </dgm:pt>
    <dgm:pt modelId="{1726D72D-1059-438B-9735-39CF2BE6C542}" type="pres">
      <dgm:prSet presAssocID="{E454F7B5-F628-4A8F-A9BC-B056713EFDE6}" presName="rootComposite" presStyleCnt="0"/>
      <dgm:spPr/>
    </dgm:pt>
    <dgm:pt modelId="{2A9BF256-9896-409F-9A21-708B67A96DE6}" type="pres">
      <dgm:prSet presAssocID="{E454F7B5-F628-4A8F-A9BC-B056713EFDE6}" presName="rootText" presStyleLbl="node2" presStyleIdx="2" presStyleCnt="3" custScaleX="115613" custScaleY="144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FB9D58-492E-48A3-AC56-1A1ED444D4C0}" type="pres">
      <dgm:prSet presAssocID="{E454F7B5-F628-4A8F-A9BC-B056713EFDE6}" presName="rootConnector" presStyleLbl="node2" presStyleIdx="2" presStyleCnt="3"/>
      <dgm:spPr/>
      <dgm:t>
        <a:bodyPr/>
        <a:lstStyle/>
        <a:p>
          <a:endParaRPr lang="ru-RU"/>
        </a:p>
      </dgm:t>
    </dgm:pt>
    <dgm:pt modelId="{86D4E684-50AD-420D-99F6-B0CE5B4948FB}" type="pres">
      <dgm:prSet presAssocID="{E454F7B5-F628-4A8F-A9BC-B056713EFDE6}" presName="hierChild4" presStyleCnt="0"/>
      <dgm:spPr/>
    </dgm:pt>
    <dgm:pt modelId="{F26DD03F-2099-4676-A7A1-BBE1BC717451}" type="pres">
      <dgm:prSet presAssocID="{E454F7B5-F628-4A8F-A9BC-B056713EFDE6}" presName="hierChild5" presStyleCnt="0"/>
      <dgm:spPr/>
    </dgm:pt>
    <dgm:pt modelId="{77529776-4854-4352-84BC-A46C094453D8}" type="pres">
      <dgm:prSet presAssocID="{B61E6A01-BA04-4BE2-A211-AA47272A0A61}" presName="hierChild3" presStyleCnt="0"/>
      <dgm:spPr/>
    </dgm:pt>
  </dgm:ptLst>
  <dgm:cxnLst>
    <dgm:cxn modelId="{60D8E7C5-CA59-4133-8BA7-FE94C7EBF04B}" type="presOf" srcId="{B61E6A01-BA04-4BE2-A211-AA47272A0A61}" destId="{F0814C12-988E-44FB-82C0-0E8032AE7AD9}" srcOrd="1" destOrd="0" presId="urn:microsoft.com/office/officeart/2005/8/layout/orgChart1"/>
    <dgm:cxn modelId="{8BE52347-4A94-4F6D-9FC0-047125132B1A}" type="presOf" srcId="{B61E6A01-BA04-4BE2-A211-AA47272A0A61}" destId="{0E084C26-E040-4CAE-A23A-8C4E55E3F354}" srcOrd="0" destOrd="0" presId="urn:microsoft.com/office/officeart/2005/8/layout/orgChart1"/>
    <dgm:cxn modelId="{AD1695E5-7225-4D80-9CD3-42B1C3DC7201}" type="presOf" srcId="{3F77F11D-808A-43CD-8141-F9DB9379B7CE}" destId="{531BFFC8-7177-4E6E-BD26-AA8FB602BCAB}" srcOrd="1" destOrd="0" presId="urn:microsoft.com/office/officeart/2005/8/layout/orgChart1"/>
    <dgm:cxn modelId="{B6B352E3-5FF1-4A9F-9196-64699A7CB3A8}" type="presOf" srcId="{3F77F11D-808A-43CD-8141-F9DB9379B7CE}" destId="{706CAE9F-2AB8-4D37-95B2-FFF91393FCF6}" srcOrd="0" destOrd="0" presId="urn:microsoft.com/office/officeart/2005/8/layout/orgChart1"/>
    <dgm:cxn modelId="{B8004BD8-71F7-430B-8EDE-11421B43D6D7}" srcId="{D847C641-DA86-402D-AD71-1809E525B3E8}" destId="{B61E6A01-BA04-4BE2-A211-AA47272A0A61}" srcOrd="0" destOrd="0" parTransId="{6ED7F072-3816-460D-B546-D7D2A40BBBE8}" sibTransId="{1E789C63-7D65-4630-BD9D-1B9FB21D472D}"/>
    <dgm:cxn modelId="{BCD1ACCD-602D-4A7F-99FA-EC18300DE8A0}" type="presOf" srcId="{4912E9BE-E666-4742-B84A-272FAFC45D9B}" destId="{361615E0-7845-47AE-8FC9-E5C6DACBD560}" srcOrd="0" destOrd="0" presId="urn:microsoft.com/office/officeart/2005/8/layout/orgChart1"/>
    <dgm:cxn modelId="{75FF6444-3332-427C-9F97-2DD62CFDDEF4}" srcId="{B61E6A01-BA04-4BE2-A211-AA47272A0A61}" destId="{E454F7B5-F628-4A8F-A9BC-B056713EFDE6}" srcOrd="2" destOrd="0" parTransId="{0D0D64A8-2FBC-4691-B0E5-63AA5C371298}" sibTransId="{7AF4FC3E-1DAF-40B0-9BED-4F26E8344A9F}"/>
    <dgm:cxn modelId="{90577ECE-6815-456D-93B7-61A7407AB4CD}" type="presOf" srcId="{240A9135-2A66-4F2D-8D69-279C9D5DDB7C}" destId="{64816589-49F4-4CE8-86F4-4794F99C991C}" srcOrd="0" destOrd="0" presId="urn:microsoft.com/office/officeart/2005/8/layout/orgChart1"/>
    <dgm:cxn modelId="{DDF14C2D-E490-4191-BAAC-E122FC085415}" srcId="{B61E6A01-BA04-4BE2-A211-AA47272A0A61}" destId="{4912E9BE-E666-4742-B84A-272FAFC45D9B}" srcOrd="1" destOrd="0" parTransId="{0B2AEE88-FF54-4ED5-A95B-1C6033F74047}" sibTransId="{EECABD3D-6ABA-41B1-B56B-D31763822D82}"/>
    <dgm:cxn modelId="{813200B3-1B91-4D23-8884-D386B82C8F47}" type="presOf" srcId="{E454F7B5-F628-4A8F-A9BC-B056713EFDE6}" destId="{5AFB9D58-492E-48A3-AC56-1A1ED444D4C0}" srcOrd="1" destOrd="0" presId="urn:microsoft.com/office/officeart/2005/8/layout/orgChart1"/>
    <dgm:cxn modelId="{570CCD06-6423-4C3E-9E0B-FF9D3DA8FCBC}" type="presOf" srcId="{E454F7B5-F628-4A8F-A9BC-B056713EFDE6}" destId="{2A9BF256-9896-409F-9A21-708B67A96DE6}" srcOrd="0" destOrd="0" presId="urn:microsoft.com/office/officeart/2005/8/layout/orgChart1"/>
    <dgm:cxn modelId="{25EF1252-4D62-4474-9BA0-75FDE7BEF000}" type="presOf" srcId="{4912E9BE-E666-4742-B84A-272FAFC45D9B}" destId="{26847C84-A2CC-46EF-8697-7BFE2ECB24CA}" srcOrd="1" destOrd="0" presId="urn:microsoft.com/office/officeart/2005/8/layout/orgChart1"/>
    <dgm:cxn modelId="{C6AA02B9-6560-4B93-84EC-9F261B565D2C}" srcId="{B61E6A01-BA04-4BE2-A211-AA47272A0A61}" destId="{3F77F11D-808A-43CD-8141-F9DB9379B7CE}" srcOrd="0" destOrd="0" parTransId="{240A9135-2A66-4F2D-8D69-279C9D5DDB7C}" sibTransId="{D4EEFC49-3920-42AF-808C-41845D788CD1}"/>
    <dgm:cxn modelId="{8EF745A0-8BE1-474A-BF8C-DC86C7150C53}" type="presOf" srcId="{0B2AEE88-FF54-4ED5-A95B-1C6033F74047}" destId="{E9F7E4A0-B2BE-43C9-8E29-02EB132CB948}" srcOrd="0" destOrd="0" presId="urn:microsoft.com/office/officeart/2005/8/layout/orgChart1"/>
    <dgm:cxn modelId="{F68AC8D5-BFD5-4F99-82DF-23D4A44D3E39}" type="presOf" srcId="{D847C641-DA86-402D-AD71-1809E525B3E8}" destId="{342D10E1-A4C7-4E6F-BF53-20467350FF0D}" srcOrd="0" destOrd="0" presId="urn:microsoft.com/office/officeart/2005/8/layout/orgChart1"/>
    <dgm:cxn modelId="{6B0FAABC-E8C1-4919-966B-BF3D25C111F9}" type="presOf" srcId="{0D0D64A8-2FBC-4691-B0E5-63AA5C371298}" destId="{826E1EFF-1BB2-4376-A664-13A88B477AB4}" srcOrd="0" destOrd="0" presId="urn:microsoft.com/office/officeart/2005/8/layout/orgChart1"/>
    <dgm:cxn modelId="{D02CA23A-156F-4FD2-8450-DD35699DF2E9}" type="presParOf" srcId="{342D10E1-A4C7-4E6F-BF53-20467350FF0D}" destId="{C273A6F5-67B5-4571-A819-616A7A1B16E8}" srcOrd="0" destOrd="0" presId="urn:microsoft.com/office/officeart/2005/8/layout/orgChart1"/>
    <dgm:cxn modelId="{03FD3D14-D195-46CA-8DED-B00497A639EF}" type="presParOf" srcId="{C273A6F5-67B5-4571-A819-616A7A1B16E8}" destId="{5EB25E83-FE50-4AD4-9EC0-86498FA8F18C}" srcOrd="0" destOrd="0" presId="urn:microsoft.com/office/officeart/2005/8/layout/orgChart1"/>
    <dgm:cxn modelId="{BD2C7CE6-1088-4DDB-A21F-9641CBD35AD0}" type="presParOf" srcId="{5EB25E83-FE50-4AD4-9EC0-86498FA8F18C}" destId="{0E084C26-E040-4CAE-A23A-8C4E55E3F354}" srcOrd="0" destOrd="0" presId="urn:microsoft.com/office/officeart/2005/8/layout/orgChart1"/>
    <dgm:cxn modelId="{C1934B0A-4B74-4864-A373-17494DA13812}" type="presParOf" srcId="{5EB25E83-FE50-4AD4-9EC0-86498FA8F18C}" destId="{F0814C12-988E-44FB-82C0-0E8032AE7AD9}" srcOrd="1" destOrd="0" presId="urn:microsoft.com/office/officeart/2005/8/layout/orgChart1"/>
    <dgm:cxn modelId="{3FBA1918-A074-41F6-B91D-1E7735A8CD19}" type="presParOf" srcId="{C273A6F5-67B5-4571-A819-616A7A1B16E8}" destId="{048B51AD-663D-424B-B2EE-CFAC5D32348B}" srcOrd="1" destOrd="0" presId="urn:microsoft.com/office/officeart/2005/8/layout/orgChart1"/>
    <dgm:cxn modelId="{03A81877-0B7E-4957-A274-7ADC75333CB4}" type="presParOf" srcId="{048B51AD-663D-424B-B2EE-CFAC5D32348B}" destId="{64816589-49F4-4CE8-86F4-4794F99C991C}" srcOrd="0" destOrd="0" presId="urn:microsoft.com/office/officeart/2005/8/layout/orgChart1"/>
    <dgm:cxn modelId="{C9109BF2-5F33-4888-BA3D-B9BD89A797D6}" type="presParOf" srcId="{048B51AD-663D-424B-B2EE-CFAC5D32348B}" destId="{F6C682AA-D137-4CE6-B3C4-CB2F0944DD0D}" srcOrd="1" destOrd="0" presId="urn:microsoft.com/office/officeart/2005/8/layout/orgChart1"/>
    <dgm:cxn modelId="{035DF18A-D86E-4444-823E-D0DD1B9B094F}" type="presParOf" srcId="{F6C682AA-D137-4CE6-B3C4-CB2F0944DD0D}" destId="{EF495A35-898D-44D3-8FB1-4D98430A5541}" srcOrd="0" destOrd="0" presId="urn:microsoft.com/office/officeart/2005/8/layout/orgChart1"/>
    <dgm:cxn modelId="{E72A1627-6D62-4A9C-916C-ED552B94850E}" type="presParOf" srcId="{EF495A35-898D-44D3-8FB1-4D98430A5541}" destId="{706CAE9F-2AB8-4D37-95B2-FFF91393FCF6}" srcOrd="0" destOrd="0" presId="urn:microsoft.com/office/officeart/2005/8/layout/orgChart1"/>
    <dgm:cxn modelId="{30E3F47B-A4DC-46C8-8E38-BB96F9194638}" type="presParOf" srcId="{EF495A35-898D-44D3-8FB1-4D98430A5541}" destId="{531BFFC8-7177-4E6E-BD26-AA8FB602BCAB}" srcOrd="1" destOrd="0" presId="urn:microsoft.com/office/officeart/2005/8/layout/orgChart1"/>
    <dgm:cxn modelId="{1386B590-1A6B-4B8F-BC75-DC96CA668130}" type="presParOf" srcId="{F6C682AA-D137-4CE6-B3C4-CB2F0944DD0D}" destId="{46057F9C-6441-46FB-8501-2CB87A890D76}" srcOrd="1" destOrd="0" presId="urn:microsoft.com/office/officeart/2005/8/layout/orgChart1"/>
    <dgm:cxn modelId="{F7DBCFE2-1B86-451E-A8DD-A3BD9723D2D4}" type="presParOf" srcId="{F6C682AA-D137-4CE6-B3C4-CB2F0944DD0D}" destId="{F82C8087-CBAF-48AF-8184-63C76965D069}" srcOrd="2" destOrd="0" presId="urn:microsoft.com/office/officeart/2005/8/layout/orgChart1"/>
    <dgm:cxn modelId="{02C1F437-20AC-4249-B755-2D47FEB0B659}" type="presParOf" srcId="{048B51AD-663D-424B-B2EE-CFAC5D32348B}" destId="{E9F7E4A0-B2BE-43C9-8E29-02EB132CB948}" srcOrd="2" destOrd="0" presId="urn:microsoft.com/office/officeart/2005/8/layout/orgChart1"/>
    <dgm:cxn modelId="{FEE35E62-5B7E-4C09-8A5E-DE1746DFE562}" type="presParOf" srcId="{048B51AD-663D-424B-B2EE-CFAC5D32348B}" destId="{C75DEAD7-5D9D-4926-8411-04C4045C174D}" srcOrd="3" destOrd="0" presId="urn:microsoft.com/office/officeart/2005/8/layout/orgChart1"/>
    <dgm:cxn modelId="{E567B7E4-EB6E-4DB4-A354-617F91D87E6C}" type="presParOf" srcId="{C75DEAD7-5D9D-4926-8411-04C4045C174D}" destId="{99AC59E5-A365-47AD-8675-A7C0A998E6CF}" srcOrd="0" destOrd="0" presId="urn:microsoft.com/office/officeart/2005/8/layout/orgChart1"/>
    <dgm:cxn modelId="{AABBC763-76B1-4438-ACF5-04078895AED6}" type="presParOf" srcId="{99AC59E5-A365-47AD-8675-A7C0A998E6CF}" destId="{361615E0-7845-47AE-8FC9-E5C6DACBD560}" srcOrd="0" destOrd="0" presId="urn:microsoft.com/office/officeart/2005/8/layout/orgChart1"/>
    <dgm:cxn modelId="{C0403A2B-789C-4B6F-A4E3-C5CC35E45D31}" type="presParOf" srcId="{99AC59E5-A365-47AD-8675-A7C0A998E6CF}" destId="{26847C84-A2CC-46EF-8697-7BFE2ECB24CA}" srcOrd="1" destOrd="0" presId="urn:microsoft.com/office/officeart/2005/8/layout/orgChart1"/>
    <dgm:cxn modelId="{AC73CB9A-2204-4C76-BC67-A24387CBCE03}" type="presParOf" srcId="{C75DEAD7-5D9D-4926-8411-04C4045C174D}" destId="{7F7B962A-B161-4B1C-9239-5A777BEFBCD1}" srcOrd="1" destOrd="0" presId="urn:microsoft.com/office/officeart/2005/8/layout/orgChart1"/>
    <dgm:cxn modelId="{8760A6E6-0D41-43E4-A4DE-41FF534263BE}" type="presParOf" srcId="{C75DEAD7-5D9D-4926-8411-04C4045C174D}" destId="{C91CBFF2-4FF8-4AFC-93DD-7EB78DFA7CAB}" srcOrd="2" destOrd="0" presId="urn:microsoft.com/office/officeart/2005/8/layout/orgChart1"/>
    <dgm:cxn modelId="{B35CC3CD-2206-4ED7-9E23-3996B8433496}" type="presParOf" srcId="{048B51AD-663D-424B-B2EE-CFAC5D32348B}" destId="{826E1EFF-1BB2-4376-A664-13A88B477AB4}" srcOrd="4" destOrd="0" presId="urn:microsoft.com/office/officeart/2005/8/layout/orgChart1"/>
    <dgm:cxn modelId="{4CBFC4E9-C91F-4D95-AF75-C5D0B2ECB9B0}" type="presParOf" srcId="{048B51AD-663D-424B-B2EE-CFAC5D32348B}" destId="{7659D44D-08DA-40B2-886D-43AF899ED966}" srcOrd="5" destOrd="0" presId="urn:microsoft.com/office/officeart/2005/8/layout/orgChart1"/>
    <dgm:cxn modelId="{E56481B2-7081-4AC5-A308-EE428CCA9358}" type="presParOf" srcId="{7659D44D-08DA-40B2-886D-43AF899ED966}" destId="{1726D72D-1059-438B-9735-39CF2BE6C542}" srcOrd="0" destOrd="0" presId="urn:microsoft.com/office/officeart/2005/8/layout/orgChart1"/>
    <dgm:cxn modelId="{C436C7DE-1A67-42C4-A6E5-F64B087E5ADA}" type="presParOf" srcId="{1726D72D-1059-438B-9735-39CF2BE6C542}" destId="{2A9BF256-9896-409F-9A21-708B67A96DE6}" srcOrd="0" destOrd="0" presId="urn:microsoft.com/office/officeart/2005/8/layout/orgChart1"/>
    <dgm:cxn modelId="{ACF58D5D-EAB3-4107-AF5D-280B12FE313A}" type="presParOf" srcId="{1726D72D-1059-438B-9735-39CF2BE6C542}" destId="{5AFB9D58-492E-48A3-AC56-1A1ED444D4C0}" srcOrd="1" destOrd="0" presId="urn:microsoft.com/office/officeart/2005/8/layout/orgChart1"/>
    <dgm:cxn modelId="{31868458-84D5-4D96-BC79-71F689B53035}" type="presParOf" srcId="{7659D44D-08DA-40B2-886D-43AF899ED966}" destId="{86D4E684-50AD-420D-99F6-B0CE5B4948FB}" srcOrd="1" destOrd="0" presId="urn:microsoft.com/office/officeart/2005/8/layout/orgChart1"/>
    <dgm:cxn modelId="{4948CCD0-2D51-46E0-AC8C-3F1EAFC065BF}" type="presParOf" srcId="{7659D44D-08DA-40B2-886D-43AF899ED966}" destId="{F26DD03F-2099-4676-A7A1-BBE1BC717451}" srcOrd="2" destOrd="0" presId="urn:microsoft.com/office/officeart/2005/8/layout/orgChart1"/>
    <dgm:cxn modelId="{5A1EC79D-933D-4C47-B3B8-2374D4B93BF0}" type="presParOf" srcId="{C273A6F5-67B5-4571-A819-616A7A1B16E8}" destId="{77529776-4854-4352-84BC-A46C094453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6E1EFF-1BB2-4376-A664-13A88B477AB4}">
      <dsp:nvSpPr>
        <dsp:cNvPr id="0" name=""/>
        <dsp:cNvSpPr/>
      </dsp:nvSpPr>
      <dsp:spPr>
        <a:xfrm>
          <a:off x="3172363" y="1438019"/>
          <a:ext cx="2305856" cy="313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52"/>
              </a:lnTo>
              <a:lnTo>
                <a:pt x="2305856" y="156952"/>
              </a:lnTo>
              <a:lnTo>
                <a:pt x="2305856" y="313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7E4A0-B2BE-43C9-8E29-02EB132CB948}">
      <dsp:nvSpPr>
        <dsp:cNvPr id="0" name=""/>
        <dsp:cNvSpPr/>
      </dsp:nvSpPr>
      <dsp:spPr>
        <a:xfrm>
          <a:off x="3104176" y="1438019"/>
          <a:ext cx="91440" cy="313905"/>
        </a:xfrm>
        <a:custGeom>
          <a:avLst/>
          <a:gdLst/>
          <a:ahLst/>
          <a:cxnLst/>
          <a:rect l="0" t="0" r="0" b="0"/>
          <a:pathLst>
            <a:path>
              <a:moveTo>
                <a:pt x="68186" y="0"/>
              </a:moveTo>
              <a:lnTo>
                <a:pt x="68186" y="156952"/>
              </a:lnTo>
              <a:lnTo>
                <a:pt x="45720" y="156952"/>
              </a:lnTo>
              <a:lnTo>
                <a:pt x="45720" y="313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16589-49F4-4CE8-86F4-4794F99C991C}">
      <dsp:nvSpPr>
        <dsp:cNvPr id="0" name=""/>
        <dsp:cNvSpPr/>
      </dsp:nvSpPr>
      <dsp:spPr>
        <a:xfrm>
          <a:off x="844040" y="1438019"/>
          <a:ext cx="2328322" cy="313905"/>
        </a:xfrm>
        <a:custGeom>
          <a:avLst/>
          <a:gdLst/>
          <a:ahLst/>
          <a:cxnLst/>
          <a:rect l="0" t="0" r="0" b="0"/>
          <a:pathLst>
            <a:path>
              <a:moveTo>
                <a:pt x="2328322" y="0"/>
              </a:moveTo>
              <a:lnTo>
                <a:pt x="2328322" y="156952"/>
              </a:lnTo>
              <a:lnTo>
                <a:pt x="0" y="156952"/>
              </a:lnTo>
              <a:lnTo>
                <a:pt x="0" y="313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84C26-E040-4CAE-A23A-8C4E55E3F354}">
      <dsp:nvSpPr>
        <dsp:cNvPr id="0" name=""/>
        <dsp:cNvSpPr/>
      </dsp:nvSpPr>
      <dsp:spPr>
        <a:xfrm>
          <a:off x="2133095" y="690623"/>
          <a:ext cx="2078535" cy="747395"/>
        </a:xfrm>
        <a:prstGeom prst="rect">
          <a:avLst/>
        </a:prstGeom>
        <a:solidFill>
          <a:schemeClr val="bg1"/>
        </a:solidFill>
        <a:ln w="57150" cap="flat" cmpd="sng" algn="ctr">
          <a:solidFill>
            <a:srgbClr val="33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Святослав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(957-972)</a:t>
          </a:r>
        </a:p>
      </dsp:txBody>
      <dsp:txXfrm>
        <a:off x="2133095" y="690623"/>
        <a:ext cx="2078535" cy="747395"/>
      </dsp:txXfrm>
    </dsp:sp>
    <dsp:sp modelId="{706CAE9F-2AB8-4D37-95B2-FFF91393FCF6}">
      <dsp:nvSpPr>
        <dsp:cNvPr id="0" name=""/>
        <dsp:cNvSpPr/>
      </dsp:nvSpPr>
      <dsp:spPr>
        <a:xfrm>
          <a:off x="2421" y="1751925"/>
          <a:ext cx="1683238" cy="1138850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33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Ярополк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(Киев)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(972-980)</a:t>
          </a:r>
        </a:p>
      </dsp:txBody>
      <dsp:txXfrm>
        <a:off x="2421" y="1751925"/>
        <a:ext cx="1683238" cy="1138850"/>
      </dsp:txXfrm>
    </dsp:sp>
    <dsp:sp modelId="{361615E0-7845-47AE-8FC9-E5C6DACBD560}">
      <dsp:nvSpPr>
        <dsp:cNvPr id="0" name=""/>
        <dsp:cNvSpPr/>
      </dsp:nvSpPr>
      <dsp:spPr>
        <a:xfrm>
          <a:off x="1999565" y="1751925"/>
          <a:ext cx="2300661" cy="113479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33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Олег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</a:t>
          </a: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Д</a:t>
          </a:r>
          <a:r>
            <a:rPr kumimoji="0" lang="ru-RU" sz="2400" b="1" i="0" u="none" strike="noStrike" kern="1200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ревлянская</a:t>
          </a:r>
          <a:endParaRPr kumimoji="0" lang="ru-RU" sz="2400" b="1" i="0" u="none" strike="noStrike" kern="1200" cap="none" normalizeH="0" baseline="0" dirty="0" smtClean="0">
            <a:ln>
              <a:noFill/>
            </a:ln>
            <a:solidFill>
              <a:srgbClr val="000099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земля)</a:t>
          </a:r>
        </a:p>
      </dsp:txBody>
      <dsp:txXfrm>
        <a:off x="1999565" y="1751925"/>
        <a:ext cx="2300661" cy="1134792"/>
      </dsp:txXfrm>
    </dsp:sp>
    <dsp:sp modelId="{2A9BF256-9896-409F-9A21-708B67A96DE6}">
      <dsp:nvSpPr>
        <dsp:cNvPr id="0" name=""/>
        <dsp:cNvSpPr/>
      </dsp:nvSpPr>
      <dsp:spPr>
        <a:xfrm>
          <a:off x="4614133" y="1751925"/>
          <a:ext cx="1728172" cy="108049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33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Владимир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(Новгород)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(980-1015)</a:t>
          </a:r>
        </a:p>
      </dsp:txBody>
      <dsp:txXfrm>
        <a:off x="4614133" y="1751925"/>
        <a:ext cx="1728172" cy="1080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2642-E94C-45F1-955E-715C48286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2D674-3E4B-400F-97AB-966125F00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4EE2-6BDB-44D1-943C-F6F9A0C0F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1D28E-5C9E-4135-A960-889CB5017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D407-092F-4D9F-8647-566CA8262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CD80-8F7E-4BE1-994E-631F722F2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C7249-8B8B-4ED4-B79D-52BD1D0E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1B086-EC88-4A35-91A1-698069396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1159-0829-4986-9CC8-C05E5AC2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F24E-86B0-4C4E-8F52-E4D59054B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F76C-6C12-4324-9AFE-B26891C7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0B981A-FCDD-43CC-A9DD-EEF265D9F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gls.ru/kon/kon8.htm" TargetMode="External"/><Relationship Id="rId7" Type="http://schemas.openxmlformats.org/officeDocument/2006/relationships/hyperlink" Target="http://old.protestant.ru/news/inosmi/?id=895" TargetMode="External"/><Relationship Id="rId2" Type="http://schemas.openxmlformats.org/officeDocument/2006/relationships/hyperlink" Target="http://ru.wikipedia.org/wiki/%C2%EB%E0%E4%E8%EC%E8%F0_%D1%E2%FF%F2%EE%F1%EB%E0%E2%E8%F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fotografii/istorija/Prinjat&#8230;" TargetMode="External"/><Relationship Id="rId5" Type="http://schemas.openxmlformats.org/officeDocument/2006/relationships/hyperlink" Target="http://www.katehizis.ru/forum/index.php?showt&#8230;" TargetMode="External"/><Relationship Id="rId4" Type="http://schemas.openxmlformats.org/officeDocument/2006/relationships/hyperlink" Target="http://www.katehizis.ru/forum/index.php?showtopic=1971&amp;st=510&amp;s=e19c8542ee9be925...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1363" y="106363"/>
            <a:ext cx="6831012" cy="1273175"/>
          </a:xfrm>
          <a:prstGeom prst="rect">
            <a:avLst/>
          </a:prstGeom>
          <a:noFill/>
          <a:ln w="762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C00000"/>
                </a:solidFill>
              </a:rPr>
              <a:t>Проверка домашнего задания:</a:t>
            </a:r>
          </a:p>
          <a:p>
            <a:pPr algn="ctr">
              <a:defRPr/>
            </a:pPr>
            <a:r>
              <a:rPr lang="en-US" sz="2800" b="1">
                <a:solidFill>
                  <a:srgbClr val="C00000"/>
                </a:solidFill>
              </a:rPr>
              <a:t>соотнесите имена и даты правления </a:t>
            </a:r>
          </a:p>
          <a:p>
            <a:pPr algn="ctr">
              <a:defRPr/>
            </a:pPr>
            <a:r>
              <a:rPr lang="en-US" sz="2800" b="1">
                <a:solidFill>
                  <a:srgbClr val="C00000"/>
                </a:solidFill>
              </a:rPr>
              <a:t>первых русских князей</a:t>
            </a:r>
            <a:r>
              <a:rPr lang="ru-RU" sz="2800" b="1">
                <a:solidFill>
                  <a:srgbClr val="C00000"/>
                </a:solidFill>
              </a:rPr>
              <a:t>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46375" y="1535113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862-879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гг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Ольга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879-912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гг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Рюрик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912-945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гг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вятослав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945-957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гг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Игорь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957-972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гг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Олег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11400" y="6288088"/>
          <a:ext cx="667226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453"/>
                <a:gridCol w="1334453"/>
                <a:gridCol w="1334453"/>
                <a:gridCol w="1334453"/>
                <a:gridCol w="13344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862-879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56" marR="91456"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879-912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56" marR="91456"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912-945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56" marR="91456"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945-957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56" marR="91456"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957-972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56" marR="91456"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270750" y="5918200"/>
            <a:ext cx="1873250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С</a:t>
            </a:r>
            <a:r>
              <a:rPr lang="en-US" sz="2400" b="1" dirty="0" err="1">
                <a:solidFill>
                  <a:srgbClr val="000099"/>
                </a:solidFill>
              </a:rPr>
              <a:t>вятослав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81725" y="5908675"/>
            <a:ext cx="1173163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Ольга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0150" y="5913438"/>
            <a:ext cx="1270000" cy="3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Игорь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95700" y="5918200"/>
            <a:ext cx="1314450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Олег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24100" y="5940425"/>
            <a:ext cx="1287463" cy="31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Рюрик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4343400"/>
            <a:ext cx="1314450" cy="1574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029200" y="4287838"/>
            <a:ext cx="131921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9350" y="4352925"/>
            <a:ext cx="1098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425" y="4352925"/>
            <a:ext cx="117792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7950" y="4321175"/>
            <a:ext cx="1244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643696" y="986648"/>
          <a:ext cx="6344727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9300" y="912813"/>
            <a:ext cx="1390650" cy="1614487"/>
          </a:xfrm>
          <a:prstGeom prst="rect">
            <a:avLst/>
          </a:prstGeom>
          <a:noFill/>
          <a:ln w="57150">
            <a:solidFill>
              <a:srgbClr val="3366CC"/>
            </a:solidFill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 cstate="print">
            <a:lum bright="-24000" contrast="24000"/>
          </a:blip>
          <a:srcRect/>
          <a:stretch>
            <a:fillRect/>
          </a:stretch>
        </p:blipFill>
        <p:spPr bwMode="auto">
          <a:xfrm>
            <a:off x="4757738" y="4086225"/>
            <a:ext cx="20923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13" y="4064000"/>
            <a:ext cx="1984375" cy="26019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2238" y="115888"/>
            <a:ext cx="4421187" cy="2336800"/>
          </a:xfrm>
          <a:prstGeom prst="rect">
            <a:avLst/>
          </a:prstGeom>
          <a:noFill/>
          <a:ln w="762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3366CC"/>
                </a:solidFill>
              </a:rPr>
              <a:t>После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смерти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князя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Святослава</a:t>
            </a:r>
            <a:r>
              <a:rPr lang="en-US" sz="2400" b="1" dirty="0">
                <a:solidFill>
                  <a:srgbClr val="3366CC"/>
                </a:solidFill>
              </a:rPr>
              <a:t> в </a:t>
            </a:r>
            <a:r>
              <a:rPr lang="en-US" sz="2400" b="1" dirty="0" err="1">
                <a:solidFill>
                  <a:srgbClr val="3366CC"/>
                </a:solidFill>
              </a:rPr>
              <a:t>результате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длительной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борьбы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за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власть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его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сыновей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киевским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князем</a:t>
            </a:r>
            <a:r>
              <a:rPr lang="en-US" sz="2400" b="1" dirty="0">
                <a:solidFill>
                  <a:srgbClr val="3366CC"/>
                </a:solidFill>
              </a:rPr>
              <a:t> в 980 </a:t>
            </a:r>
            <a:r>
              <a:rPr lang="en-US" sz="2400" b="1" dirty="0" err="1">
                <a:solidFill>
                  <a:srgbClr val="3366CC"/>
                </a:solidFill>
              </a:rPr>
              <a:t>году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становится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Владимир</a:t>
            </a:r>
            <a:r>
              <a:rPr lang="en-US" sz="2400" b="1" dirty="0">
                <a:solidFill>
                  <a:srgbClr val="3366CC"/>
                </a:solidFill>
              </a:rPr>
              <a:t>.</a:t>
            </a:r>
            <a:endParaRPr lang="ru-RU" sz="2400" b="1" dirty="0">
              <a:solidFill>
                <a:srgbClr val="3366CC"/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43175" y="4097338"/>
            <a:ext cx="20939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63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3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71475" y="549275"/>
            <a:ext cx="4519613" cy="6021388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85875" y="4635500"/>
            <a:ext cx="881063" cy="457200"/>
          </a:xfrm>
          <a:prstGeom prst="rect">
            <a:avLst/>
          </a:prstGeom>
          <a:solidFill>
            <a:srgbClr val="00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 b="1" u="sng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Киев</a:t>
            </a:r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871538" y="4572000"/>
            <a:ext cx="457200" cy="381000"/>
          </a:xfrm>
          <a:prstGeom prst="star16">
            <a:avLst>
              <a:gd name="adj" fmla="val 37500"/>
            </a:avLst>
          </a:prstGeom>
          <a:solidFill>
            <a:srgbClr val="CC3300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422275" y="4213225"/>
            <a:ext cx="457200" cy="381000"/>
          </a:xfrm>
          <a:prstGeom prst="star16">
            <a:avLst>
              <a:gd name="adj" fmla="val 37500"/>
            </a:avLst>
          </a:prstGeom>
          <a:solidFill>
            <a:srgbClr val="CC3300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016000" y="4073525"/>
            <a:ext cx="2954338" cy="457200"/>
          </a:xfrm>
          <a:prstGeom prst="rect">
            <a:avLst/>
          </a:prstGeom>
          <a:solidFill>
            <a:srgbClr val="00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u="sng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Искоростень</a:t>
            </a:r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1689100" y="1565275"/>
            <a:ext cx="457200" cy="381000"/>
          </a:xfrm>
          <a:prstGeom prst="star16">
            <a:avLst>
              <a:gd name="adj" fmla="val 37500"/>
            </a:avLst>
          </a:prstGeom>
          <a:solidFill>
            <a:srgbClr val="CC3300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171700" y="1776413"/>
            <a:ext cx="1581150" cy="457200"/>
          </a:xfrm>
          <a:prstGeom prst="rect">
            <a:avLst/>
          </a:prstGeom>
          <a:solidFill>
            <a:srgbClr val="00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 b="1" u="sng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Новгород </a:t>
            </a:r>
          </a:p>
        </p:txBody>
      </p:sp>
      <p:sp>
        <p:nvSpPr>
          <p:cNvPr id="22536" name="WordArt 9"/>
          <p:cNvSpPr>
            <a:spLocks noChangeArrowheads="1" noChangeShapeType="1" noTextEdit="1"/>
          </p:cNvSpPr>
          <p:nvPr/>
        </p:nvSpPr>
        <p:spPr bwMode="auto">
          <a:xfrm>
            <a:off x="927100" y="5110163"/>
            <a:ext cx="1752600" cy="762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Ярополк</a:t>
            </a:r>
          </a:p>
        </p:txBody>
      </p:sp>
      <p:sp>
        <p:nvSpPr>
          <p:cNvPr id="22537" name="WordArt 10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651000" y="582613"/>
            <a:ext cx="2667000" cy="990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28575" cap="sq">
                  <a:solidFill>
                    <a:srgbClr val="660033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"/>
                <a:cs typeface="Arial"/>
              </a:rPr>
              <a:t>Владимир</a:t>
            </a:r>
          </a:p>
        </p:txBody>
      </p:sp>
      <p:sp>
        <p:nvSpPr>
          <p:cNvPr id="22538" name="WordArt 1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820738" y="3446463"/>
            <a:ext cx="1828800" cy="5953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 cap="sq">
                  <a:solidFill>
                    <a:srgbClr val="660033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"/>
                <a:cs typeface="Arial"/>
              </a:rPr>
              <a:t>Олег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ile:Death of Yaropol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50720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15008" y="428604"/>
            <a:ext cx="2900354" cy="5143536"/>
          </a:xfrm>
        </p:spPr>
        <p:txBody>
          <a:bodyPr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ClrTx/>
              <a:buSzTx/>
              <a:defRPr/>
            </a:pPr>
            <a:r>
              <a:rPr lang="ru-RU" sz="4400" b="1" kern="120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Ярополк – поднят на мячи двумя варягами, когда зашёл в шатёр.</a:t>
            </a:r>
            <a:endParaRPr lang="ru-RU" sz="4400" b="1" kern="120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ChangeArrowheads="1"/>
          </p:cNvSpPr>
          <p:nvPr/>
        </p:nvSpPr>
        <p:spPr bwMode="auto">
          <a:xfrm>
            <a:off x="104775" y="120650"/>
            <a:ext cx="3733800" cy="1898650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980-</a:t>
            </a:r>
            <a:r>
              <a:rPr lang="en-US" sz="3200" b="1">
                <a:solidFill>
                  <a:srgbClr val="CC0000"/>
                </a:solidFill>
              </a:rPr>
              <a:t>101</a:t>
            </a:r>
            <a:r>
              <a:rPr lang="ru-RU" sz="3200" b="1">
                <a:solidFill>
                  <a:srgbClr val="CC0000"/>
                </a:solidFill>
              </a:rPr>
              <a:t>5 гг. – правление князя Владимира</a:t>
            </a:r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4638" y="120650"/>
            <a:ext cx="4905375" cy="6607175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0" name="Group 20"/>
          <p:cNvGraphicFramePr>
            <a:graphicFrameLocks noGrp="1"/>
          </p:cNvGraphicFramePr>
          <p:nvPr/>
        </p:nvGraphicFramePr>
        <p:xfrm>
          <a:off x="0" y="2162175"/>
          <a:ext cx="4056063" cy="4324975"/>
        </p:xfrm>
        <a:graphic>
          <a:graphicData uri="http://schemas.openxmlformats.org/drawingml/2006/table">
            <a:tbl>
              <a:tblPr/>
              <a:tblGrid>
                <a:gridCol w="4056063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Внешняя политика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06825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Укрепление южных границ (строительство крепостей)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Введение системы светового оповещения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Привлечение на службу опытных воинов со всей Руси.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Борьба с печенегами.</a:t>
                      </a:r>
                    </a:p>
                  </a:txBody>
                  <a:tcPr marT="45715" marB="45715" horzOverflow="overflow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2400" y="0"/>
            <a:ext cx="3784600" cy="1214438"/>
          </a:xfrm>
          <a:prstGeom prst="rect">
            <a:avLst/>
          </a:prstGeom>
          <a:solidFill>
            <a:schemeClr val="bg1"/>
          </a:solidFill>
          <a:ln w="76200">
            <a:solidFill>
              <a:srgbClr val="3366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980-</a:t>
            </a:r>
            <a:r>
              <a:rPr lang="en-US" sz="2400" b="1">
                <a:solidFill>
                  <a:srgbClr val="C00000"/>
                </a:solidFill>
              </a:rPr>
              <a:t>10</a:t>
            </a:r>
            <a:r>
              <a:rPr lang="ru-RU" sz="2400" b="1">
                <a:solidFill>
                  <a:srgbClr val="C00000"/>
                </a:solidFill>
              </a:rPr>
              <a:t>15 гг. – правление князя Владимира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90525" y="1549400"/>
            <a:ext cx="330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У</a:t>
            </a:r>
            <a:r>
              <a:rPr lang="en-US" sz="2400" b="1">
                <a:solidFill>
                  <a:srgbClr val="000099"/>
                </a:solidFill>
              </a:rPr>
              <a:t>чебник стр.</a:t>
            </a:r>
            <a:r>
              <a:rPr lang="ru-RU" sz="2400" b="1">
                <a:solidFill>
                  <a:srgbClr val="000099"/>
                </a:solidFill>
              </a:rPr>
              <a:t>65-66</a:t>
            </a:r>
          </a:p>
        </p:txBody>
      </p:sp>
      <p:pic>
        <p:nvPicPr>
          <p:cNvPr id="256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063" y="0"/>
            <a:ext cx="5087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659063"/>
            <a:ext cx="3989388" cy="3919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513263" y="3087688"/>
            <a:ext cx="1008062" cy="177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521325" y="2374900"/>
            <a:ext cx="2446338" cy="890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21325" y="3265488"/>
            <a:ext cx="539750" cy="70008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845050" y="3265488"/>
            <a:ext cx="676275" cy="157956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060950" y="2790825"/>
            <a:ext cx="784225" cy="296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Киев</a:t>
            </a:r>
            <a:endParaRPr lang="ru-RU" b="1" dirty="0"/>
          </a:p>
        </p:txBody>
      </p:sp>
      <p:sp>
        <p:nvSpPr>
          <p:cNvPr id="33" name="16-конечная звезда 32"/>
          <p:cNvSpPr/>
          <p:nvPr/>
        </p:nvSpPr>
        <p:spPr>
          <a:xfrm>
            <a:off x="5332413" y="3092450"/>
            <a:ext cx="331787" cy="347663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52400" y="152400"/>
            <a:ext cx="3695700" cy="1997075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980-</a:t>
            </a:r>
            <a:r>
              <a:rPr lang="en-US" sz="3200" b="1">
                <a:solidFill>
                  <a:srgbClr val="C00000"/>
                </a:solidFill>
              </a:rPr>
              <a:t>10</a:t>
            </a:r>
            <a:r>
              <a:rPr lang="ru-RU" sz="3200" b="1">
                <a:solidFill>
                  <a:srgbClr val="C00000"/>
                </a:solidFill>
              </a:rPr>
              <a:t>15 гг. – правление князя Владимира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037013" y="152400"/>
            <a:ext cx="4953000" cy="6740525"/>
          </a:xfrm>
          <a:prstGeom prst="rect">
            <a:avLst/>
          </a:prstGeom>
          <a:solidFill>
            <a:schemeClr val="bg1"/>
          </a:solidFill>
          <a:ln w="76200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Подчинив своей власти восточнославянские племена, князь Владимир понял, что удерживать их, опираясь лишь на военную силу, нельзя. </a:t>
            </a:r>
            <a:endParaRPr lang="en-US" sz="3600" b="1">
              <a:solidFill>
                <a:srgbClr val="C00000"/>
              </a:solidFill>
            </a:endParaRPr>
          </a:p>
          <a:p>
            <a:pPr algn="ctr"/>
            <a:r>
              <a:rPr lang="ru-RU" sz="3600" b="1">
                <a:solidFill>
                  <a:srgbClr val="C00000"/>
                </a:solidFill>
              </a:rPr>
              <a:t>Нужна другая сила – духовная </a:t>
            </a:r>
            <a:endParaRPr lang="en-US" sz="3600" b="1">
              <a:solidFill>
                <a:srgbClr val="C00000"/>
              </a:solidFill>
            </a:endParaRPr>
          </a:p>
          <a:p>
            <a:pPr algn="ctr"/>
            <a:r>
              <a:rPr lang="ru-RU" sz="3600" b="1" i="1">
                <a:solidFill>
                  <a:srgbClr val="C00000"/>
                </a:solidFill>
              </a:rPr>
              <a:t>(единая религия).</a:t>
            </a:r>
            <a:endParaRPr lang="ru-RU" sz="3600" i="1">
              <a:solidFill>
                <a:srgbClr val="C00000"/>
              </a:solidFill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2346325"/>
            <a:ext cx="3230563" cy="4352925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9" name="Group 23"/>
          <p:cNvGraphicFramePr>
            <a:graphicFrameLocks noGrp="1"/>
          </p:cNvGraphicFramePr>
          <p:nvPr/>
        </p:nvGraphicFramePr>
        <p:xfrm>
          <a:off x="0" y="1554163"/>
          <a:ext cx="4376738" cy="5219726"/>
        </p:xfrm>
        <a:graphic>
          <a:graphicData uri="http://schemas.openxmlformats.org/drawingml/2006/table">
            <a:tbl>
              <a:tblPr/>
              <a:tblGrid>
                <a:gridCol w="43767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Внутренняя политика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3" marB="45733" horzOverflow="overflow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62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980 г.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языческая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реформа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988 год – крещение Руси.</a:t>
                      </a:r>
                    </a:p>
                  </a:txBody>
                  <a:tcPr marT="45733" marB="45733" horzOverflow="overflow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4329113" cy="1147763"/>
          </a:xfrm>
          <a:prstGeom prst="rect">
            <a:avLst/>
          </a:prstGeom>
          <a:solidFill>
            <a:schemeClr val="bg1"/>
          </a:solidFill>
          <a:ln w="76200">
            <a:solidFill>
              <a:srgbClr val="3366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980-</a:t>
            </a:r>
            <a:r>
              <a:rPr lang="en-US" sz="2400" b="1">
                <a:solidFill>
                  <a:srgbClr val="C00000"/>
                </a:solidFill>
              </a:rPr>
              <a:t>10</a:t>
            </a:r>
            <a:r>
              <a:rPr lang="ru-RU" sz="2400" b="1">
                <a:solidFill>
                  <a:srgbClr val="C00000"/>
                </a:solidFill>
              </a:rPr>
              <a:t>15 гг. – правление князя Владимира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90525" y="1173163"/>
            <a:ext cx="330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solidFill>
                <a:srgbClr val="000099"/>
              </a:solidFill>
            </a:endParaRPr>
          </a:p>
        </p:txBody>
      </p:sp>
      <p:pic>
        <p:nvPicPr>
          <p:cNvPr id="2765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525" y="400050"/>
            <a:ext cx="4689475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2025650"/>
            <a:ext cx="4167188" cy="466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 стрелкой 13"/>
          <p:cNvCxnSpPr>
            <a:stCxn id="20" idx="3"/>
          </p:cNvCxnSpPr>
          <p:nvPr/>
        </p:nvCxnSpPr>
        <p:spPr>
          <a:xfrm flipV="1">
            <a:off x="5634038" y="2490788"/>
            <a:ext cx="0" cy="76041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0" idx="3"/>
          </p:cNvCxnSpPr>
          <p:nvPr/>
        </p:nvCxnSpPr>
        <p:spPr>
          <a:xfrm flipV="1">
            <a:off x="5751513" y="2668588"/>
            <a:ext cx="392112" cy="53181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0" idx="3"/>
          </p:cNvCxnSpPr>
          <p:nvPr/>
        </p:nvCxnSpPr>
        <p:spPr>
          <a:xfrm flipV="1">
            <a:off x="5905500" y="2935288"/>
            <a:ext cx="742950" cy="37147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359400" y="3582988"/>
            <a:ext cx="784225" cy="2968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Киев</a:t>
            </a:r>
            <a:endParaRPr lang="ru-RU" b="1" dirty="0"/>
          </a:p>
        </p:txBody>
      </p:sp>
      <p:sp>
        <p:nvSpPr>
          <p:cNvPr id="20" name="16-конечная звезда 19"/>
          <p:cNvSpPr/>
          <p:nvPr/>
        </p:nvSpPr>
        <p:spPr>
          <a:xfrm>
            <a:off x="5586413" y="3200400"/>
            <a:ext cx="331787" cy="347663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жертвоприношение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363" y="381000"/>
            <a:ext cx="8072437" cy="4714875"/>
          </a:xfrm>
          <a:ln>
            <a:solidFill>
              <a:srgbClr val="C00000"/>
            </a:solidFill>
          </a:ln>
        </p:spPr>
      </p:pic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>
            <a:off x="214313" y="5243513"/>
            <a:ext cx="87868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rgbClr val="000099"/>
                </a:solidFill>
                <a:latin typeface="Monotype Corsiva" pitchFamily="66" charset="0"/>
              </a:rPr>
              <a:t>Князь Владимир обновил обветшавших языческих кумиров. Велел поставить на холме, возле княжеского терема, Перуна с серебряной головой и золотыми усами, украшенного золотой же вязью и драгоценными каменьями. А вокруг него стояли идолы поменьше – Велес, Хорс, Даждьбог, Стрибог, Симаргл и Мокошь.</a:t>
            </a:r>
            <a:endParaRPr lang="ru-RU" b="1" i="1">
              <a:solidFill>
                <a:srgbClr val="000099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44700" y="215900"/>
            <a:ext cx="6781800" cy="1143000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</p:spPr>
        <p:txBody>
          <a:bodyPr anchor="b"/>
          <a:lstStyle/>
          <a:p>
            <a:pPr marL="838200" indent="-838200" algn="ctr">
              <a:buClr>
                <a:srgbClr val="000000"/>
              </a:buClr>
              <a:buSzPct val="100000"/>
            </a:pPr>
            <a:r>
              <a:rPr lang="ru-RU" sz="3200" b="1">
                <a:solidFill>
                  <a:srgbClr val="000099"/>
                </a:solidFill>
              </a:rPr>
              <a:t>980 год </a:t>
            </a:r>
            <a:r>
              <a:rPr lang="ru-RU" sz="3200" b="1"/>
              <a:t>– </a:t>
            </a:r>
            <a:r>
              <a:rPr lang="ru-RU" sz="3200" b="1" i="1"/>
              <a:t>языческая реформа </a:t>
            </a:r>
            <a:r>
              <a:rPr lang="en-US" sz="3200" b="1" i="1"/>
              <a:t/>
            </a:r>
            <a:br>
              <a:rPr lang="en-US" sz="3200" b="1" i="1"/>
            </a:br>
            <a:r>
              <a:rPr lang="ru-RU" sz="3200" b="1" i="1"/>
              <a:t>князя Владимира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C:\Мои документы\для презентаций\РУСЬ\История\9. Святой равноапостольный князь Владимир\И поставил Владимир кумиров на холме.files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5" y="2163763"/>
            <a:ext cx="5162550" cy="4371975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</p:spPr>
      </p:pic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7634288" y="5715000"/>
            <a:ext cx="15097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Н. Рерих. Языческое святилище 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0350" y="561975"/>
            <a:ext cx="1878013" cy="777875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C0000"/>
                </a:solidFill>
              </a:rPr>
              <a:t>Итоги:</a:t>
            </a:r>
            <a:endParaRPr lang="ru-RU" sz="400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28888" y="539750"/>
            <a:ext cx="6778625" cy="1263650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sz="2400" b="1">
                <a:solidFill>
                  <a:srgbClr val="3366CC"/>
                </a:solidFill>
              </a:rPr>
              <a:t>объединить славянские земли 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sz="2400" b="1">
                <a:solidFill>
                  <a:srgbClr val="3366CC"/>
                </a:solidFill>
              </a:rPr>
              <a:t>не удалось (у разных племен были свои верховные языческие боги).</a:t>
            </a:r>
            <a:endParaRPr lang="ru-RU" sz="2400" b="1">
              <a:solidFill>
                <a:srgbClr val="33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7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7144" y="9503"/>
            <a:ext cx="8715436" cy="642942"/>
          </a:xfrm>
          <a:prstGeom prst="rect">
            <a:avLst/>
          </a:prstGeom>
        </p:spPr>
      </p:pic>
      <p:sp>
        <p:nvSpPr>
          <p:cNvPr id="30722" name="Прямоугольник 5"/>
          <p:cNvSpPr>
            <a:spLocks noChangeArrowheads="1"/>
          </p:cNvSpPr>
          <p:nvPr/>
        </p:nvSpPr>
        <p:spPr bwMode="auto">
          <a:xfrm>
            <a:off x="468313" y="0"/>
            <a:ext cx="8359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>
              <a:solidFill>
                <a:srgbClr val="632523"/>
              </a:solidFill>
              <a:latin typeface="Calibri" pitchFamily="34" charset="0"/>
            </a:endParaRPr>
          </a:p>
        </p:txBody>
      </p:sp>
      <p:pic>
        <p:nvPicPr>
          <p:cNvPr id="30723" name="Рисунок 7" descr="980 Совет Владимира Святославича с боярами и дружиной. Миниатюра Радзивилловской летопис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0713"/>
            <a:ext cx="86741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8"/>
          <p:cNvSpPr>
            <a:spLocks noChangeArrowheads="1"/>
          </p:cNvSpPr>
          <p:nvPr/>
        </p:nvSpPr>
        <p:spPr bwMode="auto">
          <a:xfrm>
            <a:off x="0" y="5084763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Владимир долго думал как объединить всех людей в государстве и  решил выбрать веру в единого Бога, которая сблизила бы всех людей.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74800" y="1587754"/>
          <a:ext cx="7289800" cy="841248"/>
        </p:xfrm>
        <a:graphic>
          <a:graphicData uri="http://schemas.openxmlformats.org/drawingml/2006/table">
            <a:tbl>
              <a:tblPr/>
              <a:tblGrid>
                <a:gridCol w="2239971"/>
                <a:gridCol w="1263248"/>
                <a:gridCol w="1096240"/>
                <a:gridCol w="1484080"/>
                <a:gridCol w="120626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Фамилия, имя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Активность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(+ -)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Полнота ответа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(+ -)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Креативность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(+ -)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Оценка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79800" y="698500"/>
            <a:ext cx="355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Оценивание работы в группе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763" y="0"/>
            <a:ext cx="3738562" cy="2620963"/>
          </a:xfrm>
          <a:prstGeom prst="rect">
            <a:avLst/>
          </a:prstGeom>
          <a:noFill/>
          <a:ln w="762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en-US" sz="2400" b="1" dirty="0" err="1">
                <a:solidFill>
                  <a:srgbClr val="C00000"/>
                </a:solidFill>
              </a:rPr>
              <a:t>едя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широкую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торговлю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</a:p>
          <a:p>
            <a:pPr algn="ctr">
              <a:defRPr/>
            </a:pPr>
            <a:r>
              <a:rPr lang="en-US" sz="2400" b="1" dirty="0" err="1">
                <a:solidFill>
                  <a:srgbClr val="C00000"/>
                </a:solidFill>
              </a:rPr>
              <a:t>Русь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общалась</a:t>
            </a:r>
            <a:r>
              <a:rPr lang="en-US" sz="2400" b="1" dirty="0">
                <a:solidFill>
                  <a:srgbClr val="C00000"/>
                </a:solidFill>
              </a:rPr>
              <a:t> с </a:t>
            </a:r>
            <a:r>
              <a:rPr lang="en-US" sz="2400" b="1" dirty="0" err="1">
                <a:solidFill>
                  <a:srgbClr val="C00000"/>
                </a:solidFill>
              </a:rPr>
              <a:t>представителями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solidFill>
                  <a:srgbClr val="C00000"/>
                </a:solidFill>
              </a:rPr>
              <a:t>всех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религий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признававших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лишь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одного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единого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Бога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063" y="0"/>
            <a:ext cx="5087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2046288"/>
            <a:ext cx="747713" cy="7556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8800" y="3962400"/>
            <a:ext cx="676275" cy="7810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9725" y="2620963"/>
            <a:ext cx="631825" cy="838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3563" y="4591050"/>
            <a:ext cx="539750" cy="8096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789863" y="2797175"/>
            <a:ext cx="854075" cy="311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И</a:t>
            </a:r>
            <a:r>
              <a:rPr lang="en-US" sz="1400" b="1" dirty="0" err="1"/>
              <a:t>слам</a:t>
            </a:r>
            <a:r>
              <a:rPr lang="en-US" sz="1400" b="1" dirty="0"/>
              <a:t> 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84963" y="4743450"/>
            <a:ext cx="1104900" cy="312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И</a:t>
            </a:r>
            <a:r>
              <a:rPr lang="en-US" sz="1400" b="1" dirty="0" err="1"/>
              <a:t>удаизм</a:t>
            </a:r>
            <a:r>
              <a:rPr lang="en-US" sz="1400" b="1" dirty="0"/>
              <a:t> 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73525" y="3459163"/>
            <a:ext cx="1344613" cy="3127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/>
              <a:t>Католицизм</a:t>
            </a:r>
            <a:r>
              <a:rPr lang="en-US" sz="1400" b="1" dirty="0"/>
              <a:t> 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725" y="5400675"/>
            <a:ext cx="1431925" cy="311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/>
              <a:t>Православие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25763" y="188913"/>
            <a:ext cx="5984875" cy="1230312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400" b="1">
                <a:solidFill>
                  <a:srgbClr val="CC0000"/>
                </a:solidFill>
              </a:rPr>
              <a:t>Заполните пропуски в схеме </a:t>
            </a:r>
            <a:r>
              <a:rPr lang="ru-RU" sz="2400" b="1">
                <a:solidFill>
                  <a:srgbClr val="CC0000"/>
                </a:solidFill>
              </a:rPr>
              <a:t>«</a:t>
            </a:r>
            <a:r>
              <a:rPr lang="en-US" sz="2400" b="1">
                <a:solidFill>
                  <a:srgbClr val="CC0000"/>
                </a:solidFill>
              </a:rPr>
              <a:t>Причины </a:t>
            </a:r>
            <a:r>
              <a:rPr lang="ru-RU" sz="2400" b="1">
                <a:solidFill>
                  <a:srgbClr val="CC0000"/>
                </a:solidFill>
              </a:rPr>
              <a:t>выбора</a:t>
            </a:r>
            <a:r>
              <a:rPr lang="en-US" sz="2400" b="1">
                <a:solidFill>
                  <a:srgbClr val="CC0000"/>
                </a:solidFill>
              </a:rPr>
              <a:t> Русью</a:t>
            </a:r>
            <a:r>
              <a:rPr lang="ru-RU" sz="2400" b="1">
                <a:solidFill>
                  <a:srgbClr val="CC0000"/>
                </a:solidFill>
              </a:rPr>
              <a:t> веры в единого Бога»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22600" y="1635125"/>
            <a:ext cx="5913438" cy="782638"/>
          </a:xfrm>
          <a:prstGeom prst="rect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CC0000"/>
                </a:solidFill>
              </a:rPr>
              <a:t>Причины </a:t>
            </a:r>
            <a:r>
              <a:rPr lang="ru-RU" sz="2400" b="1">
                <a:solidFill>
                  <a:srgbClr val="CC0000"/>
                </a:solidFill>
              </a:rPr>
              <a:t>выбора</a:t>
            </a:r>
            <a:r>
              <a:rPr lang="en-US" sz="2400" b="1">
                <a:solidFill>
                  <a:srgbClr val="CC0000"/>
                </a:solidFill>
              </a:rPr>
              <a:t> Русью</a:t>
            </a:r>
            <a:r>
              <a:rPr lang="ru-RU" sz="2400" b="1">
                <a:solidFill>
                  <a:srgbClr val="CC0000"/>
                </a:solidFill>
              </a:rPr>
              <a:t> веры в единого Бога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24163" y="2946400"/>
            <a:ext cx="2921000" cy="639763"/>
          </a:xfrm>
          <a:prstGeom prst="rect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В</a:t>
            </a:r>
            <a:r>
              <a:rPr lang="en-US" sz="2400" b="1" dirty="0" err="1">
                <a:solidFill>
                  <a:srgbClr val="000099"/>
                </a:solidFill>
              </a:rPr>
              <a:t>нутренние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0600" y="2936875"/>
            <a:ext cx="2921000" cy="639763"/>
          </a:xfrm>
          <a:prstGeom prst="rect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Международные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6975" y="3768725"/>
            <a:ext cx="3486150" cy="2916238"/>
          </a:xfrm>
          <a:prstGeom prst="rect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99"/>
                </a:solidFill>
              </a:rPr>
              <a:t>С</a:t>
            </a:r>
            <a:r>
              <a:rPr lang="en-US" sz="2400" b="1" dirty="0" err="1">
                <a:solidFill>
                  <a:srgbClr val="000099"/>
                </a:solidFill>
              </a:rPr>
              <a:t>тремление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сплотить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все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восточно-славянские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племена</a:t>
            </a:r>
            <a:r>
              <a:rPr lang="en-US" sz="2400" b="1" dirty="0">
                <a:solidFill>
                  <a:srgbClr val="000099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0099"/>
                </a:solidFill>
              </a:rPr>
              <a:t>С</a:t>
            </a:r>
            <a:r>
              <a:rPr lang="en-US" sz="2400" b="1" dirty="0" err="1">
                <a:solidFill>
                  <a:srgbClr val="000099"/>
                </a:solidFill>
              </a:rPr>
              <a:t>тремление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укрепить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власть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киевского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князя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0600" y="3768725"/>
            <a:ext cx="2921000" cy="2916238"/>
          </a:xfrm>
          <a:prstGeom prst="rect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</a:rPr>
              <a:t>С</a:t>
            </a:r>
            <a:r>
              <a:rPr lang="en-US" sz="2400" b="1" dirty="0" err="1">
                <a:solidFill>
                  <a:srgbClr val="000099"/>
                </a:solidFill>
              </a:rPr>
              <a:t>тремление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укреп</a:t>
            </a:r>
            <a:r>
              <a:rPr lang="en-US" sz="2400" b="1" dirty="0" err="1">
                <a:solidFill>
                  <a:srgbClr val="000099"/>
                </a:solidFill>
              </a:rPr>
              <a:t>ить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международн</a:t>
            </a:r>
            <a:r>
              <a:rPr lang="en-US" sz="2400" b="1" dirty="0" err="1">
                <a:solidFill>
                  <a:srgbClr val="000099"/>
                </a:solidFill>
              </a:rPr>
              <a:t>ый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авторитет Руси.</a:t>
            </a:r>
          </a:p>
          <a:p>
            <a:pPr>
              <a:defRPr/>
            </a:pPr>
            <a:r>
              <a:rPr lang="en-US" sz="2400" b="1" dirty="0">
                <a:solidFill>
                  <a:srgbClr val="000099"/>
                </a:solidFill>
              </a:rPr>
              <a:t>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4608513" y="2433638"/>
            <a:ext cx="1371600" cy="519112"/>
          </a:xfrm>
          <a:prstGeom prst="straightConnector1">
            <a:avLst/>
          </a:prstGeom>
          <a:ln w="5715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>
            <a:off x="5980113" y="2446338"/>
            <a:ext cx="1320800" cy="519112"/>
          </a:xfrm>
          <a:prstGeom prst="straightConnector1">
            <a:avLst/>
          </a:prstGeom>
          <a:ln w="5715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1"/>
          <p:cNvSpPr/>
          <p:nvPr/>
        </p:nvSpPr>
        <p:spPr>
          <a:xfrm>
            <a:off x="2959100" y="1647825"/>
            <a:ext cx="5913438" cy="782638"/>
          </a:xfrm>
          <a:prstGeom prst="rect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CC0000"/>
                </a:solidFill>
              </a:rPr>
              <a:t>Причины </a:t>
            </a:r>
            <a:r>
              <a:rPr lang="ru-RU" sz="2400" b="1">
                <a:solidFill>
                  <a:srgbClr val="CC0000"/>
                </a:solidFill>
              </a:rPr>
              <a:t>выбора</a:t>
            </a:r>
            <a:r>
              <a:rPr lang="en-US" sz="2400" b="1">
                <a:solidFill>
                  <a:srgbClr val="CC0000"/>
                </a:solidFill>
              </a:rPr>
              <a:t> Русью</a:t>
            </a:r>
            <a:r>
              <a:rPr lang="ru-RU" sz="2400" b="1">
                <a:solidFill>
                  <a:srgbClr val="CC0000"/>
                </a:solidFill>
              </a:rPr>
              <a:t> веры в единого Бога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33613" y="274638"/>
            <a:ext cx="6786562" cy="1143000"/>
          </a:xfrm>
        </p:spPr>
        <p:txBody>
          <a:bodyPr/>
          <a:lstStyle/>
          <a:p>
            <a:r>
              <a:rPr lang="ru-RU" sz="4400" b="1" i="1" smtClean="0">
                <a:solidFill>
                  <a:srgbClr val="FF0000"/>
                </a:solidFill>
                <a:latin typeface="Times New Roman" pitchFamily="18" charset="0"/>
              </a:rPr>
              <a:t>Вопросы к видеофрагменту: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Какая религия была у славян до введения христианства?</a:t>
            </a:r>
          </a:p>
          <a:p>
            <a:pPr marL="457200" indent="-457200">
              <a:lnSpc>
                <a:spcPct val="9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Чем христианство отличается от язычества?</a:t>
            </a:r>
          </a:p>
          <a:p>
            <a:pPr marL="457200" indent="-457200">
              <a:lnSpc>
                <a:spcPct val="9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Какой религиозный выбор сделал Владимир и почему  он оказался именно таким? </a:t>
            </a:r>
          </a:p>
          <a:p>
            <a:pPr marL="457200" indent="-457200">
              <a:lnSpc>
                <a:spcPct val="9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Вспомните, кто первым принял христианство на Руси, когда это произошло? </a:t>
            </a:r>
          </a:p>
          <a:p>
            <a:pPr marL="457200" indent="-457200">
              <a:lnSpc>
                <a:spcPct val="9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Где и при каких обстоятельствах крестился князь Владимир? </a:t>
            </a:r>
          </a:p>
          <a:p>
            <a:pPr marL="457200" indent="-457200">
              <a:lnSpc>
                <a:spcPct val="9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 Какая церковь была возведена в Киеве после крещения Руси?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2" descr="Елена Доведова Свержение Перун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3" descr="Ефошкин Сергей Николаевич Прощание с язычеством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92363"/>
            <a:ext cx="372903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5" y="188913"/>
            <a:ext cx="2774950" cy="1949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>
                <a:solidFill>
                  <a:srgbClr val="000099"/>
                </a:solidFill>
              </a:rPr>
              <a:t>После крещения </a:t>
            </a:r>
            <a:r>
              <a:rPr lang="ru-RU" sz="2000" b="1" i="1">
                <a:solidFill>
                  <a:srgbClr val="000099"/>
                </a:solidFill>
                <a:latin typeface="Calibri" pitchFamily="34" charset="0"/>
              </a:rPr>
              <a:t>Владимир велел «опрокинуть идолы </a:t>
            </a:r>
            <a:r>
              <a:rPr lang="ru-RU" sz="2000" b="1" i="1">
                <a:solidFill>
                  <a:srgbClr val="000099"/>
                </a:solidFill>
              </a:rPr>
              <a:t>языческих богов </a:t>
            </a:r>
            <a:r>
              <a:rPr lang="ru-RU" sz="2000" b="1" i="1">
                <a:solidFill>
                  <a:srgbClr val="000099"/>
                </a:solidFill>
                <a:latin typeface="Calibri" pitchFamily="34" charset="0"/>
              </a:rPr>
              <a:t>— одних изрубить, а других — сжечь».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7" descr="Мартынов Н Крещение Рус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65150"/>
            <a:ext cx="7107237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8"/>
          <p:cNvSpPr>
            <a:spLocks noChangeArrowheads="1"/>
          </p:cNvSpPr>
          <p:nvPr/>
        </p:nvSpPr>
        <p:spPr bwMode="auto">
          <a:xfrm>
            <a:off x="4765675" y="0"/>
            <a:ext cx="437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Мартынов Н.У. Крещение Руси.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ClrTx/>
              <a:buSzTx/>
              <a:defRPr/>
            </a:pPr>
            <a:r>
              <a:rPr lang="ru-RU" sz="4400" b="1" kern="120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989 – Закладка Десятинной церкви.</a:t>
            </a:r>
            <a:endParaRPr lang="ru-RU" sz="4400" b="1" kern="120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6866" name="Picture 4" descr="a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00"/>
            <a:ext cx="91440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685" name="Picture 5" descr="0_2313a_a8aced8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0"/>
            <a:ext cx="8388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0"/>
            <a:ext cx="8829675" cy="55245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C00000"/>
                </a:solidFill>
              </a:rPr>
              <a:t>Распространение христианства на Руси</a:t>
            </a: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5550" y="4043363"/>
            <a:ext cx="6573838" cy="2730500"/>
          </a:xfrm>
          <a:ln w="76200">
            <a:solidFill>
              <a:srgbClr val="3366CC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000099"/>
                </a:solidFill>
              </a:rPr>
              <a:t>Р</a:t>
            </a:r>
            <a:r>
              <a:rPr lang="en-US" b="1" smtClean="0">
                <a:solidFill>
                  <a:srgbClr val="000099"/>
                </a:solidFill>
              </a:rPr>
              <a:t>аспространение новой религии на Руси затянулось до ХII века. </a:t>
            </a:r>
          </a:p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000099"/>
                </a:solidFill>
              </a:rPr>
              <a:t>Н</a:t>
            </a:r>
            <a:r>
              <a:rPr lang="en-US" b="1" smtClean="0">
                <a:solidFill>
                  <a:srgbClr val="000099"/>
                </a:solidFill>
              </a:rPr>
              <a:t>е все восточные славяне добровольно и мирно ее принимали. </a:t>
            </a:r>
          </a:p>
          <a:p>
            <a:pPr marL="0" indent="0" eaLnBrk="1" hangingPunct="1">
              <a:buFontTx/>
              <a:buNone/>
            </a:pPr>
            <a:r>
              <a:rPr lang="en-US" b="1" smtClean="0">
                <a:solidFill>
                  <a:srgbClr val="000099"/>
                </a:solidFill>
              </a:rPr>
              <a:t>Часто случались вооруженные столкновения между княжеской дружиной и местными язычниками.</a:t>
            </a:r>
            <a:endParaRPr lang="ru-RU" b="1" smtClean="0">
              <a:solidFill>
                <a:srgbClr val="000099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75" y="698500"/>
            <a:ext cx="4433888" cy="3194050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39038" y="2692400"/>
            <a:ext cx="1530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000099"/>
                </a:solidFill>
              </a:rPr>
              <a:t>Христиане и язычники. Худ. </a:t>
            </a:r>
          </a:p>
          <a:p>
            <a:pPr algn="ctr" eaLnBrk="0" hangingPunct="0"/>
            <a:r>
              <a:rPr lang="en-US">
                <a:solidFill>
                  <a:srgbClr val="000099"/>
                </a:solidFill>
              </a:rPr>
              <a:t>С.В.Иванов.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609600"/>
            <a:ext cx="6326187" cy="5516563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  <a:t>   Какие языческие традиции  и праздники сохранились и до наших дней?</a:t>
            </a:r>
          </a:p>
        </p:txBody>
      </p:sp>
      <p:pic>
        <p:nvPicPr>
          <p:cNvPr id="61444" name="Picture 4" descr="0_2f173_23e77b9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69158">
            <a:off x="2765425" y="2673350"/>
            <a:ext cx="32575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800px-Соколов_Ночь-на-Ивана-Купалу_18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3904">
            <a:off x="6108700" y="2295525"/>
            <a:ext cx="27813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4250" y="4321175"/>
            <a:ext cx="35687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2725" y="173038"/>
            <a:ext cx="6026150" cy="1219200"/>
          </a:xfrm>
          <a:prstGeom prst="rect">
            <a:avLst/>
          </a:prstGeom>
          <a:noFill/>
          <a:ln w="762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C00000"/>
                </a:solidFill>
              </a:rPr>
              <a:t>Последствия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принятия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христианства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для</a:t>
            </a:r>
            <a:r>
              <a:rPr lang="en-US" sz="3600" b="1" dirty="0">
                <a:solidFill>
                  <a:srgbClr val="C00000"/>
                </a:solidFill>
              </a:rPr>
              <a:t> Руси: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0962" name="Rectangle 20"/>
          <p:cNvSpPr>
            <a:spLocks noChangeArrowheads="1"/>
          </p:cNvSpPr>
          <p:nvPr/>
        </p:nvSpPr>
        <p:spPr bwMode="auto">
          <a:xfrm>
            <a:off x="66675" y="158750"/>
            <a:ext cx="24003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У</a:t>
            </a:r>
            <a:r>
              <a:rPr lang="en-US" sz="2400" b="1">
                <a:solidFill>
                  <a:srgbClr val="000099"/>
                </a:solidFill>
              </a:rPr>
              <a:t>чебник</a:t>
            </a:r>
          </a:p>
          <a:p>
            <a:pPr algn="ctr"/>
            <a:r>
              <a:rPr lang="en-US" sz="2400" b="1">
                <a:solidFill>
                  <a:srgbClr val="000099"/>
                </a:solidFill>
              </a:rPr>
              <a:t>стр. </a:t>
            </a:r>
            <a:r>
              <a:rPr lang="ru-RU" sz="2400" b="1">
                <a:solidFill>
                  <a:srgbClr val="000099"/>
                </a:solidFill>
              </a:rPr>
              <a:t>70-71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3038" y="1798638"/>
          <a:ext cx="8777287" cy="459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171"/>
                <a:gridCol w="7040116"/>
              </a:tblGrid>
              <a:tr h="90430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П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олити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-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ческие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Укрепление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государства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и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княжеской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власти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5738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М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ежду-народные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Русь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встала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в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общий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ряд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христианских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государств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Европы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. 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Установились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тесные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связи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с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Византией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5458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Н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равст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-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венные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З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апрещены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жертвоприношения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,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многоженство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кровная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вражда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Духовенство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призывало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оказывать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помощь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убогим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и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нищим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636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Д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уховные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Н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а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Русь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пришли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письменность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образование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церковное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искусство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51038" y="1905000"/>
            <a:ext cx="6916737" cy="7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89138" y="4041775"/>
            <a:ext cx="6777037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35163" y="2714625"/>
            <a:ext cx="698023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27238" y="5588000"/>
            <a:ext cx="6878637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564562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Отгадайте исторические загадки: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5088" y="1460500"/>
            <a:ext cx="6326187" cy="1960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Был грозным князь сей для врагов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От Киева  и до Цареграда,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Но плохо слушал он волхвов,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И смерть была ему наградой.</a:t>
            </a:r>
            <a:r>
              <a:rPr lang="ru-RU" smtClean="0"/>
              <a:t> </a:t>
            </a:r>
          </a:p>
        </p:txBody>
      </p:sp>
      <p:pic>
        <p:nvPicPr>
          <p:cNvPr id="37892" name="Picture 4" descr="100991461_a05c6abcdf0af672ae11a6c2b6e0d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713" y="3381375"/>
            <a:ext cx="66579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438" y="161925"/>
            <a:ext cx="6316662" cy="1230313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C00000"/>
                </a:solidFill>
              </a:rPr>
              <a:t>В</a:t>
            </a:r>
            <a:r>
              <a:rPr lang="en-US" sz="7200" b="1" smtClean="0">
                <a:solidFill>
                  <a:srgbClr val="C00000"/>
                </a:solidFill>
              </a:rPr>
              <a:t>ывод: </a:t>
            </a:r>
            <a:endParaRPr lang="ru-RU" sz="7200" b="1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770438"/>
          </a:xfrm>
          <a:ln w="76200">
            <a:solidFill>
              <a:srgbClr val="3366CC"/>
            </a:solidFill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800" b="1" i="1" dirty="0" err="1" smtClean="0">
                <a:solidFill>
                  <a:srgbClr val="000099"/>
                </a:solidFill>
              </a:rPr>
              <a:t>Князь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Владимир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объединил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восточнославянские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племена</a:t>
            </a:r>
            <a:r>
              <a:rPr lang="en-US" sz="2800" b="1" i="1" dirty="0" smtClean="0">
                <a:solidFill>
                  <a:srgbClr val="000099"/>
                </a:solidFill>
              </a:rPr>
              <a:t> в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границах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Древней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Руси</a:t>
            </a:r>
            <a:r>
              <a:rPr lang="en-US" sz="2800" b="1" i="1" dirty="0" smtClean="0">
                <a:solidFill>
                  <a:srgbClr val="000099"/>
                </a:solidFill>
              </a:rPr>
              <a:t>. </a:t>
            </a:r>
          </a:p>
          <a:p>
            <a:pPr marL="0" indent="0" algn="ctr" eaLnBrk="1" hangingPunct="1">
              <a:buFontTx/>
              <a:buNone/>
            </a:pPr>
            <a:r>
              <a:rPr lang="en-US" sz="2800" b="1" i="1" dirty="0" err="1" smtClean="0">
                <a:solidFill>
                  <a:srgbClr val="000099"/>
                </a:solidFill>
              </a:rPr>
              <a:t>Принятие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христианства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укрепило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государство</a:t>
            </a:r>
            <a:r>
              <a:rPr lang="en-US" sz="2800" b="1" i="1" dirty="0" smtClean="0">
                <a:solidFill>
                  <a:srgbClr val="000099"/>
                </a:solidFill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US" sz="2800" b="1" i="1" dirty="0" err="1" smtClean="0">
                <a:solidFill>
                  <a:srgbClr val="000099"/>
                </a:solidFill>
              </a:rPr>
              <a:t>изменило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быт</a:t>
            </a:r>
            <a:r>
              <a:rPr lang="en-US" sz="2800" b="1" i="1" dirty="0" smtClean="0">
                <a:solidFill>
                  <a:srgbClr val="000099"/>
                </a:solidFill>
              </a:rPr>
              <a:t> и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нравы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его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населения</a:t>
            </a:r>
            <a:r>
              <a:rPr lang="en-US" sz="2800" b="1" i="1" dirty="0" smtClean="0">
                <a:solidFill>
                  <a:srgbClr val="000099"/>
                </a:solidFill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US" sz="2800" b="1" i="1" dirty="0" err="1" smtClean="0">
                <a:solidFill>
                  <a:srgbClr val="000099"/>
                </a:solidFill>
              </a:rPr>
              <a:t>способствовало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развитию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культуры</a:t>
            </a:r>
            <a:r>
              <a:rPr lang="en-US" sz="2800" b="1" i="1" dirty="0" smtClean="0">
                <a:solidFill>
                  <a:srgbClr val="000099"/>
                </a:solidFill>
              </a:rPr>
              <a:t>.</a:t>
            </a:r>
            <a:endParaRPr lang="ru-RU" sz="2800" b="1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921000" y="685800"/>
            <a:ext cx="5541963" cy="3124200"/>
          </a:xfrm>
          <a:prstGeom prst="downArrowCallout">
            <a:avLst>
              <a:gd name="adj1" fmla="val 59754"/>
              <a:gd name="adj2" fmla="val 59754"/>
              <a:gd name="adj3" fmla="val 16667"/>
              <a:gd name="adj4" fmla="val 66667"/>
            </a:avLst>
          </a:prstGeom>
          <a:noFill/>
          <a:ln w="5715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Garamond" pitchFamily="18" charset="0"/>
              </a:rPr>
              <a:t>Домашнее </a:t>
            </a:r>
            <a:endParaRPr lang="en-US" sz="6000" b="1">
              <a:solidFill>
                <a:srgbClr val="C00000"/>
              </a:solidFill>
              <a:latin typeface="Garamond" pitchFamily="18" charset="0"/>
            </a:endParaRPr>
          </a:p>
          <a:p>
            <a:pPr algn="ctr"/>
            <a:r>
              <a:rPr lang="ru-RU" sz="6000" b="1">
                <a:solidFill>
                  <a:srgbClr val="C00000"/>
                </a:solidFill>
                <a:latin typeface="Garamond" pitchFamily="18" charset="0"/>
              </a:rPr>
              <a:t>задание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468563" y="3657600"/>
            <a:ext cx="6446837" cy="2819400"/>
          </a:xfrm>
          <a:prstGeom prst="horizontalScroll">
            <a:avLst>
              <a:gd name="adj" fmla="val 12500"/>
            </a:avLst>
          </a:prstGeom>
          <a:noFill/>
          <a:ln w="57150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302000" y="4203700"/>
            <a:ext cx="542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Составить </a:t>
            </a:r>
            <a:r>
              <a:rPr lang="ru-RU" b="1" i="1" dirty="0">
                <a:solidFill>
                  <a:srgbClr val="000099"/>
                </a:solidFill>
              </a:rPr>
              <a:t>кроссворд или тест по </a:t>
            </a:r>
            <a:r>
              <a:rPr lang="ru-RU" b="1" i="1">
                <a:solidFill>
                  <a:srgbClr val="000099"/>
                </a:solidFill>
              </a:rPr>
              <a:t>теме</a:t>
            </a:r>
            <a:r>
              <a:rPr lang="ru-RU" b="1" i="1" smtClean="0">
                <a:solidFill>
                  <a:srgbClr val="000099"/>
                </a:solidFill>
              </a:rPr>
              <a:t>.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9688" y="269875"/>
            <a:ext cx="6015037" cy="836613"/>
          </a:xfrm>
          <a:prstGeom prst="rect">
            <a:avLst/>
          </a:prstGeom>
          <a:noFill/>
          <a:ln w="762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99"/>
                </a:solidFill>
              </a:rPr>
              <a:t>Источники</a:t>
            </a:r>
            <a:r>
              <a:rPr lang="en-US" sz="2800" b="1" dirty="0">
                <a:solidFill>
                  <a:srgbClr val="000099"/>
                </a:solidFill>
              </a:rPr>
              <a:t> и </a:t>
            </a:r>
            <a:r>
              <a:rPr lang="en-US" sz="2800" b="1" dirty="0" err="1">
                <a:solidFill>
                  <a:srgbClr val="000099"/>
                </a:solidFill>
              </a:rPr>
              <a:t>интернет-ресурсы</a:t>
            </a:r>
            <a:r>
              <a:rPr lang="en-US" sz="2800" b="1" dirty="0">
                <a:solidFill>
                  <a:srgbClr val="000099"/>
                </a:solidFill>
              </a:rPr>
              <a:t>: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9688" y="1473200"/>
            <a:ext cx="6015037" cy="5235575"/>
          </a:xfrm>
          <a:prstGeom prst="rect">
            <a:avLst/>
          </a:prstGeom>
          <a:noFill/>
          <a:ln w="762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000099"/>
                </a:solidFill>
                <a:hlinkClick r:id="rId2"/>
              </a:rPr>
              <a:t>Данилов</a:t>
            </a:r>
            <a:r>
              <a:rPr lang="en-US" b="1" dirty="0">
                <a:solidFill>
                  <a:srgbClr val="000099"/>
                </a:solidFill>
                <a:hlinkClick r:id="rId2"/>
              </a:rPr>
              <a:t> А.А. </a:t>
            </a:r>
            <a:r>
              <a:rPr lang="ru-RU" b="1" dirty="0">
                <a:solidFill>
                  <a:srgbClr val="000099"/>
                </a:solidFill>
                <a:hlinkClick r:id="rId2"/>
              </a:rPr>
              <a:t>И</a:t>
            </a:r>
            <a:r>
              <a:rPr lang="en-US" b="1" dirty="0" err="1">
                <a:solidFill>
                  <a:srgbClr val="000099"/>
                </a:solidFill>
                <a:hlinkClick r:id="rId2"/>
              </a:rPr>
              <a:t>стория</a:t>
            </a:r>
            <a:r>
              <a:rPr lang="en-US" b="1" dirty="0">
                <a:solidFill>
                  <a:srgbClr val="000099"/>
                </a:solidFill>
                <a:hlinkClick r:id="rId2"/>
              </a:rPr>
              <a:t> </a:t>
            </a:r>
            <a:r>
              <a:rPr lang="en-US" b="1" dirty="0" err="1">
                <a:solidFill>
                  <a:srgbClr val="000099"/>
                </a:solidFill>
                <a:hlinkClick r:id="rId2"/>
              </a:rPr>
              <a:t>России</a:t>
            </a:r>
            <a:r>
              <a:rPr lang="en-US" b="1" dirty="0">
                <a:solidFill>
                  <a:srgbClr val="000099"/>
                </a:solidFill>
                <a:hlinkClick r:id="rId2"/>
              </a:rPr>
              <a:t>. С </a:t>
            </a:r>
            <a:r>
              <a:rPr lang="en-US" b="1" dirty="0" err="1">
                <a:solidFill>
                  <a:srgbClr val="000099"/>
                </a:solidFill>
                <a:hlinkClick r:id="rId2"/>
              </a:rPr>
              <a:t>древнейших</a:t>
            </a:r>
            <a:r>
              <a:rPr lang="en-US" b="1" dirty="0">
                <a:solidFill>
                  <a:srgbClr val="000099"/>
                </a:solidFill>
                <a:hlinkClick r:id="rId2"/>
              </a:rPr>
              <a:t> </a:t>
            </a:r>
            <a:r>
              <a:rPr lang="en-US" b="1" dirty="0" err="1">
                <a:solidFill>
                  <a:srgbClr val="000099"/>
                </a:solidFill>
                <a:hlinkClick r:id="rId2"/>
              </a:rPr>
              <a:t>времен</a:t>
            </a:r>
            <a:r>
              <a:rPr lang="en-US" b="1" dirty="0">
                <a:solidFill>
                  <a:srgbClr val="000099"/>
                </a:solidFill>
                <a:hlinkClick r:id="rId2"/>
              </a:rPr>
              <a:t> </a:t>
            </a:r>
            <a:r>
              <a:rPr lang="en-US" b="1" dirty="0" err="1">
                <a:solidFill>
                  <a:srgbClr val="000099"/>
                </a:solidFill>
                <a:hlinkClick r:id="rId2"/>
              </a:rPr>
              <a:t>до</a:t>
            </a:r>
            <a:r>
              <a:rPr lang="en-US" b="1" dirty="0">
                <a:solidFill>
                  <a:srgbClr val="000099"/>
                </a:solidFill>
                <a:hlinkClick r:id="rId2"/>
              </a:rPr>
              <a:t> </a:t>
            </a:r>
            <a:r>
              <a:rPr lang="en-US" b="1" dirty="0" err="1">
                <a:solidFill>
                  <a:srgbClr val="000099"/>
                </a:solidFill>
                <a:hlinkClick r:id="rId2"/>
              </a:rPr>
              <a:t>конца</a:t>
            </a:r>
            <a:r>
              <a:rPr lang="en-US" b="1" dirty="0">
                <a:solidFill>
                  <a:srgbClr val="000099"/>
                </a:solidFill>
                <a:hlinkClick r:id="rId2"/>
              </a:rPr>
              <a:t> XVI </a:t>
            </a:r>
            <a:r>
              <a:rPr lang="en-US" b="1" dirty="0" err="1">
                <a:solidFill>
                  <a:srgbClr val="000099"/>
                </a:solidFill>
                <a:hlinkClick r:id="rId2"/>
              </a:rPr>
              <a:t>века</a:t>
            </a:r>
            <a:r>
              <a:rPr lang="en-US" b="1" dirty="0">
                <a:solidFill>
                  <a:srgbClr val="000099"/>
                </a:solidFill>
                <a:hlinkClick r:id="rId2"/>
              </a:rPr>
              <a:t>. 6 </a:t>
            </a:r>
            <a:r>
              <a:rPr lang="en-US" b="1" dirty="0" err="1">
                <a:solidFill>
                  <a:srgbClr val="000099"/>
                </a:solidFill>
                <a:hlinkClick r:id="rId2"/>
              </a:rPr>
              <a:t>класс</a:t>
            </a:r>
            <a:r>
              <a:rPr lang="en-US" b="1" dirty="0">
                <a:solidFill>
                  <a:srgbClr val="000099"/>
                </a:solidFill>
                <a:hlinkClick r:id="rId2"/>
              </a:rPr>
              <a:t>. – М.: </a:t>
            </a:r>
            <a:r>
              <a:rPr lang="en-US" b="1" dirty="0" err="1">
                <a:solidFill>
                  <a:srgbClr val="000099"/>
                </a:solidFill>
                <a:hlinkClick r:id="rId2"/>
              </a:rPr>
              <a:t>Просвещение</a:t>
            </a:r>
            <a:r>
              <a:rPr lang="en-US" b="1" dirty="0">
                <a:solidFill>
                  <a:srgbClr val="000099"/>
                </a:solidFill>
                <a:hlinkClick r:id="rId2"/>
              </a:rPr>
              <a:t>, 2010.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US" b="1" dirty="0">
                <a:solidFill>
                  <a:srgbClr val="000099"/>
                </a:solidFill>
                <a:hlinkClick r:id="rId2"/>
              </a:rPr>
              <a:t>http://ru.wikipedia.org/wiki/%C2%EB%E0%E4%E8%EC%E8%F0_%D1%E2%FF%F2%EE%F1%EB%E0%E2%E8%F7</a:t>
            </a:r>
            <a:endParaRPr lang="en-US" b="1" dirty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>
                <a:solidFill>
                  <a:srgbClr val="000099"/>
                </a:solidFill>
                <a:hlinkClick r:id="rId3"/>
              </a:rPr>
              <a:t>http://www.sgls.ru/kon/kon8.htm</a:t>
            </a:r>
            <a:endParaRPr lang="en-US" b="1" dirty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>
                <a:solidFill>
                  <a:srgbClr val="000099"/>
                </a:solidFill>
              </a:rPr>
              <a:t>“</a:t>
            </a:r>
            <a:r>
              <a:rPr lang="ru-RU" b="1" dirty="0">
                <a:solidFill>
                  <a:srgbClr val="000099"/>
                </a:solidFill>
              </a:rPr>
              <a:t>Крещение Князя Владимира" и "Крещение Руси</a:t>
            </a:r>
            <a:r>
              <a:rPr lang="ru-RU" b="1" dirty="0">
                <a:solidFill>
                  <a:srgbClr val="000099"/>
                </a:solidFill>
                <a:hlinkClick r:id="rId4"/>
              </a:rPr>
              <a:t>“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  <a:hlinkClick r:id="rId5"/>
              </a:rPr>
              <a:t>http://www.katehizis.ru/forum/index.php?showt…</a:t>
            </a:r>
            <a:endParaRPr lang="en-US" b="1" dirty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dirty="0">
                <a:solidFill>
                  <a:srgbClr val="000099"/>
                </a:solidFill>
              </a:rPr>
              <a:t>Христианство на Руси. Фреска "Крещение князя Владимира" В. </a:t>
            </a:r>
            <a:r>
              <a:rPr lang="ru-RU" b="1" dirty="0" err="1">
                <a:solidFill>
                  <a:srgbClr val="000099"/>
                </a:solidFill>
              </a:rPr>
              <a:t>М.Васнецов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  <a:hlinkClick r:id="rId6"/>
              </a:rPr>
              <a:t>http://900igr.net/fotografii/istorija/Prinjat…</a:t>
            </a:r>
            <a:endParaRPr lang="en-US" b="1" dirty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dirty="0">
                <a:solidFill>
                  <a:srgbClr val="000099"/>
                </a:solidFill>
              </a:rPr>
              <a:t>О крещении Руси и о том, как выбор веры сказался на князе Владимире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  <a:hlinkClick r:id="rId7"/>
              </a:rPr>
              <a:t>http://old.protestant.ru/news/inosmi/?id=895</a:t>
            </a:r>
            <a:endParaRPr lang="ru-RU" b="1" dirty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erkownowa.narod.ru/krit_mi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517" y="977900"/>
            <a:ext cx="6091458" cy="415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241300"/>
            <a:ext cx="6326187" cy="2163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Не смог он греков победить,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«По людям» стал потом ходить.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Но много дани захотел – 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Печален был его удел.</a:t>
            </a:r>
            <a:r>
              <a:rPr lang="ru-RU" smtClean="0"/>
              <a:t> </a:t>
            </a:r>
          </a:p>
        </p:txBody>
      </p:sp>
      <p:pic>
        <p:nvPicPr>
          <p:cNvPr id="38916" name="Picture 4" descr="93688994_Olga_vstrechaet_telo_Igor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738" y="2133600"/>
            <a:ext cx="6824662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330200"/>
            <a:ext cx="6326187" cy="2074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За Мала замуж не пошла,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Его послов живьем сожгла,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Во всем порядок навела,</a:t>
            </a: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Потом крещенье приняла.</a:t>
            </a:r>
            <a:r>
              <a:rPr lang="ru-RU" smtClean="0"/>
              <a:t> </a:t>
            </a:r>
          </a:p>
        </p:txBody>
      </p:sp>
      <p:pic>
        <p:nvPicPr>
          <p:cNvPr id="39940" name="Picture 4" descr="620750_7005-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2606675"/>
            <a:ext cx="60452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584200"/>
            <a:ext cx="4637087" cy="1897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000099"/>
                </a:solidFill>
              </a:rPr>
              <a:t>Хазар разбил, болгар разбил.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000099"/>
                </a:solidFill>
              </a:rPr>
              <a:t>Да, жить он дома не любил.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000099"/>
                </a:solidFill>
              </a:rPr>
              <a:t>Как воин, голову свою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000099"/>
                </a:solidFill>
              </a:rPr>
              <a:t>В неравном он сложил бою. </a:t>
            </a:r>
          </a:p>
        </p:txBody>
      </p:sp>
      <p:pic>
        <p:nvPicPr>
          <p:cNvPr id="40964" name="Picture 4" descr="ItMWQzNi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938" y="368300"/>
            <a:ext cx="4340225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74638"/>
            <a:ext cx="8589962" cy="14986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FF0000"/>
                </a:solidFill>
              </a:rPr>
              <a:t>Познакомьтесь с отрывком из «Повести временных лет», рассмотрите иллюстрацию и попробуйте определить, о каком событии пойдет речь.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16100"/>
            <a:ext cx="5780088" cy="4830763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1800" i="1" smtClean="0">
                <a:solidFill>
                  <a:srgbClr val="000099"/>
                </a:solidFill>
              </a:rPr>
              <a:t>Вышел Владимир на Днепр, и собралось там людей без числа. Владимир взял царицу, и Анастаса, и попов корсунских, взял и сосуды церковные, и иконы, двух медных идолов и четырех медных коней, что и ныне стоят за церковью святой Богородицы Десятинной… Корсунь же отдал грекам как вено за царицу, а сам пришел в Киев.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1800" i="1" smtClean="0">
                <a:solidFill>
                  <a:srgbClr val="000099"/>
                </a:solidFill>
              </a:rPr>
              <a:t>Когда Владимир пришел в Киев, он повелел опрокинуть кумиры — одних велел изрубить, а других предать огню. Перуна же повелел привязать к хвосту коня и волочить с горы по Боричеву взвозу к ручью и приставил двенадцать мужей колотить его палками…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1800" i="1" smtClean="0">
                <a:solidFill>
                  <a:srgbClr val="000099"/>
                </a:solidFill>
              </a:rPr>
              <a:t>«Повесть Временных лет»</a:t>
            </a:r>
            <a:r>
              <a:rPr lang="ru-RU" sz="1800" smtClean="0"/>
              <a:t> 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36" name="Picture 6" descr="25014919_Kreschenie_kievly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8800"/>
            <a:ext cx="322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5749925" y="20638"/>
            <a:ext cx="3394075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36663" y="2720975"/>
            <a:ext cx="6481762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</a:pPr>
            <a:r>
              <a:rPr lang="ru-RU" sz="6000" b="1" i="1" dirty="0">
                <a:solidFill>
                  <a:srgbClr val="FF0000"/>
                </a:solidFill>
              </a:rPr>
              <a:t>Тема урока: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ru-RU" sz="6000" b="1" i="1" dirty="0">
                <a:solidFill>
                  <a:srgbClr val="3366CC"/>
                </a:solidFill>
              </a:rPr>
              <a:t>Крещение Руси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88" y="190500"/>
            <a:ext cx="5016500" cy="21002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Всякая душа да будет покорна высшим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властям, ибо нет власти не от Бога…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Посему противящиеся власти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противятся Божию установлению.                                                               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                                              </a:t>
            </a:r>
            <a:r>
              <a:rPr lang="ru-RU" sz="2000" b="1" dirty="0" smtClean="0">
                <a:solidFill>
                  <a:srgbClr val="000099"/>
                </a:solidFill>
              </a:rPr>
              <a:t>Из Библии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4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storage.tsargrad.tv/cache/b/a/157_00001.jpg/w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6200"/>
            <a:ext cx="9144000" cy="5511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55700" y="584200"/>
            <a:ext cx="631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Calibri" pitchFamily="34" charset="0"/>
              </a:rPr>
              <a:t>Князь Владимир и крещение Руси</a:t>
            </a:r>
            <a:endParaRPr lang="ru-RU" sz="3200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35541_____">
  <a:themeElements>
    <a:clrScheme name="Тема Office 2">
      <a:dk1>
        <a:srgbClr val="000000"/>
      </a:dk1>
      <a:lt1>
        <a:srgbClr val="F0F8FF"/>
      </a:lt1>
      <a:dk2>
        <a:srgbClr val="000000"/>
      </a:dk2>
      <a:lt2>
        <a:srgbClr val="9E9E9E"/>
      </a:lt2>
      <a:accent1>
        <a:srgbClr val="7CBAF9"/>
      </a:accent1>
      <a:accent2>
        <a:srgbClr val="A579F8"/>
      </a:accent2>
      <a:accent3>
        <a:srgbClr val="F6FBFF"/>
      </a:accent3>
      <a:accent4>
        <a:srgbClr val="000000"/>
      </a:accent4>
      <a:accent5>
        <a:srgbClr val="BFD9FB"/>
      </a:accent5>
      <a:accent6>
        <a:srgbClr val="956DE1"/>
      </a:accent6>
      <a:hlink>
        <a:srgbClr val="00ABAB"/>
      </a:hlink>
      <a:folHlink>
        <a:srgbClr val="0054A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0F8FF"/>
        </a:lt1>
        <a:dk2>
          <a:srgbClr val="000000"/>
        </a:dk2>
        <a:lt2>
          <a:srgbClr val="9E9E9E"/>
        </a:lt2>
        <a:accent1>
          <a:srgbClr val="94B6D6"/>
        </a:accent1>
        <a:accent2>
          <a:srgbClr val="8CCBFF"/>
        </a:accent2>
        <a:accent3>
          <a:srgbClr val="F6FBFF"/>
        </a:accent3>
        <a:accent4>
          <a:srgbClr val="000000"/>
        </a:accent4>
        <a:accent5>
          <a:srgbClr val="C8D7E8"/>
        </a:accent5>
        <a:accent6>
          <a:srgbClr val="7EB8E7"/>
        </a:accent6>
        <a:hlink>
          <a:srgbClr val="006DCE"/>
        </a:hlink>
        <a:folHlink>
          <a:srgbClr val="4A69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0F8FF"/>
        </a:lt1>
        <a:dk2>
          <a:srgbClr val="000000"/>
        </a:dk2>
        <a:lt2>
          <a:srgbClr val="9E9E9E"/>
        </a:lt2>
        <a:accent1>
          <a:srgbClr val="7CBAF9"/>
        </a:accent1>
        <a:accent2>
          <a:srgbClr val="A579F8"/>
        </a:accent2>
        <a:accent3>
          <a:srgbClr val="F6FBFF"/>
        </a:accent3>
        <a:accent4>
          <a:srgbClr val="000000"/>
        </a:accent4>
        <a:accent5>
          <a:srgbClr val="BFD9FB"/>
        </a:accent5>
        <a:accent6>
          <a:srgbClr val="956DE1"/>
        </a:accent6>
        <a:hlink>
          <a:srgbClr val="00ABAB"/>
        </a:hlink>
        <a:folHlink>
          <a:srgbClr val="0054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0F8FF"/>
        </a:lt1>
        <a:dk2>
          <a:srgbClr val="000000"/>
        </a:dk2>
        <a:lt2>
          <a:srgbClr val="9E9E9E"/>
        </a:lt2>
        <a:accent1>
          <a:srgbClr val="58A2ED"/>
        </a:accent1>
        <a:accent2>
          <a:srgbClr val="EFB166"/>
        </a:accent2>
        <a:accent3>
          <a:srgbClr val="F6FBFF"/>
        </a:accent3>
        <a:accent4>
          <a:srgbClr val="000000"/>
        </a:accent4>
        <a:accent5>
          <a:srgbClr val="B4CEF4"/>
        </a:accent5>
        <a:accent6>
          <a:srgbClr val="D9A05C"/>
        </a:accent6>
        <a:hlink>
          <a:srgbClr val="0061C5"/>
        </a:hlink>
        <a:folHlink>
          <a:srgbClr val="FF43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0F8FF"/>
        </a:lt1>
        <a:dk2>
          <a:srgbClr val="000000"/>
        </a:dk2>
        <a:lt2>
          <a:srgbClr val="9E9E9E"/>
        </a:lt2>
        <a:accent1>
          <a:srgbClr val="C9C917"/>
        </a:accent1>
        <a:accent2>
          <a:srgbClr val="EA933F"/>
        </a:accent2>
        <a:accent3>
          <a:srgbClr val="F6FBFF"/>
        </a:accent3>
        <a:accent4>
          <a:srgbClr val="000000"/>
        </a:accent4>
        <a:accent5>
          <a:srgbClr val="E1E1AB"/>
        </a:accent5>
        <a:accent6>
          <a:srgbClr val="D48538"/>
        </a:accent6>
        <a:hlink>
          <a:srgbClr val="006CDD"/>
        </a:hlink>
        <a:folHlink>
          <a:srgbClr val="D700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4B6D6"/>
        </a:accent1>
        <a:accent2>
          <a:srgbClr val="8CCBFF"/>
        </a:accent2>
        <a:accent3>
          <a:srgbClr val="FFFFFF"/>
        </a:accent3>
        <a:accent4>
          <a:srgbClr val="000000"/>
        </a:accent4>
        <a:accent5>
          <a:srgbClr val="C8D7E8"/>
        </a:accent5>
        <a:accent6>
          <a:srgbClr val="7EB8E7"/>
        </a:accent6>
        <a:hlink>
          <a:srgbClr val="006DCE"/>
        </a:hlink>
        <a:folHlink>
          <a:srgbClr val="4A69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CBAF9"/>
        </a:accent1>
        <a:accent2>
          <a:srgbClr val="A579F8"/>
        </a:accent2>
        <a:accent3>
          <a:srgbClr val="FFFFFF"/>
        </a:accent3>
        <a:accent4>
          <a:srgbClr val="000000"/>
        </a:accent4>
        <a:accent5>
          <a:srgbClr val="BFD9FB"/>
        </a:accent5>
        <a:accent6>
          <a:srgbClr val="956DE1"/>
        </a:accent6>
        <a:hlink>
          <a:srgbClr val="00ABAB"/>
        </a:hlink>
        <a:folHlink>
          <a:srgbClr val="0054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8A2ED"/>
        </a:accent1>
        <a:accent2>
          <a:srgbClr val="EFB166"/>
        </a:accent2>
        <a:accent3>
          <a:srgbClr val="FFFFFF"/>
        </a:accent3>
        <a:accent4>
          <a:srgbClr val="000000"/>
        </a:accent4>
        <a:accent5>
          <a:srgbClr val="B4CEF4"/>
        </a:accent5>
        <a:accent6>
          <a:srgbClr val="D9A05C"/>
        </a:accent6>
        <a:hlink>
          <a:srgbClr val="0061C5"/>
        </a:hlink>
        <a:folHlink>
          <a:srgbClr val="FF43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9C917"/>
        </a:accent1>
        <a:accent2>
          <a:srgbClr val="EA933F"/>
        </a:accent2>
        <a:accent3>
          <a:srgbClr val="FFFFFF"/>
        </a:accent3>
        <a:accent4>
          <a:srgbClr val="000000"/>
        </a:accent4>
        <a:accent5>
          <a:srgbClr val="E1E1AB"/>
        </a:accent5>
        <a:accent6>
          <a:srgbClr val="D48538"/>
        </a:accent6>
        <a:hlink>
          <a:srgbClr val="006CDD"/>
        </a:hlink>
        <a:folHlink>
          <a:srgbClr val="D700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35541_____</Template>
  <TotalTime>446</TotalTime>
  <Words>1032</Words>
  <Application>Microsoft Office PowerPoint</Application>
  <PresentationFormat>Экран (4:3)</PresentationFormat>
  <Paragraphs>169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35541_____</vt:lpstr>
      <vt:lpstr>Слайд 1</vt:lpstr>
      <vt:lpstr>Слайд 2</vt:lpstr>
      <vt:lpstr>Отгадайте исторические загадки:</vt:lpstr>
      <vt:lpstr>Слайд 4</vt:lpstr>
      <vt:lpstr>Слайд 5</vt:lpstr>
      <vt:lpstr>Слайд 6</vt:lpstr>
      <vt:lpstr>Познакомьтесь с отрывком из «Повести временных лет», рассмотрите иллюстрацию и попробуйте определить, о каком событии пойдет речь.</vt:lpstr>
      <vt:lpstr>Слайд 8</vt:lpstr>
      <vt:lpstr>Слайд 9</vt:lpstr>
      <vt:lpstr>Слайд 10</vt:lpstr>
      <vt:lpstr>Слайд 11</vt:lpstr>
      <vt:lpstr>Ярополк – поднят на мячи двумя варягами, когда зашёл в шатёр.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Вопросы к видеофрагменту:</vt:lpstr>
      <vt:lpstr>Слайд 23</vt:lpstr>
      <vt:lpstr>Слайд 24</vt:lpstr>
      <vt:lpstr>989 – Закладка Десятинной церкви.</vt:lpstr>
      <vt:lpstr>Слайд 26</vt:lpstr>
      <vt:lpstr>Распространение христианства на Руси</vt:lpstr>
      <vt:lpstr>Слайд 28</vt:lpstr>
      <vt:lpstr>Слайд 29</vt:lpstr>
      <vt:lpstr>Вывод: 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Пользователь</cp:lastModifiedBy>
  <cp:revision>44</cp:revision>
  <dcterms:created xsi:type="dcterms:W3CDTF">2013-01-23T17:35:10Z</dcterms:created>
  <dcterms:modified xsi:type="dcterms:W3CDTF">2017-03-13T19:10:35Z</dcterms:modified>
</cp:coreProperties>
</file>