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2" r:id="rId5"/>
    <p:sldId id="270" r:id="rId6"/>
    <p:sldId id="271" r:id="rId7"/>
    <p:sldId id="263" r:id="rId8"/>
    <p:sldId id="264" r:id="rId9"/>
    <p:sldId id="267" r:id="rId10"/>
    <p:sldId id="273" r:id="rId11"/>
    <p:sldId id="274" r:id="rId12"/>
    <p:sldId id="261" r:id="rId13"/>
    <p:sldId id="262" r:id="rId14"/>
    <p:sldId id="265" r:id="rId15"/>
    <p:sldId id="266" r:id="rId16"/>
    <p:sldId id="258" r:id="rId17"/>
    <p:sldId id="259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805" y="3212976"/>
            <a:ext cx="6553200" cy="1224136"/>
          </a:xfrm>
        </p:spPr>
        <p:txBody>
          <a:bodyPr anchor="ctr"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Единицы измерения объёма информации</a:t>
            </a:r>
            <a:endParaRPr lang="be-BY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2928" cy="1867273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melia_DG" pitchFamily="2" charset="0"/>
              </a:rPr>
              <a:t>Кодирование </a:t>
            </a:r>
            <a:br>
              <a:rPr lang="ru-RU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melia_DG" pitchFamily="2" charset="0"/>
              </a:rPr>
            </a:br>
            <a:r>
              <a:rPr lang="ru-RU" sz="8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melia_DG" pitchFamily="2" charset="0"/>
              </a:rPr>
              <a:t>информации</a:t>
            </a:r>
            <a:endParaRPr lang="be-BY" sz="8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melia_D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418" y="188640"/>
            <a:ext cx="53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знаки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1196752"/>
            <a:ext cx="8692203" cy="5400600"/>
            <a:chOff x="251520" y="1196752"/>
            <a:chExt cx="8692203" cy="5400600"/>
          </a:xfrm>
        </p:grpSpPr>
        <p:pic>
          <p:nvPicPr>
            <p:cNvPr id="15370" name="Picture 10" descr="http://tnu.podelise.ru/pars_docs/refs/244/243930/243930_html_12bb76a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96752"/>
              <a:ext cx="8692203" cy="540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12" descr="http://dok.opredelim.com/pars_docs/refs/24/23131/img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3" t="12137" r="11991" b="13540"/>
            <a:stretch/>
          </p:blipFill>
          <p:spPr bwMode="auto">
            <a:xfrm>
              <a:off x="6613227" y="4869160"/>
              <a:ext cx="2279253" cy="171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10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49731"/>
            <a:ext cx="83535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Топографические знаки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8" name="Picture 8" descr="http://3.bp.blogspot.com/-j97qWM9JlQo/ViZW2W54AOI/AAAAAAAAFo8/wbGomqSAdRw/s1600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84"/>
          <a:stretch/>
        </p:blipFill>
        <p:spPr bwMode="auto">
          <a:xfrm>
            <a:off x="251520" y="1052736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Коды или шифры можно придумать самому.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книге о Шерлоке Холмсе есть рассказ о танцующих человечках, где каждая буква кодировалась рисунком.</a:t>
            </a:r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http://cs630425.vk.me/v630425428/2cf57/nyQmQ8KK9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6" y="1916832"/>
            <a:ext cx="86558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informatika/Primery-kodirovanija/0009-009-Primer-3.-Mozhno-kazhduju-bukvu-zamenit-ejo-porjadkovym-nomerom-v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25643" r="14022" b="35001"/>
          <a:stretch/>
        </p:blipFill>
        <p:spPr bwMode="auto">
          <a:xfrm>
            <a:off x="395536" y="908720"/>
            <a:ext cx="837535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166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каждую букву заменить её порядковым номером в алфавите.</a:t>
            </a:r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fs00.infourok.ru/images/doc/243/236180/2/640/img27.jpg"/>
          <p:cNvPicPr>
            <a:picLocks noChangeAspect="1" noChangeArrowheads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4" b="1079"/>
          <a:stretch/>
        </p:blipFill>
        <p:spPr bwMode="auto">
          <a:xfrm>
            <a:off x="1331640" y="4869160"/>
            <a:ext cx="6624736" cy="17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29309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можно  букву заменить следующей за ней буквой. </a:t>
            </a:r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5informatika.net/datas/informatika/Sposoby-kodirovanija/0027-027-Zakodirovannoe-nastroe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36" r="7096" b="11846"/>
          <a:stretch/>
        </p:blipFill>
        <p:spPr bwMode="auto">
          <a:xfrm>
            <a:off x="539552" y="260648"/>
            <a:ext cx="806489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08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he-teacher-site-berdnikov.16mb.com/image/%D0%9A%D0%BE%D0%B4%D0%B8%D1%80%D0%BE%D0%B2%D0%B0%D0%BD%D0%B8%D0%B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96" l="0" r="97573">
                        <a14:foregroundMark x1="16748" y1="50000" x2="16748" y2="50000"/>
                        <a14:foregroundMark x1="30825" y1="30986" x2="30825" y2="30986"/>
                        <a14:foregroundMark x1="49515" y1="45070" x2="49515" y2="45070"/>
                        <a14:foregroundMark x1="33010" y1="42606" x2="33010" y2="42606"/>
                        <a14:foregroundMark x1="19417" y1="35211" x2="19417" y2="35211"/>
                        <a14:foregroundMark x1="22087" y1="29930" x2="22087" y2="29930"/>
                        <a14:foregroundMark x1="32282" y1="36972" x2="32282" y2="36972"/>
                        <a14:foregroundMark x1="26214" y1="36972" x2="26214" y2="36972"/>
                        <a14:foregroundMark x1="20874" y1="29225" x2="20874" y2="29225"/>
                        <a14:foregroundMark x1="19903" y1="29225" x2="19903" y2="29225"/>
                        <a14:foregroundMark x1="16019" y1="29225" x2="16019" y2="29225"/>
                        <a14:foregroundMark x1="19417" y1="41901" x2="19417" y2="41901"/>
                        <a14:foregroundMark x1="48301" y1="40141" x2="48301" y2="40141"/>
                        <a14:foregroundMark x1="52427" y1="32042" x2="52427" y2="32042"/>
                        <a14:foregroundMark x1="52184" y1="26056" x2="52184" y2="26056"/>
                        <a14:foregroundMark x1="44660" y1="41901" x2="44660" y2="41901"/>
                        <a14:foregroundMark x1="45631" y1="39789" x2="45631" y2="39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9243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Компьютер может обрабатывать различную информацию ( числовую, текстовую, графическую, звуковую ) только в цифровой форме.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Цифровая форма представления информации реализована в виде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двоичного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т.е. с помощью цифр 0 и 1.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связано с тем, что простые технические устройства обладают двумя устойчивыми состояниями: включено/выключено.</a:t>
            </a:r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5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количественного выражения любой величины необходимо определить единицу измерения.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для измерения длины в качестве единицы выбран метр, для измерения массы — килограмм и так далее. Аналогично, для определения количества информации необходимо ввести единицу измерения. </a:t>
            </a:r>
            <a:endParaRPr lang="ru-RU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Минимальной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единицей измерения количества информации является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бит.</a:t>
            </a:r>
          </a:p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– количество информации, которое содержит один символ двоичного алфавита (0 или 1), а следующей по величине единицей является </a:t>
            </a: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байт.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Причём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байт =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бит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be-BY" dirty="0"/>
          </a:p>
        </p:txBody>
      </p:sp>
      <p:pic>
        <p:nvPicPr>
          <p:cNvPr id="18434" name="Picture 2" descr="http://fashionblogeu.info/photo/56b4a1b58afd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75652" r="3874" b="4097"/>
          <a:stretch/>
        </p:blipFill>
        <p:spPr bwMode="auto">
          <a:xfrm>
            <a:off x="251520" y="4437112"/>
            <a:ext cx="866428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96875"/>
            <a:ext cx="79208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1 Кбайт = 2</a:t>
            </a:r>
            <a:r>
              <a:rPr lang="be-BY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 байт = 1024 байт; </a:t>
            </a:r>
            <a:endParaRPr lang="be-BY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Мбайт 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be-BY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 байт = 1024 Кбайт; </a:t>
            </a:r>
            <a:endParaRPr lang="be-BY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Гбайт = 2</a:t>
            </a:r>
            <a:r>
              <a:rPr lang="be-BY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 байт = 1024 Мбайт. </a:t>
            </a:r>
            <a:endParaRPr lang="be-BY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e-BY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Тбайт = 2</a:t>
            </a:r>
            <a:r>
              <a:rPr lang="be-BY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be-BY" sz="3200" b="1" dirty="0">
                <a:latin typeface="Arial" panose="020B0604020202020204" pitchFamily="34" charset="0"/>
                <a:cs typeface="Arial" panose="020B0604020202020204" pitchFamily="34" charset="0"/>
              </a:rPr>
              <a:t> байт = 1024 Гбайт</a:t>
            </a:r>
            <a:r>
              <a:rPr lang="be-BY" sz="3200" dirty="0"/>
              <a:t/>
            </a:r>
            <a:br>
              <a:rPr lang="be-BY" sz="3200" dirty="0"/>
            </a:b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pic>
        <p:nvPicPr>
          <p:cNvPr id="8194" name="Picture 2" descr="http://wiki.iteach.ru/images/a/ad/%D0%9A%D0%BE%D0%B4%D0%B8%D1%80%D0%BE%D0%B2%D0%B0%D0%BD%D0%B8%D0%B5_%D0%B8%D0%BD%D1%84%D1%8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5894014" cy="36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slide.ru/images/27/33187/96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0" t="22787" r="8066" b="5772"/>
          <a:stretch/>
        </p:blipFill>
        <p:spPr bwMode="auto">
          <a:xfrm>
            <a:off x="367772" y="1124744"/>
            <a:ext cx="8458728" cy="542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представить, что это за единицы измерения, знай: </a:t>
            </a:r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(фр.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соdе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кодекс, свод законов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правило для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преобразования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одного набора знаков в другой набор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знаков, набор условных обозначений. </a:t>
            </a: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Кодирование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процесс преобразования информации в соответствии с определённым кодом.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Декодирование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процесс, обратный кодированию.</a:t>
            </a: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Кодировать информацию можно различными способами: устно; письменно; жестами или сигналами любой другой природы.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http://cliparts.co/cliparts/8iE/LMb/8iELMbg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85" l="1000" r="100000">
                        <a14:foregroundMark x1="41429" y1="14072" x2="41429" y2="14072"/>
                        <a14:foregroundMark x1="38286" y1="10842" x2="38286" y2="10842"/>
                        <a14:foregroundMark x1="71571" y1="14764" x2="71571" y2="14764"/>
                        <a14:foregroundMark x1="68429" y1="70473" x2="68429" y2="70473"/>
                        <a14:foregroundMark x1="62000" y1="63437" x2="62000" y2="63437"/>
                        <a14:foregroundMark x1="61286" y1="68512" x2="61286" y2="68512"/>
                        <a14:foregroundMark x1="60429" y1="77509" x2="60429" y2="77509"/>
                        <a14:foregroundMark x1="62857" y1="73010" x2="62857" y2="73010"/>
                        <a14:foregroundMark x1="58143" y1="65283" x2="58143" y2="65283"/>
                        <a14:foregroundMark x1="66857" y1="45444" x2="66857" y2="45444"/>
                        <a14:foregroundMark x1="66000" y1="43599" x2="64429" y2="48674"/>
                        <a14:foregroundMark x1="65286" y1="57670" x2="67571" y2="57670"/>
                        <a14:foregroundMark x1="65286" y1="54441" x2="65286" y2="54441"/>
                        <a14:foregroundMark x1="60429" y1="55017" x2="60429" y2="55017"/>
                        <a14:foregroundMark x1="72429" y1="63437" x2="72429" y2="63437"/>
                        <a14:foregroundMark x1="74714" y1="71742" x2="74714" y2="71742"/>
                        <a14:foregroundMark x1="73143" y1="64014" x2="73143" y2="64014"/>
                        <a14:foregroundMark x1="79571" y1="59516" x2="79571" y2="59516"/>
                        <a14:foregroundMark x1="55000" y1="89619" x2="55000" y2="89619"/>
                        <a14:foregroundMark x1="51714" y1="86390" x2="51714" y2="86390"/>
                        <a14:foregroundMark x1="55714" y1="76817" x2="55714" y2="76817"/>
                        <a14:foregroundMark x1="58857" y1="71050" x2="58857" y2="71050"/>
                        <a14:foregroundMark x1="62000" y1="77509" x2="62000" y2="77509"/>
                        <a14:foregroundMark x1="69143" y1="75548" x2="69143" y2="75548"/>
                        <a14:foregroundMark x1="66857" y1="76817" x2="66857" y2="76817"/>
                        <a14:foregroundMark x1="61286" y1="78085" x2="61286" y2="7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8604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3-tub-by.yandex.net/i?id=36c2d5c574123f9512835c1caa233c53&amp;n=33&amp;h=167&amp;w=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97152"/>
            <a:ext cx="4572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9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199093"/>
            <a:ext cx="853244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be-BY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Примеры кодирования информации:</a:t>
            </a:r>
          </a:p>
        </p:txBody>
      </p:sp>
      <p:pic>
        <p:nvPicPr>
          <p:cNvPr id="1028" name="Picture 4" descr="http://azeriproject.com/sites/azeriproject.com/files/shtrix-k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8683"/>
            <a:ext cx="417646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xstock.ru/uploads/2013-03/1362412483_Den-gi-Mail-Ru-i-Tin-koff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8923"/>
            <a:ext cx="7084711" cy="21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ig-radio.ru/news/images/600x-/20b80f07c9ab618dfd94dc2b20849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10" y="1816675"/>
            <a:ext cx="1836150" cy="18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777478"/>
            <a:ext cx="4900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Штрих-коды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new.playroom.ru/wp-content/uploads/2014/12/obrazovanie3_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6" b="9946"/>
          <a:stretch/>
        </p:blipFill>
        <p:spPr bwMode="auto">
          <a:xfrm>
            <a:off x="383013" y="1169447"/>
            <a:ext cx="8437459" cy="23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6343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Нотная грамота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http://www.dpol4.ru/img/picture/Sep/15/7cc97772d757db516c1bd627cf5f487d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85298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welovesolo.com/wp-content/uploads/vector/44/traffic_light_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019765" cy="34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mruptime.com/images/56055f7ab4b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1"/>
          <a:stretch/>
        </p:blipFill>
        <p:spPr bwMode="auto">
          <a:xfrm>
            <a:off x="3059832" y="1124744"/>
            <a:ext cx="5847922" cy="39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980" y="188640"/>
            <a:ext cx="7167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Дорожная Азбука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4" name="Picture 6" descr="http://wroom.ru/i/news/4746_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63536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8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obovsemka.com/wp-content/uploads/2015/03/rebusy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16516" cy="43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ребусы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8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iki.iteach.ru/images/2/2a/Ris3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86797" cy="49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5367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Азбука Морзе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2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346" y="188640"/>
            <a:ext cx="7305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Сигнальные флаги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http://st.ozenok.net/u/rimg/img_53257888_529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5444183" cy="388843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ogmon.org/scenarij-igri-ostrov-sokrovish/7778_html_61f017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95890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5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1.endata.cx/data/games/21145/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827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360" y="188640"/>
            <a:ext cx="7964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Семафорная азбука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55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</TotalTime>
  <Words>304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Аптека</vt:lpstr>
      <vt:lpstr>Кодирование 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</dc:title>
  <dc:creator>Mam</dc:creator>
  <cp:lastModifiedBy>RD TEST</cp:lastModifiedBy>
  <cp:revision>16</cp:revision>
  <dcterms:created xsi:type="dcterms:W3CDTF">2016-10-09T15:19:47Z</dcterms:created>
  <dcterms:modified xsi:type="dcterms:W3CDTF">2016-10-10T10:18:00Z</dcterms:modified>
</cp:coreProperties>
</file>