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5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C1E79-BFF0-4117-86F3-D50ADF54FBBA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C33B-74E7-448A-A637-5DC6DF312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983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2C33B-74E7-448A-A637-5DC6DF3123A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729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4131-0956-4F01-B2E8-6D2797938D78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FDC1-042C-480A-8BBA-02C195CBF6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71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4131-0956-4F01-B2E8-6D2797938D78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FDC1-042C-480A-8BBA-02C195CBF6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863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4131-0956-4F01-B2E8-6D2797938D78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FDC1-042C-480A-8BBA-02C195CBF6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416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4131-0956-4F01-B2E8-6D2797938D78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FDC1-042C-480A-8BBA-02C195CBF6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62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4131-0956-4F01-B2E8-6D2797938D78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FDC1-042C-480A-8BBA-02C195CBF6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609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4131-0956-4F01-B2E8-6D2797938D78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FDC1-042C-480A-8BBA-02C195CBF6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217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4131-0956-4F01-B2E8-6D2797938D78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FDC1-042C-480A-8BBA-02C195CBF6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82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4131-0956-4F01-B2E8-6D2797938D78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FDC1-042C-480A-8BBA-02C195CBF6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095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4131-0956-4F01-B2E8-6D2797938D78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FDC1-042C-480A-8BBA-02C195CBF6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05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4131-0956-4F01-B2E8-6D2797938D78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FDC1-042C-480A-8BBA-02C195CBF6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823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4131-0956-4F01-B2E8-6D2797938D78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FDC1-042C-480A-8BBA-02C195CBF6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284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F4131-0956-4F01-B2E8-6D2797938D78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AFDC1-042C-480A-8BBA-02C195CBF6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7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72400" cy="1470025"/>
          </a:xfrm>
        </p:spPr>
        <p:txBody>
          <a:bodyPr/>
          <a:lstStyle/>
          <a:p>
            <a:r>
              <a:rPr lang="ru-RU" b="1" dirty="0"/>
              <a:t>Кодирование текстовой информации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941168"/>
            <a:ext cx="6400800" cy="1054968"/>
          </a:xfrm>
        </p:spPr>
        <p:txBody>
          <a:bodyPr/>
          <a:lstStyle/>
          <a:p>
            <a:pPr algn="r"/>
            <a:r>
              <a:rPr lang="ru-RU" dirty="0" smtClean="0"/>
              <a:t>Автор </a:t>
            </a:r>
            <a:r>
              <a:rPr lang="ru-RU" dirty="0" err="1" smtClean="0"/>
              <a:t>Буланкина</a:t>
            </a:r>
            <a:r>
              <a:rPr lang="ru-RU" smtClean="0"/>
              <a:t> И.Н.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246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202159"/>
              </p:ext>
            </p:extLst>
          </p:nvPr>
        </p:nvGraphicFramePr>
        <p:xfrm>
          <a:off x="359532" y="336043"/>
          <a:ext cx="8496944" cy="6486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/>
                <a:gridCol w="4428492"/>
              </a:tblGrid>
              <a:tr h="1465620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1.Какое количество символов содержит алфавит, используемый для представления текстовой информации в компьютере</a:t>
                      </a:r>
                    </a:p>
                    <a:p>
                      <a:pPr marL="800100" lvl="1" indent="-342900">
                        <a:buFont typeface="+mj-lt"/>
                        <a:buAutoNum type="arabicPeriod"/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256.</a:t>
                      </a:r>
                    </a:p>
                    <a:p>
                      <a:pPr marL="800100" lvl="1" indent="-342900">
                        <a:buFont typeface="+mj-lt"/>
                        <a:buAutoNum type="arabicPeriod"/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1024.</a:t>
                      </a:r>
                    </a:p>
                    <a:p>
                      <a:pPr marL="800100" lvl="1" indent="-342900">
                        <a:buFont typeface="+mj-lt"/>
                        <a:buAutoNum type="arabicPeriod"/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128</a:t>
                      </a:r>
                      <a:endParaRPr lang="ru-RU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5.В таблице кодировки ASCII стандартными(неизменными) являются только символы с номерами</a:t>
                      </a:r>
                    </a:p>
                    <a:p>
                      <a:pPr marL="800100" lvl="1" indent="-342900">
                        <a:buFont typeface="+mj-lt"/>
                        <a:buAutoNum type="arabicPeriod"/>
                      </a:pP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 127 до 255.</a:t>
                      </a:r>
                    </a:p>
                    <a:p>
                      <a:pPr marL="800100" lvl="1" indent="-342900">
                        <a:buFont typeface="+mj-lt"/>
                        <a:buAutoNum type="arabicPeriod"/>
                      </a:pP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 0 до 127.</a:t>
                      </a:r>
                    </a:p>
                    <a:p>
                      <a:pPr marL="800100" lvl="1" indent="-342900">
                        <a:buFont typeface="+mj-lt"/>
                        <a:buAutoNum type="arabicPeriod"/>
                      </a:pP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 0 до 255</a:t>
                      </a:r>
                      <a:r>
                        <a:rPr lang="ru-RU" sz="15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ru-RU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869068">
                <a:tc>
                  <a:txBody>
                    <a:bodyPr/>
                    <a:lstStyle/>
                    <a:p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2.Все символы компьютерного алфавита пронумерованы от 0 до 255. Каждому номеру соответствует</a:t>
                      </a:r>
                    </a:p>
                    <a:p>
                      <a:pPr marL="800100" lvl="1" indent="-342900">
                        <a:buFont typeface="+mj-lt"/>
                        <a:buAutoNum type="arabicPeriod"/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четырехразрядный двоичный код.</a:t>
                      </a:r>
                    </a:p>
                    <a:p>
                      <a:pPr marL="800100" lvl="1" indent="-342900">
                        <a:buFont typeface="+mj-lt"/>
                        <a:buAutoNum type="arabicPeriod"/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восьмиразрядный двоичный код.</a:t>
                      </a:r>
                    </a:p>
                    <a:p>
                      <a:pPr marL="800100" lvl="1" indent="-342900">
                        <a:buFont typeface="+mj-lt"/>
                        <a:buAutoNum type="arabicPeriod"/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шестнадцатиразрядный двоичный код.</a:t>
                      </a:r>
                      <a:endParaRPr lang="ru-RU" sz="15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6.Таблица, в которой всем символам компьютерного алфавита поставлены в соответствие порядковые номера, называется</a:t>
                      </a:r>
                    </a:p>
                    <a:p>
                      <a:pPr marL="800100" lvl="1" indent="-342900">
                        <a:buFont typeface="+mj-lt"/>
                        <a:buAutoNum type="arabicPeriod"/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таблицей NTFS.</a:t>
                      </a:r>
                    </a:p>
                    <a:p>
                      <a:pPr marL="800100" lvl="1" indent="-342900">
                        <a:buFont typeface="+mj-lt"/>
                        <a:buAutoNum type="arabicPeriod"/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таблицей FAT.</a:t>
                      </a:r>
                    </a:p>
                    <a:p>
                      <a:pPr marL="800100" lvl="1" indent="-342900">
                        <a:buFont typeface="+mj-lt"/>
                        <a:buAutoNum type="arabicPeriod"/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таблицей кодировки.</a:t>
                      </a:r>
                    </a:p>
                    <a:p>
                      <a:endParaRPr lang="ru-RU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332148">
                <a:tc>
                  <a:txBody>
                    <a:bodyPr/>
                    <a:lstStyle/>
                    <a:p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3.Двоичный код каждого символа в компьютерном тексте занимает</a:t>
                      </a:r>
                    </a:p>
                    <a:p>
                      <a:pPr marL="800100" lvl="1" indent="-342900">
                        <a:buFont typeface="+mj-lt"/>
                        <a:buAutoNum type="arabicPeriod"/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байт памяти.</a:t>
                      </a:r>
                    </a:p>
                    <a:p>
                      <a:pPr marL="800100" lvl="1" indent="-342900">
                        <a:buFont typeface="+mj-lt"/>
                        <a:buAutoNum type="arabicPeriod"/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бит памяти .</a:t>
                      </a:r>
                    </a:p>
                    <a:p>
                      <a:pPr marL="800100" lvl="1" indent="-342900">
                        <a:buFont typeface="+mj-lt"/>
                        <a:buAutoNum type="arabicPeriod"/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байтов памяти.</a:t>
                      </a:r>
                      <a:endParaRPr lang="ru-RU" sz="15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7.С развитием персональных компьютеров типа IBM PC международным стандартом стала таблица кодировки символов</a:t>
                      </a:r>
                    </a:p>
                    <a:p>
                      <a:pPr marL="800100" lvl="1" indent="-342900">
                        <a:buFont typeface="+mj-lt"/>
                        <a:buAutoNum type="arabicPeriod"/>
                      </a:pPr>
                      <a:r>
                        <a:rPr lang="ru-RU" sz="15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Windows</a:t>
                      </a: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800100" lvl="1" indent="-342900">
                        <a:buFont typeface="+mj-lt"/>
                        <a:buAutoNum type="arabicPeriod"/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NTFS.</a:t>
                      </a:r>
                    </a:p>
                    <a:p>
                      <a:pPr marL="800100" lvl="1" indent="-342900">
                        <a:buFont typeface="+mj-lt"/>
                        <a:buAutoNum type="arabicPeriod"/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ASCII.</a:t>
                      </a:r>
                      <a:endParaRPr lang="ru-RU" sz="15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332148">
                <a:tc>
                  <a:txBody>
                    <a:bodyPr/>
                    <a:lstStyle/>
                    <a:p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4.В русских национальных кодировках во второй части таблицы ASCII(от 128 до 255) размещаются</a:t>
                      </a:r>
                    </a:p>
                    <a:p>
                      <a:pPr marL="800100" lvl="1" indent="-342900">
                        <a:buFont typeface="+mj-lt"/>
                        <a:buAutoNum type="arabicPeriod"/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символы русского языка.</a:t>
                      </a:r>
                    </a:p>
                    <a:p>
                      <a:pPr marL="800100" lvl="1" indent="-342900">
                        <a:buFont typeface="+mj-lt"/>
                        <a:buAutoNum type="arabicPeriod"/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особые управляющие символы.</a:t>
                      </a:r>
                    </a:p>
                    <a:p>
                      <a:pPr marL="800100" lvl="1" indent="-342900">
                        <a:buFont typeface="+mj-lt"/>
                        <a:buAutoNum type="arabicPeriod"/>
                      </a:pPr>
                      <a:r>
                        <a:rPr lang="ru-RU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символы латинского языка.</a:t>
                      </a:r>
                      <a:endParaRPr lang="ru-RU" sz="15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411760" y="0"/>
            <a:ext cx="4392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Тест</a:t>
            </a:r>
          </a:p>
        </p:txBody>
      </p:sp>
    </p:spTree>
    <p:extLst>
      <p:ext uri="{BB962C8B-B14F-4D97-AF65-F5344CB8AC3E}">
        <p14:creationId xmlns:p14="http://schemas.microsoft.com/office/powerpoint/2010/main" val="288268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83568" y="260648"/>
            <a:ext cx="3008313" cy="56366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Повторение</a:t>
            </a:r>
            <a:endParaRPr lang="ru-RU" sz="3600" dirty="0"/>
          </a:p>
        </p:txBody>
      </p:sp>
      <p:pic>
        <p:nvPicPr>
          <p:cNvPr id="7" name="Объект 6" descr="http://school497.ru/download/u/02/img/text4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50582" y="188640"/>
            <a:ext cx="3893418" cy="223224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215008" y="980728"/>
            <a:ext cx="8928992" cy="4691063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Алфавит</a:t>
            </a:r>
            <a:r>
              <a:rPr lang="ru-RU" sz="2400" dirty="0" smtClean="0"/>
              <a:t> - множество символов, с помощью которых записывается текст</a:t>
            </a:r>
          </a:p>
          <a:p>
            <a:r>
              <a:rPr lang="ru-RU" sz="2400" b="1" dirty="0" smtClean="0"/>
              <a:t>Мощность алфавита </a:t>
            </a:r>
            <a:r>
              <a:rPr lang="ru-RU" sz="2400" dirty="0" smtClean="0"/>
              <a:t>- число </a:t>
            </a:r>
            <a:r>
              <a:rPr lang="ru-RU" sz="2400" dirty="0"/>
              <a:t>символов в алфавите </a:t>
            </a:r>
            <a:endParaRPr lang="ru-RU" sz="2400" dirty="0" smtClean="0"/>
          </a:p>
          <a:p>
            <a:r>
              <a:rPr lang="ru-RU" sz="2400" b="1" dirty="0"/>
              <a:t>N = </a:t>
            </a:r>
            <a:r>
              <a:rPr lang="ru-RU" sz="2400" b="1" dirty="0" smtClean="0"/>
              <a:t>2</a:t>
            </a:r>
            <a:r>
              <a:rPr lang="ru-RU" sz="2400" b="1" baseline="30000" dirty="0" smtClean="0"/>
              <a:t>b </a:t>
            </a:r>
            <a:r>
              <a:rPr lang="ru-RU" sz="2400" b="1" i="1" dirty="0" smtClean="0"/>
              <a:t>- </a:t>
            </a:r>
            <a:r>
              <a:rPr lang="ru-RU" sz="2400" dirty="0" smtClean="0"/>
              <a:t>формула </a:t>
            </a:r>
            <a:r>
              <a:rPr lang="ru-RU" sz="2400" dirty="0"/>
              <a:t>определения количества </a:t>
            </a:r>
            <a:r>
              <a:rPr lang="ru-RU" sz="2400" dirty="0" smtClean="0"/>
              <a:t>информации</a:t>
            </a:r>
          </a:p>
          <a:p>
            <a:r>
              <a:rPr lang="ru-RU" sz="2400" dirty="0"/>
              <a:t>где N – мощность алфавита (количество символов),</a:t>
            </a:r>
          </a:p>
          <a:p>
            <a:r>
              <a:rPr lang="ru-RU" sz="2400" dirty="0"/>
              <a:t>b – количество бит (информационный вес символа).</a:t>
            </a:r>
          </a:p>
          <a:p>
            <a:r>
              <a:rPr lang="ru-RU" sz="2400" dirty="0"/>
              <a:t>В алфавит мощностью 256 символов можно поместить практически все необходимые символы. Такой алфавит называется </a:t>
            </a:r>
            <a:r>
              <a:rPr lang="ru-RU" sz="2400" b="1" dirty="0"/>
              <a:t>достаточным.</a:t>
            </a:r>
            <a:endParaRPr lang="ru-RU" sz="2400" dirty="0"/>
          </a:p>
          <a:p>
            <a:r>
              <a:rPr lang="ru-RU" sz="2400" dirty="0"/>
              <a:t>Т.к. 256 = 2</a:t>
            </a:r>
            <a:r>
              <a:rPr lang="ru-RU" sz="2400" baseline="30000" dirty="0"/>
              <a:t>8</a:t>
            </a:r>
            <a:r>
              <a:rPr lang="ru-RU" sz="2400" dirty="0"/>
              <a:t>, то вес 1 символа – 8 бит.</a:t>
            </a:r>
          </a:p>
          <a:p>
            <a:r>
              <a:rPr lang="ru-RU" sz="2400" dirty="0"/>
              <a:t>Единице измерения 8 бит присвоили название </a:t>
            </a:r>
            <a:r>
              <a:rPr lang="ru-RU" sz="2400" b="1" dirty="0"/>
              <a:t>1 </a:t>
            </a:r>
            <a:r>
              <a:rPr lang="ru-RU" sz="2400" b="1" dirty="0" smtClean="0"/>
              <a:t>байт</a:t>
            </a:r>
            <a:endParaRPr lang="ru-RU" sz="2400" dirty="0"/>
          </a:p>
          <a:p>
            <a:r>
              <a:rPr lang="ru-RU" sz="2400" dirty="0"/>
              <a:t>1 байт = 8 бит.</a:t>
            </a:r>
          </a:p>
          <a:p>
            <a:r>
              <a:rPr lang="ru-RU" sz="2400" b="1" dirty="0"/>
              <a:t>Двоичный код каждого символа в компьютерном тексте занимает 1 байт памяти</a:t>
            </a:r>
            <a:r>
              <a:rPr lang="ru-RU" sz="2400" b="1" i="1" dirty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8056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Представление текстовой информации в памяти компьютера</a:t>
            </a:r>
            <a:endParaRPr lang="ru-RU" sz="3200" b="1" dirty="0"/>
          </a:p>
        </p:txBody>
      </p:sp>
      <p:pic>
        <p:nvPicPr>
          <p:cNvPr id="6" name="Объект 5" descr="http://school497.ru/download/u/02/img/text5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67" y="2019774"/>
            <a:ext cx="3240360" cy="2697088"/>
          </a:xfrm>
          <a:prstGeom prst="rect">
            <a:avLst/>
          </a:prstGeom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3347864" y="1412776"/>
            <a:ext cx="53285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/>
              <a:t>Кодирование заключается в том, что каждому символу ставится в соответствие уникальный десятичный код от 0 до 255 или соответствующий ему двоичный код от 00000000 до 11111111.</a:t>
            </a:r>
            <a:r>
              <a:rPr lang="ru-RU" sz="2400" dirty="0"/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Таким </a:t>
            </a:r>
            <a:r>
              <a:rPr lang="ru-RU" sz="2400" dirty="0"/>
              <a:t>образом, человек различает символы по их начертанию, а компьютер - по их </a:t>
            </a:r>
            <a:r>
              <a:rPr lang="ru-RU" sz="2400" dirty="0" smtClean="0"/>
              <a:t>коду.</a:t>
            </a:r>
          </a:p>
          <a:p>
            <a:r>
              <a:rPr lang="ru-RU" sz="2400" dirty="0" smtClean="0"/>
              <a:t>Поскольку </a:t>
            </a:r>
            <a:r>
              <a:rPr lang="ru-RU" sz="2400" u="sng" dirty="0"/>
              <a:t>байт - наименьшая адресуемая часть памяти </a:t>
            </a:r>
            <a:r>
              <a:rPr lang="ru-RU" sz="2400" dirty="0"/>
              <a:t>и, следовательно, процессор может обратиться к каждому символу отдельно, выполняя обработку текста.</a:t>
            </a:r>
          </a:p>
        </p:txBody>
      </p:sp>
    </p:spTree>
    <p:extLst>
      <p:ext uri="{BB962C8B-B14F-4D97-AF65-F5344CB8AC3E}">
        <p14:creationId xmlns:p14="http://schemas.microsoft.com/office/powerpoint/2010/main" val="171814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936104"/>
          </a:xfrm>
        </p:spPr>
        <p:txBody>
          <a:bodyPr>
            <a:noAutofit/>
          </a:bodyPr>
          <a:lstStyle/>
          <a:p>
            <a:pPr algn="l"/>
            <a:r>
              <a:rPr lang="ru-RU" sz="1800" dirty="0"/>
              <a:t>Таблица, в которой всем символам компьютерного алфавита поставлены в соответствие порядковые номера, называется </a:t>
            </a:r>
            <a:r>
              <a:rPr lang="ru-RU" sz="2800" b="1" dirty="0"/>
              <a:t>таблицей кодировки</a:t>
            </a:r>
            <a:r>
              <a:rPr lang="ru-RU" sz="2800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525963"/>
          </a:xfrm>
        </p:spPr>
        <p:txBody>
          <a:bodyPr>
            <a:normAutofit/>
          </a:bodyPr>
          <a:lstStyle/>
          <a:p>
            <a:r>
              <a:rPr lang="ru-RU" sz="1800" dirty="0"/>
              <a:t>Международным стандартом для ПК стала таблица </a:t>
            </a:r>
            <a:r>
              <a:rPr lang="ru-RU" sz="1800" b="1" dirty="0"/>
              <a:t>ASCII</a:t>
            </a:r>
            <a:r>
              <a:rPr lang="ru-RU" sz="1800" b="1" i="1" dirty="0"/>
              <a:t> </a:t>
            </a:r>
            <a:r>
              <a:rPr lang="ru-RU" sz="1800" dirty="0" smtClean="0"/>
              <a:t>(Американский </a:t>
            </a:r>
            <a:r>
              <a:rPr lang="ru-RU" sz="1800" dirty="0"/>
              <a:t>стандартный код для информационного обмена).</a:t>
            </a:r>
          </a:p>
          <a:p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656709"/>
              </p:ext>
            </p:extLst>
          </p:nvPr>
        </p:nvGraphicFramePr>
        <p:xfrm>
          <a:off x="827584" y="1844824"/>
          <a:ext cx="7920880" cy="4155685"/>
        </p:xfrm>
        <a:graphic>
          <a:graphicData uri="http://schemas.openxmlformats.org/drawingml/2006/table">
            <a:tbl>
              <a:tblPr firstRow="1" firstCol="1" bandRow="1"/>
              <a:tblGrid>
                <a:gridCol w="2015045"/>
                <a:gridCol w="2015045"/>
                <a:gridCol w="3890790"/>
              </a:tblGrid>
              <a:tr h="578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Порядковый номер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074" marR="71074" marT="71074" marB="7107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E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074" marR="71074" marT="71074" marB="7107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E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Символ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074" marR="71074" marT="71074" marB="7107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EF7"/>
                    </a:solidFill>
                  </a:tcPr>
                </a:tc>
              </a:tr>
              <a:tr h="802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0 - 31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074" marR="71074" marT="71074" marB="7107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00000000 - 00011111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074" marR="71074" marT="71074" marB="7107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6E6"/>
                    </a:solidFill>
                  </a:tcPr>
                </a:tc>
                <a:tc>
                  <a:txBody>
                    <a:bodyPr/>
                    <a:lstStyle/>
                    <a:p>
                      <a:pPr indent="3810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Символы с номерами от 0 до 31 принято называть управляющими. </a:t>
                      </a:r>
                      <a:b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    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074" marR="71074" marT="71074" marB="7107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6E6"/>
                    </a:solidFill>
                  </a:tcPr>
                </a:tc>
              </a:tr>
              <a:tr h="1137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32 - 127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074" marR="71074" marT="71074" marB="7107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00100000 - 01111111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074" marR="71074" marT="71074" marB="7107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6E6"/>
                    </a:solidFill>
                  </a:tcPr>
                </a:tc>
                <a:tc>
                  <a:txBody>
                    <a:bodyPr/>
                    <a:lstStyle/>
                    <a:p>
                      <a:pPr indent="3810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Стандартная часть таблицы (английский).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074" marR="71074" marT="71074" marB="7107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6E6"/>
                    </a:solidFill>
                  </a:tcPr>
                </a:tc>
              </a:tr>
              <a:tr h="15151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128 - 255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074" marR="71074" marT="71074" marB="7107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10000000 - 11111111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074" marR="71074" marT="71074" marB="7107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6E6"/>
                    </a:solidFill>
                  </a:tcPr>
                </a:tc>
                <a:tc>
                  <a:txBody>
                    <a:bodyPr/>
                    <a:lstStyle/>
                    <a:p>
                      <a:pPr indent="3810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Альтернативная часть таблицы (русская). </a:t>
                      </a:r>
                      <a:b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     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074" marR="71074" marT="71074" marB="7107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225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755576" y="25794"/>
            <a:ext cx="8229600" cy="719138"/>
          </a:xfrm>
        </p:spPr>
        <p:txBody>
          <a:bodyPr>
            <a:normAutofit/>
          </a:bodyPr>
          <a:lstStyle/>
          <a:p>
            <a:r>
              <a:rPr lang="ru-RU" sz="2800" b="1" dirty="0"/>
              <a:t>Первая половина таблицы кодов </a:t>
            </a:r>
            <a:r>
              <a:rPr lang="ru-RU" sz="2800" b="1" dirty="0" smtClean="0"/>
              <a:t>ASCII</a:t>
            </a:r>
            <a:endParaRPr lang="ru-RU" sz="2800" dirty="0"/>
          </a:p>
        </p:txBody>
      </p:sp>
      <p:pic>
        <p:nvPicPr>
          <p:cNvPr id="11" name="Рисунок 10" descr="http://school497.ru/download/u/02/img/asc1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7776864" cy="62373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660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9820" y="0"/>
            <a:ext cx="61524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Вторая половина таблицы кодов ASCII</a:t>
            </a:r>
            <a:endParaRPr lang="ru-RU" sz="2800" dirty="0"/>
          </a:p>
        </p:txBody>
      </p:sp>
      <p:pic>
        <p:nvPicPr>
          <p:cNvPr id="3" name="Рисунок 2" descr="http://school497.ru/download/u/02/img/asc1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39852"/>
            <a:ext cx="8208911" cy="61015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037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3758" y="260648"/>
            <a:ext cx="8882738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u="sng" dirty="0"/>
              <a:t>Компьютеры фирмы </a:t>
            </a:r>
            <a:r>
              <a:rPr lang="ru-RU" sz="2200" u="sng" dirty="0" err="1"/>
              <a:t>Apple</a:t>
            </a:r>
            <a:r>
              <a:rPr lang="ru-RU" sz="2200" dirty="0"/>
              <a:t>, работающие под управлением операционной системы </a:t>
            </a:r>
            <a:r>
              <a:rPr lang="ru-RU" sz="2200" dirty="0" err="1"/>
              <a:t>Mac</a:t>
            </a:r>
            <a:r>
              <a:rPr lang="ru-RU" sz="2200" dirty="0"/>
              <a:t> OS, используют свою собственную </a:t>
            </a:r>
            <a:r>
              <a:rPr lang="ru-RU" sz="2200" b="1" dirty="0"/>
              <a:t>кодировку </a:t>
            </a:r>
            <a:r>
              <a:rPr lang="ru-RU" sz="2200" b="1" dirty="0" err="1"/>
              <a:t>Mac</a:t>
            </a:r>
            <a:r>
              <a:rPr lang="ru-RU" sz="2200" b="1" dirty="0"/>
              <a:t>.</a:t>
            </a:r>
          </a:p>
          <a:p>
            <a:r>
              <a:rPr lang="ru-RU" sz="2200" dirty="0"/>
              <a:t>Кроме того, Международная организация по стандартизации (</a:t>
            </a:r>
            <a:r>
              <a:rPr lang="ru-RU" sz="2200" dirty="0" err="1"/>
              <a:t>International</a:t>
            </a:r>
            <a:r>
              <a:rPr lang="ru-RU" sz="2200" dirty="0"/>
              <a:t> </a:t>
            </a:r>
            <a:r>
              <a:rPr lang="ru-RU" sz="2200" dirty="0" err="1"/>
              <a:t>Standards</a:t>
            </a:r>
            <a:r>
              <a:rPr lang="ru-RU" sz="2200" dirty="0"/>
              <a:t> </a:t>
            </a:r>
            <a:r>
              <a:rPr lang="ru-RU" sz="2200" dirty="0" err="1"/>
              <a:t>Organization</a:t>
            </a:r>
            <a:r>
              <a:rPr lang="ru-RU" sz="2200" dirty="0"/>
              <a:t>, ISO) утвердила в качестве стандарта </a:t>
            </a:r>
            <a:r>
              <a:rPr lang="ru-RU" sz="2200" u="sng" dirty="0"/>
              <a:t>для русского языка еще одну кодировку под названием</a:t>
            </a:r>
            <a:r>
              <a:rPr lang="ru-RU" sz="2200" dirty="0"/>
              <a:t> </a:t>
            </a:r>
            <a:r>
              <a:rPr lang="ru-RU" sz="2200" b="1" dirty="0"/>
              <a:t>ISO 8859-5.</a:t>
            </a:r>
          </a:p>
          <a:p>
            <a:r>
              <a:rPr lang="ru-RU" sz="2200" u="sng" dirty="0"/>
              <a:t>Наиболее распространенной в настоящее время является кодировка </a:t>
            </a:r>
            <a:r>
              <a:rPr lang="ru-RU" sz="2200" u="sng" dirty="0" err="1"/>
              <a:t>Microsoft</a:t>
            </a:r>
            <a:r>
              <a:rPr lang="ru-RU" sz="2200" u="sng" dirty="0"/>
              <a:t> </a:t>
            </a:r>
            <a:r>
              <a:rPr lang="ru-RU" sz="2200" u="sng" dirty="0" err="1"/>
              <a:t>Windows</a:t>
            </a:r>
            <a:r>
              <a:rPr lang="ru-RU" sz="2200" u="sng" dirty="0"/>
              <a:t>, обозначаемая сокращением </a:t>
            </a:r>
            <a:r>
              <a:rPr lang="ru-RU" sz="2200" b="1" dirty="0"/>
              <a:t>CP1251</a:t>
            </a:r>
            <a:r>
              <a:rPr lang="ru-RU" sz="2200" dirty="0"/>
              <a:t>.</a:t>
            </a:r>
          </a:p>
          <a:p>
            <a:r>
              <a:rPr lang="ru-RU" sz="2200" dirty="0"/>
              <a:t>С конца 90-х годов проблема стандартизации символьного кодирования решается введением нового международного стандарта, который </a:t>
            </a:r>
            <a:r>
              <a:rPr lang="ru-RU" sz="2200" dirty="0" smtClean="0"/>
              <a:t>называется </a:t>
            </a:r>
            <a:r>
              <a:rPr lang="ru-RU" sz="2200" b="1" dirty="0" err="1" smtClean="0"/>
              <a:t>Unicode</a:t>
            </a:r>
            <a:r>
              <a:rPr lang="ru-RU" sz="2200" dirty="0"/>
              <a:t>. Это </a:t>
            </a:r>
            <a:r>
              <a:rPr lang="ru-RU" sz="2200" u="sng" dirty="0"/>
              <a:t>16-разрядная кодировка</a:t>
            </a:r>
            <a:r>
              <a:rPr lang="ru-RU" sz="2200" dirty="0"/>
              <a:t>, т.е. в ней на каждый </a:t>
            </a:r>
            <a:r>
              <a:rPr lang="ru-RU" sz="2200" u="sng" dirty="0"/>
              <a:t>символ отводится 2 байта памяти</a:t>
            </a:r>
            <a:r>
              <a:rPr lang="ru-RU" sz="2200" dirty="0"/>
              <a:t>. Конечно, при этом объем занимаемой памяти увеличивается в 2 раза. Но зато такая кодовая таблица допускает включение до </a:t>
            </a:r>
            <a:r>
              <a:rPr lang="ru-RU" sz="2200" b="1" dirty="0"/>
              <a:t>65536</a:t>
            </a:r>
            <a:r>
              <a:rPr lang="ru-RU" sz="2200" dirty="0"/>
              <a:t> символов. Полная спецификация стандарта </a:t>
            </a:r>
            <a:r>
              <a:rPr lang="ru-RU" sz="2200" dirty="0" err="1"/>
              <a:t>Unicode</a:t>
            </a:r>
            <a:r>
              <a:rPr lang="ru-RU" sz="2200" dirty="0"/>
              <a:t> включает в себя все существующие, вымершие и искусственно созданные алфавиты мира, а также множество математических, музыкальных, химических и прочих символов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6277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975336"/>
              </p:ext>
            </p:extLst>
          </p:nvPr>
        </p:nvGraphicFramePr>
        <p:xfrm>
          <a:off x="827584" y="1564343"/>
          <a:ext cx="7406640" cy="4411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3320"/>
                <a:gridCol w="370332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aseline="0" dirty="0">
                          <a:solidFill>
                            <a:schemeClr val="tx1"/>
                          </a:solidFill>
                          <a:effectLst/>
                        </a:rPr>
                        <a:t>Слова</a:t>
                      </a:r>
                      <a:endParaRPr lang="ru-RU" sz="2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aseline="0">
                          <a:solidFill>
                            <a:schemeClr val="tx1"/>
                          </a:solidFill>
                          <a:effectLst/>
                        </a:rPr>
                        <a:t>Память</a:t>
                      </a:r>
                      <a:endParaRPr lang="ru-RU" sz="2800" baseline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aseline="0" dirty="0" err="1">
                          <a:solidFill>
                            <a:schemeClr val="tx1"/>
                          </a:solidFill>
                          <a:effectLst/>
                        </a:rPr>
                        <a:t>file</a:t>
                      </a:r>
                      <a:endParaRPr lang="ru-RU" sz="2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aseline="0" dirty="0">
                          <a:solidFill>
                            <a:schemeClr val="tx1"/>
                          </a:solidFill>
                          <a:effectLst/>
                        </a:rPr>
                        <a:t>01100110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aseline="0" dirty="0">
                          <a:solidFill>
                            <a:schemeClr val="tx1"/>
                          </a:solidFill>
                          <a:effectLst/>
                        </a:rPr>
                        <a:t>01101001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aseline="0" dirty="0">
                          <a:solidFill>
                            <a:schemeClr val="tx1"/>
                          </a:solidFill>
                          <a:effectLst/>
                        </a:rPr>
                        <a:t>01101100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aseline="0" dirty="0">
                          <a:solidFill>
                            <a:schemeClr val="tx1"/>
                          </a:solidFill>
                          <a:effectLst/>
                        </a:rPr>
                        <a:t>01100101</a:t>
                      </a:r>
                      <a:endParaRPr lang="ru-RU" sz="2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aseline="0">
                          <a:solidFill>
                            <a:schemeClr val="tx1"/>
                          </a:solidFill>
                          <a:effectLst/>
                        </a:rPr>
                        <a:t>disk</a:t>
                      </a:r>
                      <a:endParaRPr lang="ru-RU" sz="2800" baseline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aseline="0" dirty="0">
                          <a:solidFill>
                            <a:schemeClr val="tx1"/>
                          </a:solidFill>
                          <a:effectLst/>
                        </a:rPr>
                        <a:t>01100100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aseline="0" dirty="0">
                          <a:solidFill>
                            <a:schemeClr val="tx1"/>
                          </a:solidFill>
                          <a:effectLst/>
                        </a:rPr>
                        <a:t>01101001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aseline="0" dirty="0">
                          <a:solidFill>
                            <a:schemeClr val="tx1"/>
                          </a:solidFill>
                          <a:effectLst/>
                        </a:rPr>
                        <a:t>01110011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aseline="0" dirty="0">
                          <a:solidFill>
                            <a:schemeClr val="tx1"/>
                          </a:solidFill>
                          <a:effectLst/>
                        </a:rPr>
                        <a:t>01101011</a:t>
                      </a:r>
                      <a:endParaRPr lang="ru-RU" sz="28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83568" y="87015"/>
            <a:ext cx="7344816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Внутреннее представление слов в памяти компьютера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35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404664"/>
            <a:ext cx="691276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Задания</a:t>
            </a:r>
          </a:p>
          <a:p>
            <a:r>
              <a:rPr lang="ru-RU" sz="2200" dirty="0"/>
              <a:t>Используя</a:t>
            </a:r>
            <a:r>
              <a:rPr lang="ru-RU" dirty="0"/>
              <a:t> таблицу ASCII, закодируйте в двоичной форме свою фамилию.</a:t>
            </a:r>
          </a:p>
          <a:p>
            <a:r>
              <a:rPr lang="ru-RU" dirty="0"/>
              <a:t>Используя таблицу ASCII, закодируйте в двоичной форме слово </a:t>
            </a:r>
            <a:r>
              <a:rPr lang="ru-RU" dirty="0" err="1"/>
              <a:t>byte</a:t>
            </a:r>
            <a:r>
              <a:rPr lang="ru-RU" dirty="0"/>
              <a:t>.</a:t>
            </a:r>
          </a:p>
          <a:p>
            <a:r>
              <a:rPr lang="ru-RU" dirty="0"/>
              <a:t>Закодируйте короткую фразу на русском языке. Обменяйтесь полученными кодами с соседом и декодируйте тексты друг друга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559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545</Words>
  <Application>Microsoft Office PowerPoint</Application>
  <PresentationFormat>Экран (4:3)</PresentationFormat>
  <Paragraphs>83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Кодирование текстовой информации</vt:lpstr>
      <vt:lpstr>Повторение</vt:lpstr>
      <vt:lpstr>Представление текстовой информации в памяти компьютера</vt:lpstr>
      <vt:lpstr>Таблица, в которой всем символам компьютерного алфавита поставлены в соответствие порядковые номера, называется таблицей кодировки.</vt:lpstr>
      <vt:lpstr>Первая половина таблицы кодов ASCII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Кодирование текстовой информации</dc:title>
  <dc:creator>Пользователь</dc:creator>
  <cp:lastModifiedBy>user</cp:lastModifiedBy>
  <cp:revision>15</cp:revision>
  <dcterms:created xsi:type="dcterms:W3CDTF">2012-11-09T08:08:29Z</dcterms:created>
  <dcterms:modified xsi:type="dcterms:W3CDTF">2017-02-28T14:49:46Z</dcterms:modified>
</cp:coreProperties>
</file>