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73" r:id="rId2"/>
    <p:sldId id="493" r:id="rId3"/>
    <p:sldId id="494" r:id="rId4"/>
    <p:sldId id="495" r:id="rId5"/>
    <p:sldId id="496" r:id="rId6"/>
    <p:sldId id="497" r:id="rId7"/>
    <p:sldId id="499" r:id="rId8"/>
    <p:sldId id="498" r:id="rId9"/>
    <p:sldId id="500" r:id="rId10"/>
    <p:sldId id="280" r:id="rId11"/>
    <p:sldId id="501" r:id="rId12"/>
    <p:sldId id="502" r:id="rId13"/>
    <p:sldId id="503" r:id="rId14"/>
    <p:sldId id="504" r:id="rId15"/>
    <p:sldId id="505" r:id="rId16"/>
    <p:sldId id="506" r:id="rId17"/>
    <p:sldId id="486" r:id="rId18"/>
    <p:sldId id="490" r:id="rId19"/>
    <p:sldId id="507" r:id="rId20"/>
    <p:sldId id="508" r:id="rId21"/>
    <p:sldId id="439" r:id="rId22"/>
    <p:sldId id="510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E2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957" autoAdjust="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4F30F60-19AE-4E8A-A908-BA076EDA8B0A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CFA1DD-907B-4455-9608-D1730D98DF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73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06F55B-AE49-4799-95AE-2F27CFED088F}" type="slidenum">
              <a:rPr lang="ru-RU" smtClean="0">
                <a:latin typeface="Calibri" panose="020F0502020204030204" pitchFamily="34" charset="0"/>
              </a:rPr>
              <a:pPr/>
              <a:t>4</a:t>
            </a:fld>
            <a:endParaRPr 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18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Звуковой файл «Набат» звучит 13 сек начиная с этого слайда и заканчивается либо  по истечении 13 сек, либо через слайд, в зависимости от скорости просмотра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0F25F3-2E92-44E2-A7C1-FBB4832D62FC}" type="slidenum">
              <a:rPr lang="ru-RU" smtClean="0"/>
              <a:pPr>
                <a:spcBef>
                  <a:spcPct val="0"/>
                </a:spcBef>
              </a:pPr>
              <a:t>10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0954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FA1E69-19DA-4B33-8D01-8028238B452C}" type="slidenum">
              <a:rPr lang="ru-RU" smtClean="0">
                <a:latin typeface="Calibri" panose="020F0502020204030204" pitchFamily="34" charset="0"/>
              </a:rPr>
              <a:pPr/>
              <a:t>17</a:t>
            </a:fld>
            <a:endParaRPr 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4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28C1-5D45-4A7D-908E-612D1AB0C027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4D3AB-5BA3-4C12-A695-B55E35B1D8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201292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BA8C5-B1EA-41AC-BADB-5DF2CCB5A8D8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9152C-704C-4819-9B96-0C07F216E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77427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94302-ED10-4194-A7C9-A01D8F86503C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B9173-3838-4B9A-9970-495B79117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65644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C1F56-8212-4AC3-A150-690AA4D4F4E4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7C481-085E-499B-84CD-EFF4465C8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75314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32043-31CE-460E-BEB3-6814D7756DEB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0393F-395D-4173-803E-30D0FC0FA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72264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D670E-818B-421A-A4BD-EC1367DF5829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57AF4-F970-4E74-9C6A-E24A587DED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95170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D61A6-C352-4B84-A18A-627714E468BE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0EB0F-5E4A-4B04-8466-5E0223C89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4000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EB473-952D-4174-8D1E-0407B2A98BBE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650C8-F13F-43D1-B94A-0F45D9028E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54101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EBEF-2A8C-4A06-A484-231D9B6B0E5D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6CEEC-07EC-446A-88C2-DE3F1BD5BA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78147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DEA7-C091-41C6-871B-CFE1C2D281FA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36710-182B-45A8-B06B-C9D8DCD56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547349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842E-F3B0-415F-8FB7-E8C95AD8B421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AF149-D864-497B-995C-F52509EB9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044916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1A4C5B-5DD0-492E-A251-F90C77008E43}" type="datetimeFigureOut">
              <a:rPr lang="ru-RU"/>
              <a:pPr>
                <a:defRPr/>
              </a:pPr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9836A91-EDBF-4DC1-945E-779D025AA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Veronika\Desktop\&#1055;&#1088;&#1072;&#1079;&#1076;&#1085;&#1080;&#1095;&#1085;&#1099;&#1081;%20&#1079;&#1074;&#1086;&#1085;%20&#1074;&#1086;%20&#1074;&#1089;&#1103;%20&#1090;&#1103;&#1078;&#1082;&#1072;&#1103;%20&#1056;&#1091;&#1089;&#1089;&#1082;&#1080;&#1077;%20&#1090;&#1088;&#1072;&#1076;&#1080;&#1094;&#1080;&#1086;&#1085;&#1085;&#1099;&#1077;.mp3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Veronika\Desktop\&#1053;&#1072;&#1073;&#1072;&#1090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Veronika\Desktop\&#1052;&#1072;&#1083;&#1080;&#1085;&#1086;&#1074;&#1099;&#1081;%20&#1079;&#1074;&#1086;&#1085;.mp3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Veronika\Desktop\&#1057;.&#1042;.&#1056;&#1072;&#1093;&#1084;&#1072;&#1085;&#1080;&#1085;&#1086;&#1074;%20-%20&#1089;&#1102;&#1080;&#1090;&#1072;%20&#1076;&#1083;&#1103;%20&#1076;&#1074;&#1091;&#1093;%20&#1092;&#1086;&#1088;&#1090;&#1077;&#1087;&#1080;&#1072;&#1085;&#1086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Veronika\Desktop\&#1041;&#1083;&#1072;&#1075;&#1086;&#1074;&#1077;&#1089;&#1090;.mp3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Праздничный звон во вся тяжкая Русские традиционны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6443663"/>
            <a:ext cx="4143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950" y="1138200"/>
            <a:ext cx="8928100" cy="364715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600" b="1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600" b="1" i="1" u="sng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Тема:</a:t>
            </a:r>
          </a:p>
          <a:p>
            <a:pPr algn="ctr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8000" b="1" i="1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Колокольные</a:t>
            </a:r>
            <a:r>
              <a:rPr lang="ru-RU" sz="8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звоны Руси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076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7116" y="431578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283" y="4557712"/>
            <a:ext cx="16478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859" y="4016541"/>
            <a:ext cx="2757488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7975" y="5120224"/>
            <a:ext cx="28638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ечевые колокола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139" y="2420888"/>
            <a:ext cx="6467647" cy="404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6884" y="425813"/>
            <a:ext cx="8642350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Набат -</a:t>
            </a:r>
            <a:r>
              <a:rPr lang="ru-RU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сигнальный, тревожный звон в один колокол, отличающийся более пронзительным звучанием. Набатные колокола ставили на окраине города, деревни, если до храма было далеко, а об опасности надо было предупредить быстро.</a:t>
            </a:r>
          </a:p>
        </p:txBody>
      </p:sp>
      <p:pic>
        <p:nvPicPr>
          <p:cNvPr id="5" name="Наба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59626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485775"/>
            <a:ext cx="84963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Мали́новый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звон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красивый, переливающийся звон, «очень приятный, мягкий по тембру звон».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439601"/>
            <a:ext cx="7044551" cy="48351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Малиновый зв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825" y="620713"/>
            <a:ext cx="4608513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Используя малые колокола совершается трезвон,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который выражает торжество Церкви, а также указывает на совершение определённых частей или моментов Богослужения. </a:t>
            </a:r>
          </a:p>
          <a:p>
            <a:pPr algn="ctr"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Трезвон - 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из праздничных звонов, при котором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ударяют в разные колокола одновременно в    3 приёма с паузами,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происходит с участием благовестника.</a:t>
            </a:r>
          </a:p>
        </p:txBody>
      </p:sp>
      <p:pic>
        <p:nvPicPr>
          <p:cNvPr id="3" name="Picture 2" descr="http://www.lipetskmedia.ru/image/2013/05/%D0%B4%D0%B8%D0%BC%D0%B0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8266" y="744999"/>
            <a:ext cx="4006930" cy="5254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3_Trezvon_k_liturg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668344" y="5441911"/>
            <a:ext cx="1166852" cy="116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29200" y="6146800"/>
            <a:ext cx="3300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Трезвон к литургии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6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4897438" cy="32162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2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Рядом с храмами часто есть пристройка для размещения колоколов – колокольня или звонница. </a:t>
            </a:r>
            <a:r>
              <a:rPr lang="ru-RU" sz="2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Иногда колокола размещались на здании Храма. Такие церкви </a:t>
            </a:r>
            <a:r>
              <a:rPr lang="ru-RU" sz="2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назывались             </a:t>
            </a:r>
            <a:r>
              <a:rPr lang="ru-RU" sz="22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2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иже под </a:t>
            </a:r>
            <a:r>
              <a:rPr lang="ru-RU" sz="2200" b="1" kern="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колоколы</a:t>
            </a:r>
            <a:r>
              <a:rPr lang="ru-RU" sz="22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2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Музыканты, владеющие искусством звона – </a:t>
            </a:r>
            <a:r>
              <a:rPr lang="ru-RU" sz="22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звонари.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5949950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Колокольня Свято-Троицкого монастыря в </a:t>
            </a:r>
            <a:r>
              <a:rPr lang="ru-RU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г.Алатырь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XI-XII вв.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255" y="620688"/>
            <a:ext cx="3672209" cy="540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3660236"/>
            <a:ext cx="4259062" cy="2649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92200" y="6226175"/>
            <a:ext cx="28987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Звонарь на колокольне</a:t>
            </a:r>
            <a:endParaRPr lang="ru-RU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9888"/>
            <a:ext cx="8640763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европейских странах сам колокол качался и бил в неподвижный "язык".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Русские же мастера звона управляли "языками" висящих колоколов.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могли звонить одновременно в три или четыре колокола и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выработали свой трехголосный стиль — "трезвон". </a:t>
            </a:r>
          </a:p>
        </p:txBody>
      </p:sp>
      <p:pic>
        <p:nvPicPr>
          <p:cNvPr id="4" name="Рисунок 3" descr="07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653" y="2348880"/>
            <a:ext cx="5979155" cy="418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224" y="557280"/>
            <a:ext cx="4175125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2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Отливка колоколов трудное дело и почётное. </a:t>
            </a:r>
            <a:r>
              <a:rPr lang="ru-RU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мастеров заносили в летописи и исторические хроники.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 – Москва.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 и Михаил </a:t>
            </a:r>
            <a:r>
              <a:rPr lang="ru-RU" sz="23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Моторины</a:t>
            </a: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Москва.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Флор Терентьев – Ростов Великий.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Микула </a:t>
            </a:r>
            <a:r>
              <a:rPr lang="ru-RU" sz="23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Кречетников</a:t>
            </a: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Тверь.</a:t>
            </a:r>
          </a:p>
        </p:txBody>
      </p:sp>
      <p:pic>
        <p:nvPicPr>
          <p:cNvPr id="3" name="Рисунок 2" descr="Изготовление формы для колокола. Отливка колокола. Иллюстрации к «Энциклопедии» Ж.Л.Даламбера и Д.Дидро. Вторая половина XVIII в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97352"/>
            <a:ext cx="4108333" cy="6300000"/>
          </a:xfrm>
          <a:prstGeom prst="rect">
            <a:avLst/>
          </a:prstGeom>
          <a:ln w="57150">
            <a:noFill/>
          </a:ln>
          <a:effectLst>
            <a:softEdge rad="63500"/>
          </a:effec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68313" y="5060877"/>
            <a:ext cx="42481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Изготовление формы для колокола. Отливка колокола. Иллюстрации к «Энциклопедии» </a:t>
            </a:r>
            <a:r>
              <a:rPr lang="ru-RU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Ж.Л.Даламбера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Д.Дидро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r" eaLnBrk="1" hangingPunct="1">
              <a:defRPr/>
            </a:pP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половина XVIII в.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 rot="10800000" flipV="1">
            <a:off x="250825" y="340956"/>
            <a:ext cx="85693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Ростове Великом сохранились древние колокола Успенского Собора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XVII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века.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большой колокол отлит в 1688 году мастером Флором Терентьевым –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Большой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Сысой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весит 32 тонны. Звук этого колокола узнавали за 20 км от города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79" y="2353086"/>
            <a:ext cx="4128129" cy="42389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2322224"/>
            <a:ext cx="2808312" cy="349762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16016" y="57994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Звонница Успенского собора. Ростов. 1682-1687 гг.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59713" y="5284859"/>
            <a:ext cx="960437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Сысой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368" y="352420"/>
            <a:ext cx="4103608" cy="62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018" name="Picture 2" descr="http://www.showbell.ru/blog/wp-content/uploads/2009/06/d0bed0b4d0b8d0bd-d0b8d0b7-d0bad0bed0bbd0bed0bad0bed0bbd0bed0b22-224x30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636" y="3807436"/>
            <a:ext cx="2180832" cy="280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70625" y="5013176"/>
            <a:ext cx="2873375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Колоко́льня</a:t>
            </a:r>
            <a:r>
              <a:rPr lang="ru-RU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i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Ива́на</a:t>
            </a:r>
            <a:r>
              <a:rPr lang="ru-RU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Вели́кого</a:t>
            </a:r>
            <a:r>
              <a:rPr lang="ru-RU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Москва, Кремль,</a:t>
            </a:r>
          </a:p>
          <a:p>
            <a:pPr>
              <a:defRPr/>
            </a:pPr>
            <a:r>
              <a:rPr lang="ru-RU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Соборная площадь</a:t>
            </a:r>
          </a:p>
          <a:p>
            <a:pPr>
              <a:defRPr/>
            </a:pPr>
            <a:r>
              <a:rPr lang="ru-RU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1505-1600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636" y="417935"/>
            <a:ext cx="4681537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Звон в Московском Кремле </a:t>
            </a:r>
            <a:r>
              <a:rPr lang="ru-RU" sz="21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был </a:t>
            </a:r>
            <a:r>
              <a:rPr lang="ru-RU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необыкновенно художественным. «Красный звон» – когда звонили во все колокола, в самые большие праздники. </a:t>
            </a:r>
            <a:r>
              <a:rPr lang="ru-RU" sz="21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Призывный звон начинался с колокольни Ивана Великого в Кремле, в ней насчитывается 37 колоколов, вес которых от 320 кг до 32 тонн.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http://migranov.ru/photoalbum/moscow/kolokol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322978"/>
            <a:ext cx="3504565" cy="42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875" y="3690938"/>
            <a:ext cx="2944813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Царь-ко́локол</a:t>
            </a:r>
            <a: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1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</a:t>
            </a:r>
            <a: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-ник русского литейного искусства XVIII века.</a:t>
            </a:r>
          </a:p>
        </p:txBody>
      </p:sp>
      <p:pic>
        <p:nvPicPr>
          <p:cNvPr id="5" name="Рисунок 4" descr="Язык Царь-Колокола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4437112"/>
            <a:ext cx="3572001" cy="216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3690938" y="4757244"/>
            <a:ext cx="1809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 </a:t>
            </a:r>
          </a:p>
          <a:p>
            <a:pPr algn="r" eaLnBrk="1" hangingPunct="1">
              <a:defRPr/>
            </a:pPr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Царь-Колокола</a:t>
            </a:r>
          </a:p>
        </p:txBody>
      </p:sp>
      <p:pic>
        <p:nvPicPr>
          <p:cNvPr id="7" name="Рисунок 6" descr="Царь колокол в литейной яме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76" y="3429000"/>
            <a:ext cx="2644629" cy="3208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2771800" y="5785326"/>
            <a:ext cx="221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Царь-колокол в литейной яме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0350" y="322263"/>
            <a:ext cx="5319713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kern="0" spc="-7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большой колокол - "Царь-колокол": вес 200 т, высота - 6, 24 м,</a:t>
            </a:r>
            <a:r>
              <a:rPr lang="ru-RU" sz="22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диаметр - 6, 60 м. </a:t>
            </a:r>
            <a:r>
              <a:rPr lang="ru-RU" sz="2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отлит по приказу царя Алексея </a:t>
            </a:r>
            <a:r>
              <a:rPr lang="ru-RU" sz="2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Михайловича </a:t>
            </a:r>
            <a:r>
              <a:rPr lang="ru-RU" sz="2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1654г, действовал около 50 лет, был поврежден пожаром. В 1836 г. колокол подняли и </a:t>
            </a:r>
            <a:r>
              <a:rPr lang="ru-RU" sz="2200" b="1" kern="0" spc="-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установили у колокольни "Ивана </a:t>
            </a:r>
            <a:r>
              <a:rPr lang="ru-RU" sz="2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Великого" в качестве памятника.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277" y="673021"/>
            <a:ext cx="3427619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Куранты (фр. – бегущий, текущий) –  башенные или большие комнатные часы с набором настроенных колоколов. </a:t>
            </a:r>
          </a:p>
          <a:p>
            <a:pPr algn="ctr">
              <a:defRPr/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Куранты </a:t>
            </a: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применялись  в </a:t>
            </a: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Голландии, Нидерландах. При Петре Великом на колокольнях церкви св. </a:t>
            </a:r>
            <a:r>
              <a:rPr lang="ru-RU" sz="2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Исаакия</a:t>
            </a: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(1710) и в Петропавловской крепости (1721) были помещены куранты. </a:t>
            </a:r>
          </a:p>
        </p:txBody>
      </p:sp>
      <p:pic>
        <p:nvPicPr>
          <p:cNvPr id="8" name="Рисунок 7" descr="Так выглядят башенные часы изнутри Гамбург Германия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563" y="3891421"/>
            <a:ext cx="4031877" cy="2705602"/>
          </a:xfrm>
          <a:prstGeom prst="rect">
            <a:avLst/>
          </a:prstGeom>
          <a:ln w="57150">
            <a:noFill/>
          </a:ln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4213" y="5827699"/>
            <a:ext cx="381635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Башенные часы изнутри. Гамбург (Германия)</a:t>
            </a:r>
          </a:p>
        </p:txBody>
      </p:sp>
      <p:pic>
        <p:nvPicPr>
          <p:cNvPr id="25610" name="Picture 10" descr="http://photogrammetria.ru/uploads/posts/2012-07/1341839905_petropavlovskaia_krepost_0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1580" y="260648"/>
            <a:ext cx="5108459" cy="2997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732213" y="3142928"/>
            <a:ext cx="516096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Колокольня и куранты </a:t>
            </a:r>
          </a:p>
          <a:p>
            <a:pPr algn="ctr"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Петропавловского собора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313" y="284163"/>
            <a:ext cx="61214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Колокольный звон – это "звучащая икона".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23714" y="1700808"/>
            <a:ext cx="3225003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1700808"/>
            <a:ext cx="6697663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ты слышишь звон колоколов, </a:t>
            </a:r>
            <a:b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Душа вдруг замирает бесконечно </a:t>
            </a:r>
            <a:b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этот миг о тяжести оков </a:t>
            </a:r>
            <a:b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думаешь, а думаешь о Вечном.</a:t>
            </a:r>
          </a:p>
          <a:p>
            <a:pPr>
              <a:spcAft>
                <a:spcPts val="1200"/>
              </a:spcAft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капельке вливается в тебя </a:t>
            </a:r>
            <a:b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Душевная живительная влага </a:t>
            </a:r>
            <a:b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хочется обнять весь мир, любя, </a:t>
            </a:r>
            <a:b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раствориться в нем, другим во благо.</a:t>
            </a:r>
          </a:p>
          <a:p>
            <a:pPr>
              <a:spcAft>
                <a:spcPts val="1200"/>
              </a:spcAft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сердце, окрыленное мечтой, </a:t>
            </a:r>
            <a:b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Вновь видит главную твою дорогу. </a:t>
            </a:r>
            <a:b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Знакомые слова молитвы той, </a:t>
            </a:r>
            <a:b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Наполненной любовью к людям, богу.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850" y="365262"/>
            <a:ext cx="856932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колокола, которые используют для игры в симфоническом оркестре.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бывают такие ситуации, когда колокола  нет, и композитор  передает звучание колокольного звона своей музыкой.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348" y="2708920"/>
            <a:ext cx="2678113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Вслушайтесь в произведение. Определите и инструменты, которые звучат, и настроение этой музыки.</a:t>
            </a:r>
          </a:p>
        </p:txBody>
      </p:sp>
      <p:pic>
        <p:nvPicPr>
          <p:cNvPr id="27653" name="Picture 5" descr="http://art.1september.ru/2004/11/no11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875" y="2253487"/>
            <a:ext cx="2591656" cy="335997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2249348"/>
            <a:ext cx="2644293" cy="428804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787056" y="5613466"/>
            <a:ext cx="2297112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Оркестровые и «плоские» колокола.</a:t>
            </a:r>
          </a:p>
        </p:txBody>
      </p:sp>
      <p:pic>
        <p:nvPicPr>
          <p:cNvPr id="7" name="С.В.Рахманинов - сюита для двух фортепиан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0" y="6308725"/>
            <a:ext cx="4349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1259632" y="5490218"/>
            <a:ext cx="2376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sz="1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И.И.Левитан</a:t>
            </a:r>
            <a:r>
              <a:rPr lang="ru-RU" sz="1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Вечерний звон. 1892г.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452" y="2493016"/>
            <a:ext cx="4896793" cy="3921127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90513" y="373859"/>
            <a:ext cx="856932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И.Левитана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называется "Вечерний звон".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Так- же есть  известная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русская народная песня "Вечерний звон",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которой хор без инструмента смог показать звучание колоколов.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 красками, а хор голосами смогли выразить одно и то же явление. </a:t>
            </a:r>
          </a:p>
        </p:txBody>
      </p:sp>
      <p:pic>
        <p:nvPicPr>
          <p:cNvPr id="39942" name="Picture 6" descr="http://userserve-ak.last.fm/serve/500/14438625/31384161_1219951567_8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131" y="2318392"/>
            <a:ext cx="2808312" cy="31718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усская песня - Вечерний звон (megasongs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23205" y="5589240"/>
            <a:ext cx="872853" cy="87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825" y="347663"/>
            <a:ext cx="8642350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Колокола в России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издревне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пользовались особым почитанием.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 для русского человека  был голосом Родины, символом единения и гражданского долга, независимости и величия государства.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073" y="1922283"/>
            <a:ext cx="5993853" cy="423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80448" y="6132293"/>
            <a:ext cx="7129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Ростовский Красный колокольный звон.</a:t>
            </a:r>
          </a:p>
        </p:txBody>
      </p:sp>
      <p:pic>
        <p:nvPicPr>
          <p:cNvPr id="6" name="Kolokola_Rostova_Velikogo_-_Krasnyj_zvon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49726" y="5373216"/>
            <a:ext cx="1130722" cy="113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4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825" y="337880"/>
            <a:ext cx="864235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колоколам на Руси было особое отношение: литьё их считалось делом богоугодным и очень уважаемым. </a:t>
            </a:r>
            <a:r>
              <a:rPr lang="ru-RU" sz="2400" b="1" kern="0" spc="-2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они появились в XIII в. в Новгороде. </a:t>
            </a:r>
            <a:r>
              <a:rPr lang="ru-RU" sz="2400" b="1" kern="0" spc="-2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народе </a:t>
            </a:r>
            <a:r>
              <a:rPr lang="ru-RU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говорили, если икона - это молитва в красках, храм – молитва в камне, то 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 - это молитва в звуке.</a:t>
            </a:r>
            <a:r>
              <a:rPr lang="ru-RU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7"/>
          <a:stretch/>
        </p:blipFill>
        <p:spPr>
          <a:xfrm>
            <a:off x="1115616" y="2276872"/>
            <a:ext cx="7200800" cy="426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15" y="350023"/>
            <a:ext cx="446405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3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упоминание в летописи о колокольном звоне относится к XI веку. </a:t>
            </a:r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Древний предок колокола – </a:t>
            </a:r>
            <a:r>
              <a:rPr lang="ru-RU" sz="23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било – деревянный или железный брусок.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261" y="399145"/>
            <a:ext cx="4280949" cy="24482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428109" y="2896539"/>
            <a:ext cx="2392363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древности разные народы изготавливал бубенцы, колокольчики и небольшие колокола. 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56376" y="476672"/>
            <a:ext cx="7778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Било</a:t>
            </a:r>
          </a:p>
        </p:txBody>
      </p:sp>
      <p:pic>
        <p:nvPicPr>
          <p:cNvPr id="6" name="Рисунок 5" descr="скифские колокольчики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711155"/>
            <a:ext cx="1728252" cy="287843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252348" y="5539581"/>
            <a:ext cx="1852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Скифский колокольчик</a:t>
            </a:r>
          </a:p>
        </p:txBody>
      </p:sp>
      <p:pic>
        <p:nvPicPr>
          <p:cNvPr id="8" name="Рисунок 7" descr="Dotaku - древние ритуальные японские колокола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7" r="-2672"/>
          <a:stretch/>
        </p:blipFill>
        <p:spPr>
          <a:xfrm>
            <a:off x="2158143" y="2709280"/>
            <a:ext cx="2269842" cy="299760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1738272" y="5600231"/>
            <a:ext cx="30718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Dotaku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древние ритуальные </a:t>
            </a:r>
          </a:p>
          <a:p>
            <a:pPr algn="ctr" eaLnBrk="1" hangingPunct="1">
              <a:defRPr/>
            </a:pP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японские колокола</a:t>
            </a:r>
          </a:p>
        </p:txBody>
      </p:sp>
      <p:pic>
        <p:nvPicPr>
          <p:cNvPr id="11" name="Рисунок 10" descr="Колокольчик из древнего Вавилона. IX-VIII вв до н.э., высота 4,7 см.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5" y="3026099"/>
            <a:ext cx="2070188" cy="351247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376848" y="5371394"/>
            <a:ext cx="2519362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Колокольчик из древнего Вавилона. </a:t>
            </a:r>
          </a:p>
          <a:p>
            <a:pPr eaLnBrk="1" hangingPunct="1"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IX-VIII. </a:t>
            </a:r>
            <a:r>
              <a:rPr lang="ru-RU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н.э., высота 4,7 см.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4897438" cy="55553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3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Ко́локол</a:t>
            </a:r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металлический инструмент, источник звука, имеющий куполообразную форму и, обычно, язык, уда-</a:t>
            </a:r>
            <a:r>
              <a:rPr lang="ru-RU" sz="23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ряющийся</a:t>
            </a:r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изнутри о стенки. </a:t>
            </a:r>
          </a:p>
          <a:p>
            <a:pPr>
              <a:defRPr/>
            </a:pPr>
            <a:r>
              <a:rPr lang="ru-RU" sz="23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Колокола используются:</a:t>
            </a:r>
          </a:p>
          <a:p>
            <a:pPr marL="324000" indent="-288000">
              <a:buFont typeface="Wingdings" panose="05000000000000000000" pitchFamily="2" charset="2"/>
              <a:buChar char="Ø"/>
              <a:defRPr/>
            </a:pPr>
            <a:r>
              <a:rPr lang="ru-RU" sz="23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религиозных целях –</a:t>
            </a:r>
            <a:r>
              <a:rPr lang="ru-RU" sz="23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призыв на молитву, </a:t>
            </a:r>
            <a:r>
              <a:rPr lang="ru-RU" sz="2300" b="1" i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выра-жение</a:t>
            </a:r>
            <a:r>
              <a:rPr lang="ru-RU" sz="23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торжественных моментов богослужения,</a:t>
            </a:r>
          </a:p>
          <a:p>
            <a:pPr marL="324000" indent="-288000">
              <a:buFont typeface="Wingdings" panose="05000000000000000000" pitchFamily="2" charset="2"/>
              <a:buChar char="Ø"/>
              <a:defRPr/>
            </a:pPr>
            <a:r>
              <a:rPr lang="ru-RU" sz="23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музыке,</a:t>
            </a:r>
          </a:p>
          <a:p>
            <a:pPr marL="324000" indent="-288000">
              <a:buFont typeface="Wingdings" panose="05000000000000000000" pitchFamily="2" charset="2"/>
              <a:buChar char="Ø"/>
              <a:defRPr/>
            </a:pPr>
            <a:r>
              <a:rPr lang="ru-RU" sz="23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общественно-</a:t>
            </a:r>
            <a:r>
              <a:rPr lang="ru-RU" sz="2300" b="1" i="1" kern="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</a:t>
            </a:r>
            <a:r>
              <a:rPr lang="ru-RU" sz="23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300" b="1" i="1" kern="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ческих</a:t>
            </a:r>
            <a:r>
              <a:rPr lang="ru-RU" sz="23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целях </a:t>
            </a:r>
            <a:r>
              <a:rPr lang="ru-RU" sz="23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(как набат), </a:t>
            </a:r>
          </a:p>
          <a:p>
            <a:pPr marL="324000" indent="-288000">
              <a:buFont typeface="Wingdings" panose="05000000000000000000" pitchFamily="2" charset="2"/>
              <a:buChar char="Ø"/>
              <a:defRPr/>
            </a:pPr>
            <a:r>
              <a:rPr lang="ru-RU" sz="23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тройках лошадей</a:t>
            </a:r>
            <a:r>
              <a:rPr lang="ru-RU" sz="23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праздности.</a:t>
            </a:r>
          </a:p>
        </p:txBody>
      </p:sp>
      <p:pic>
        <p:nvPicPr>
          <p:cNvPr id="3" name="Рисунок 2" descr="Колокола Михайловского Кие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548435"/>
            <a:ext cx="3995054" cy="598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800" y="1125538"/>
            <a:ext cx="4572000" cy="4522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Устройство типичного колокола: </a:t>
            </a:r>
          </a:p>
          <a:p>
            <a:pPr marL="2520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хомут, </a:t>
            </a:r>
          </a:p>
          <a:p>
            <a:pPr marL="2520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корона, </a:t>
            </a:r>
          </a:p>
          <a:p>
            <a:pPr marL="2520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голова, </a:t>
            </a:r>
          </a:p>
          <a:p>
            <a:pPr marL="2520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поясок, </a:t>
            </a:r>
          </a:p>
          <a:p>
            <a:pPr marL="2520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талия, </a:t>
            </a:r>
          </a:p>
          <a:p>
            <a:pPr marL="2520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звуковое кольцо, </a:t>
            </a:r>
          </a:p>
          <a:p>
            <a:pPr marL="2520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губа, </a:t>
            </a:r>
          </a:p>
          <a:p>
            <a:pPr marL="2520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устье,</a:t>
            </a:r>
          </a:p>
          <a:p>
            <a:pPr marL="2520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9. язык, </a:t>
            </a:r>
          </a:p>
          <a:p>
            <a:pPr marL="2520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заплечики.</a:t>
            </a:r>
          </a:p>
        </p:txBody>
      </p:sp>
      <p:pic>
        <p:nvPicPr>
          <p:cNvPr id="10243" name="Picture 2" descr="http://upload.wikimedia.org/wikipedia/commons/thumb/b/b7/Parts_of_a_Bell.svg/230px-Parts_of_a_Bell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620713"/>
            <a:ext cx="491331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C:\Users\User\Desktop\Новая папка\колокола Руси\180px-Колокольчик-(изнутри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4311650"/>
            <a:ext cx="2303462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552450" y="2397125"/>
            <a:ext cx="2439988" cy="230822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Благовестник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Воскресные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Постные</a:t>
            </a:r>
          </a:p>
          <a:p>
            <a:pPr algn="ctr">
              <a:defRPr/>
            </a:pP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Полиелейные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Будничные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Часовые </a:t>
            </a:r>
          </a:p>
        </p:txBody>
      </p:sp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1560513" y="411163"/>
            <a:ext cx="5819775" cy="5222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колоколов</a:t>
            </a:r>
          </a:p>
        </p:txBody>
      </p:sp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787400" y="1341438"/>
            <a:ext cx="1974850" cy="522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</a:t>
            </a:r>
            <a:endParaRPr lang="ru-RU" sz="1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3508375" y="1401763"/>
            <a:ext cx="1955800" cy="523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Средние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6" name="Прямоугольник 5"/>
          <p:cNvSpPr>
            <a:spLocks noChangeArrowheads="1"/>
          </p:cNvSpPr>
          <p:nvPr/>
        </p:nvSpPr>
        <p:spPr bwMode="auto">
          <a:xfrm>
            <a:off x="6216650" y="1401763"/>
            <a:ext cx="2165350" cy="523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Малые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8" name="Прямоугольник 7"/>
          <p:cNvSpPr>
            <a:spLocks noChangeArrowheads="1"/>
          </p:cNvSpPr>
          <p:nvPr/>
        </p:nvSpPr>
        <p:spPr bwMode="auto">
          <a:xfrm>
            <a:off x="5975350" y="2390775"/>
            <a:ext cx="2663825" cy="831850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Зазвонные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Подзвонные</a:t>
            </a:r>
            <a:endParaRPr lang="ru-RU" sz="24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884363" y="933450"/>
            <a:ext cx="2538412" cy="40798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5363" idx="2"/>
            <a:endCxn id="15366" idx="0"/>
          </p:cNvCxnSpPr>
          <p:nvPr/>
        </p:nvCxnSpPr>
        <p:spPr>
          <a:xfrm>
            <a:off x="4470400" y="933450"/>
            <a:ext cx="2828925" cy="468313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5363" idx="2"/>
            <a:endCxn id="15365" idx="0"/>
          </p:cNvCxnSpPr>
          <p:nvPr/>
        </p:nvCxnSpPr>
        <p:spPr>
          <a:xfrm>
            <a:off x="4470400" y="933450"/>
            <a:ext cx="15875" cy="468313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5364" idx="2"/>
            <a:endCxn id="15362" idx="0"/>
          </p:cNvCxnSpPr>
          <p:nvPr/>
        </p:nvCxnSpPr>
        <p:spPr>
          <a:xfrm flipH="1">
            <a:off x="1771650" y="1863725"/>
            <a:ext cx="3175" cy="53340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5366" idx="2"/>
            <a:endCxn id="15368" idx="0"/>
          </p:cNvCxnSpPr>
          <p:nvPr/>
        </p:nvCxnSpPr>
        <p:spPr>
          <a:xfrm>
            <a:off x="7299325" y="1925638"/>
            <a:ext cx="7938" cy="465137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6"/>
          <p:cNvSpPr>
            <a:spLocks noChangeArrowheads="1"/>
          </p:cNvSpPr>
          <p:nvPr/>
        </p:nvSpPr>
        <p:spPr bwMode="auto">
          <a:xfrm>
            <a:off x="3195638" y="2393950"/>
            <a:ext cx="2600325" cy="830263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украшения звона</a:t>
            </a:r>
          </a:p>
        </p:txBody>
      </p:sp>
      <p:cxnSp>
        <p:nvCxnSpPr>
          <p:cNvPr id="31" name="Прямая со стрелкой 30"/>
          <p:cNvCxnSpPr>
            <a:stCxn id="15365" idx="2"/>
            <a:endCxn id="30" idx="0"/>
          </p:cNvCxnSpPr>
          <p:nvPr/>
        </p:nvCxnSpPr>
        <p:spPr>
          <a:xfrm>
            <a:off x="4486275" y="1925638"/>
            <a:ext cx="9525" cy="468312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8" name="TextBox 15377"/>
          <p:cNvSpPr txBox="1"/>
          <p:nvPr/>
        </p:nvSpPr>
        <p:spPr>
          <a:xfrm>
            <a:off x="787400" y="5300663"/>
            <a:ext cx="1944688" cy="831850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«басовые» голоса</a:t>
            </a:r>
          </a:p>
        </p:txBody>
      </p:sp>
      <p:sp>
        <p:nvSpPr>
          <p:cNvPr id="15379" name="TextBox 15378"/>
          <p:cNvSpPr txBox="1"/>
          <p:nvPr/>
        </p:nvSpPr>
        <p:spPr>
          <a:xfrm>
            <a:off x="3492500" y="3644900"/>
            <a:ext cx="2070100" cy="1092200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lnSpc>
                <a:spcPts val="2600"/>
              </a:lnSpc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звучание выше, чем у «басовых»</a:t>
            </a:r>
          </a:p>
        </p:txBody>
      </p:sp>
      <p:sp>
        <p:nvSpPr>
          <p:cNvPr id="15380" name="TextBox 15379"/>
          <p:cNvSpPr txBox="1"/>
          <p:nvPr/>
        </p:nvSpPr>
        <p:spPr>
          <a:xfrm>
            <a:off x="6156325" y="3644900"/>
            <a:ext cx="2376488" cy="1092200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lnSpc>
                <a:spcPts val="2600"/>
              </a:lnSpc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высокие, заливистые голоса</a:t>
            </a:r>
          </a:p>
        </p:txBody>
      </p:sp>
      <p:cxnSp>
        <p:nvCxnSpPr>
          <p:cNvPr id="71" name="Прямая со стрелкой 70"/>
          <p:cNvCxnSpPr>
            <a:stCxn id="15362" idx="2"/>
            <a:endCxn id="15378" idx="0"/>
          </p:cNvCxnSpPr>
          <p:nvPr/>
        </p:nvCxnSpPr>
        <p:spPr>
          <a:xfrm flipH="1">
            <a:off x="1758950" y="4705350"/>
            <a:ext cx="12700" cy="595313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30" idx="2"/>
            <a:endCxn id="15379" idx="0"/>
          </p:cNvCxnSpPr>
          <p:nvPr/>
        </p:nvCxnSpPr>
        <p:spPr>
          <a:xfrm>
            <a:off x="4495800" y="3224213"/>
            <a:ext cx="31750" cy="420687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>
            <a:stCxn id="15368" idx="2"/>
            <a:endCxn id="15380" idx="0"/>
          </p:cNvCxnSpPr>
          <p:nvPr/>
        </p:nvCxnSpPr>
        <p:spPr>
          <a:xfrm>
            <a:off x="7307263" y="3222625"/>
            <a:ext cx="36512" cy="422275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22" name="Рисунок 1542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8588" y="4869160"/>
            <a:ext cx="4116146" cy="157901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6230" y="553898"/>
            <a:ext cx="4895850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колокола самостоятельно исполняют следующие звоны: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3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Благовест - </a:t>
            </a:r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торжественный праздничный звон, ритмичные удары в один самый большой колокол.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3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Набат - </a:t>
            </a:r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сигнальный, тревожный звон в один колокол, отличающийся от обычных колоколов более пронзительным звучанием.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300" b="1" kern="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Мали́новый</a:t>
            </a:r>
            <a:r>
              <a:rPr lang="ru-RU" sz="23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звон – </a:t>
            </a:r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красивый, переливающийся звон, «очень приятный, мягкий по тембру звон».</a:t>
            </a:r>
          </a:p>
        </p:txBody>
      </p:sp>
      <p:pic>
        <p:nvPicPr>
          <p:cNvPr id="4" name="Рисунок 3" descr="296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561055"/>
            <a:ext cx="3582398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204864"/>
            <a:ext cx="3419475" cy="2370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Благовест -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торжественный  праздничный звон, ритмичные удары в один самый большой колокол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055" y="404664"/>
            <a:ext cx="4148062" cy="61206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Благовес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1108</Words>
  <Application>Microsoft Office PowerPoint</Application>
  <PresentationFormat>Экран (4:3)</PresentationFormat>
  <Paragraphs>101</Paragraphs>
  <Slides>22</Slides>
  <Notes>3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Bookman Old Style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Вероника</dc:creator>
  <cp:lastModifiedBy>UNA</cp:lastModifiedBy>
  <cp:revision>434</cp:revision>
  <dcterms:modified xsi:type="dcterms:W3CDTF">2022-03-08T13:36:00Z</dcterms:modified>
</cp:coreProperties>
</file>