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317" r:id="rId4"/>
    <p:sldId id="270" r:id="rId5"/>
    <p:sldId id="318" r:id="rId6"/>
    <p:sldId id="273" r:id="rId7"/>
    <p:sldId id="320" r:id="rId8"/>
    <p:sldId id="281" r:id="rId9"/>
    <p:sldId id="319" r:id="rId10"/>
    <p:sldId id="315" r:id="rId11"/>
    <p:sldId id="314" r:id="rId12"/>
    <p:sldId id="282" r:id="rId13"/>
    <p:sldId id="316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3" r:id="rId43"/>
    <p:sldId id="312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6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63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86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1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2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46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326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0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58552-983A-48B2-8C3C-CEC495317D64}" type="datetimeFigureOut">
              <a:rPr lang="ru-RU" smtClean="0"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CB58C-7AD6-4643-AB34-C76FAA7F4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51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7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68408"/>
            <a:ext cx="9144000" cy="1602266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Командная работа на уроках дополнительного образования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D:\шкла 12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7104" y="2597944"/>
            <a:ext cx="7399741" cy="3663950"/>
          </a:xfrm>
          <a:prstGeom prst="rect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449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126" y="584921"/>
            <a:ext cx="7660106" cy="579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7" y="674484"/>
            <a:ext cx="3990749" cy="571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4" y="591064"/>
            <a:ext cx="6882064" cy="574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2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78" y="1122363"/>
            <a:ext cx="4692926" cy="3523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74" y="3863145"/>
            <a:ext cx="190500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86" y="3720270"/>
            <a:ext cx="3810000" cy="2047875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>
            <a:off x="6470374" y="4645782"/>
            <a:ext cx="955812" cy="353601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1" y="-1"/>
            <a:ext cx="11868318" cy="68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1" y="-1"/>
            <a:ext cx="11868318" cy="68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2" y="-1"/>
            <a:ext cx="11849207" cy="68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0"/>
            <a:ext cx="11879178" cy="687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2" y="-1"/>
            <a:ext cx="11849207" cy="68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899492"/>
            <a:ext cx="9144000" cy="1143000"/>
          </a:xfrm>
        </p:spPr>
        <p:txBody>
          <a:bodyPr/>
          <a:lstStyle/>
          <a:p>
            <a:r>
              <a:rPr lang="ru-RU" dirty="0" smtClean="0"/>
              <a:t>ФГОС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8" y="2514601"/>
            <a:ext cx="9144000" cy="2196548"/>
          </a:xfrm>
        </p:spPr>
        <p:txBody>
          <a:bodyPr>
            <a:normAutofit/>
          </a:bodyPr>
          <a:lstStyle/>
          <a:p>
            <a:r>
              <a:rPr lang="ru-RU" sz="2800" dirty="0"/>
              <a:t>сам формулирует </a:t>
            </a:r>
            <a:r>
              <a:rPr lang="ru-RU" sz="2800" dirty="0" smtClean="0"/>
              <a:t>проблему</a:t>
            </a:r>
            <a:endParaRPr lang="ru-RU" sz="2800" dirty="0"/>
          </a:p>
          <a:p>
            <a:r>
              <a:rPr lang="ru-RU" sz="2800" dirty="0"/>
              <a:t>сам находит ее </a:t>
            </a:r>
            <a:r>
              <a:rPr lang="ru-RU" sz="2800" dirty="0" smtClean="0"/>
              <a:t>решение</a:t>
            </a:r>
            <a:endParaRPr lang="ru-RU" sz="2800" dirty="0"/>
          </a:p>
          <a:p>
            <a:r>
              <a:rPr lang="ru-RU" sz="2800" dirty="0" smtClean="0"/>
              <a:t>решает</a:t>
            </a:r>
            <a:endParaRPr lang="ru-RU" sz="2800" dirty="0"/>
          </a:p>
          <a:p>
            <a:r>
              <a:rPr lang="ru-RU" sz="2800" dirty="0" err="1"/>
              <a:t>самоконтролирует</a:t>
            </a:r>
            <a:r>
              <a:rPr lang="ru-RU" sz="2800" dirty="0"/>
              <a:t> правильность этого </a:t>
            </a:r>
            <a:r>
              <a:rPr lang="ru-RU" sz="2800" dirty="0" smtClean="0"/>
              <a:t>решения</a:t>
            </a:r>
            <a:endParaRPr lang="ru-RU" sz="2800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523998" y="5183258"/>
            <a:ext cx="9144000" cy="779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solidFill>
                  <a:srgbClr val="FF0000"/>
                </a:solidFill>
              </a:rPr>
              <a:t>Работает сам на себя</a:t>
            </a:r>
          </a:p>
        </p:txBody>
      </p:sp>
    </p:spTree>
    <p:extLst>
      <p:ext uri="{BB962C8B-B14F-4D97-AF65-F5344CB8AC3E}">
        <p14:creationId xmlns:p14="http://schemas.microsoft.com/office/powerpoint/2010/main" val="314713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4" y="-1"/>
            <a:ext cx="11855115" cy="686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" y="-1"/>
            <a:ext cx="11863136" cy="68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" y="-1"/>
            <a:ext cx="11863136" cy="686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05" y="0"/>
            <a:ext cx="11847094" cy="68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0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2" y="-1"/>
            <a:ext cx="11849207" cy="68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8" y="506137"/>
            <a:ext cx="9144000" cy="1213333"/>
          </a:xfrm>
        </p:spPr>
        <p:txBody>
          <a:bodyPr/>
          <a:lstStyle/>
          <a:p>
            <a:r>
              <a:rPr lang="ru-RU" dirty="0" smtClean="0"/>
              <a:t>Работа в команде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524000" y="2225607"/>
            <a:ext cx="9144000" cy="3032193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/>
              <a:t>Основными признаками команды являются:</a:t>
            </a:r>
          </a:p>
          <a:p>
            <a:pPr algn="l"/>
            <a:r>
              <a:rPr lang="ru-RU" sz="2800" dirty="0" smtClean="0"/>
              <a:t>-эффективное </a:t>
            </a:r>
            <a:r>
              <a:rPr lang="ru-RU" sz="2800" dirty="0"/>
              <a:t>конструктивное межличностное </a:t>
            </a:r>
            <a:r>
              <a:rPr lang="ru-RU" sz="2800" dirty="0" smtClean="0"/>
              <a:t>взаимодействие.</a:t>
            </a:r>
            <a:endParaRPr lang="ru-RU" sz="2800" dirty="0"/>
          </a:p>
          <a:p>
            <a:pPr algn="l"/>
            <a:r>
              <a:rPr lang="ru-RU" sz="2800" dirty="0" smtClean="0"/>
              <a:t>-профессиональные </a:t>
            </a:r>
            <a:r>
              <a:rPr lang="ru-RU" sz="2800" dirty="0"/>
              <a:t>навыки каждого из </a:t>
            </a:r>
            <a:r>
              <a:rPr lang="ru-RU" sz="2800" dirty="0" smtClean="0"/>
              <a:t>членов.</a:t>
            </a:r>
            <a:endParaRPr lang="ru-RU" sz="2800" dirty="0"/>
          </a:p>
          <a:p>
            <a:pPr algn="l"/>
            <a:r>
              <a:rPr lang="ru-RU" sz="2800" dirty="0" smtClean="0"/>
              <a:t>-положительное </a:t>
            </a:r>
            <a:r>
              <a:rPr lang="ru-RU" sz="2800" dirty="0"/>
              <a:t>мышление, ориентация на общий </a:t>
            </a:r>
            <a:r>
              <a:rPr lang="ru-RU" sz="2800" dirty="0" smtClean="0"/>
              <a:t>успех.</a:t>
            </a:r>
            <a:endParaRPr lang="ru-RU" sz="2800" dirty="0"/>
          </a:p>
          <a:p>
            <a:pPr algn="l"/>
            <a:r>
              <a:rPr lang="ru-RU" sz="2800" dirty="0" smtClean="0"/>
              <a:t>-способность </a:t>
            </a:r>
            <a:r>
              <a:rPr lang="ru-RU" sz="2800" dirty="0"/>
              <a:t>согласованно работать на общий результат.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78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0" y="0"/>
            <a:ext cx="11849209" cy="68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5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8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9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2" y="-1"/>
            <a:ext cx="11849207" cy="68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5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3" y="-1"/>
            <a:ext cx="11849207" cy="68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2" y="0"/>
            <a:ext cx="11845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9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4485" y="487018"/>
            <a:ext cx="9144000" cy="1023731"/>
          </a:xfrm>
        </p:spPr>
        <p:txBody>
          <a:bodyPr/>
          <a:lstStyle/>
          <a:p>
            <a:r>
              <a:rPr lang="ru-RU" dirty="0" smtClean="0"/>
              <a:t>Работа в команде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4484" y="1411356"/>
            <a:ext cx="9617767" cy="4939747"/>
          </a:xfrm>
        </p:spPr>
        <p:txBody>
          <a:bodyPr>
            <a:normAutofit fontScale="62500" lnSpcReduction="20000"/>
          </a:bodyPr>
          <a:lstStyle/>
          <a:p>
            <a:pPr algn="just" fontAlgn="base"/>
            <a:r>
              <a:rPr lang="ru-RU" sz="4500" b="1" dirty="0" smtClean="0"/>
              <a:t>Навыки:</a:t>
            </a:r>
          </a:p>
          <a:p>
            <a:pPr algn="just" fontAlgn="base"/>
            <a:r>
              <a:rPr lang="ru-RU" sz="4500" dirty="0" smtClean="0"/>
              <a:t>- </a:t>
            </a:r>
            <a:r>
              <a:rPr lang="ru-RU" sz="4500" dirty="0"/>
              <a:t>б</a:t>
            </a:r>
            <a:r>
              <a:rPr lang="ru-RU" sz="4500" dirty="0" smtClean="0"/>
              <a:t>ыстро </a:t>
            </a:r>
            <a:r>
              <a:rPr lang="ru-RU" sz="4500" dirty="0"/>
              <a:t>определяет подходящий тон общения с новыми </a:t>
            </a:r>
            <a:r>
              <a:rPr lang="ru-RU" sz="4500" dirty="0" smtClean="0"/>
              <a:t>учениками, </a:t>
            </a:r>
            <a:r>
              <a:rPr lang="ru-RU" sz="4500" dirty="0"/>
              <a:t>легко становится своим в коллективе.</a:t>
            </a:r>
          </a:p>
          <a:p>
            <a:pPr algn="just" fontAlgn="base"/>
            <a:r>
              <a:rPr lang="ru-RU" sz="4500" dirty="0"/>
              <a:t>- </a:t>
            </a:r>
            <a:r>
              <a:rPr lang="ru-RU" sz="4500" dirty="0" smtClean="0"/>
              <a:t>не </a:t>
            </a:r>
            <a:r>
              <a:rPr lang="ru-RU" sz="4500" dirty="0"/>
              <a:t>нуждается в значительном времени на раскачку, а быстро переходит к решению совместных задач.</a:t>
            </a:r>
          </a:p>
          <a:p>
            <a:pPr algn="just" fontAlgn="base"/>
            <a:r>
              <a:rPr lang="ru-RU" sz="4500" dirty="0"/>
              <a:t>- </a:t>
            </a:r>
            <a:r>
              <a:rPr lang="ru-RU" sz="4500" dirty="0" smtClean="0"/>
              <a:t>готов </a:t>
            </a:r>
            <a:r>
              <a:rPr lang="ru-RU" sz="4500" dirty="0"/>
              <a:t>признавать свою неправоту в случае необходимости, может подбодрить </a:t>
            </a:r>
            <a:r>
              <a:rPr lang="ru-RU" sz="4500" dirty="0" smtClean="0"/>
              <a:t>окружающих.</a:t>
            </a:r>
            <a:endParaRPr lang="ru-RU" sz="4500" dirty="0"/>
          </a:p>
          <a:p>
            <a:pPr algn="just" fontAlgn="base"/>
            <a:r>
              <a:rPr lang="ru-RU" sz="4500" dirty="0"/>
              <a:t>- </a:t>
            </a:r>
            <a:r>
              <a:rPr lang="ru-RU" sz="4500" dirty="0" smtClean="0"/>
              <a:t>в </a:t>
            </a:r>
            <a:r>
              <a:rPr lang="ru-RU" sz="4500" dirty="0"/>
              <a:t>интересах совместного дела может быть и руководителем проекта, и винтиком в общем механизме.</a:t>
            </a:r>
          </a:p>
          <a:p>
            <a:pPr algn="just" fontAlgn="base"/>
            <a:r>
              <a:rPr lang="ru-RU" sz="4500" dirty="0"/>
              <a:t>- </a:t>
            </a:r>
            <a:r>
              <a:rPr lang="ru-RU" sz="4500" dirty="0" smtClean="0"/>
              <a:t>старается </a:t>
            </a:r>
            <a:r>
              <a:rPr lang="ru-RU" sz="4500" dirty="0"/>
              <a:t>находить взаимопонимание, избегая конфликтов.</a:t>
            </a:r>
          </a:p>
          <a:p>
            <a:pPr algn="just" fontAlgn="base"/>
            <a:r>
              <a:rPr lang="ru-RU" sz="4500" dirty="0"/>
              <a:t>- </a:t>
            </a:r>
            <a:r>
              <a:rPr lang="ru-RU" sz="4500" dirty="0" smtClean="0"/>
              <a:t>готов </a:t>
            </a:r>
            <a:r>
              <a:rPr lang="ru-RU" sz="4500" dirty="0"/>
              <a:t>помогать другим </a:t>
            </a:r>
            <a:r>
              <a:rPr lang="ru-RU" sz="4500" dirty="0" smtClean="0"/>
              <a:t>ученикам</a:t>
            </a:r>
            <a:r>
              <a:rPr lang="ru-RU" sz="4500" dirty="0"/>
              <a:t>.</a:t>
            </a:r>
          </a:p>
          <a:p>
            <a:pPr algn="just" fontAlgn="base"/>
            <a:r>
              <a:rPr lang="ru-RU" sz="4500" dirty="0"/>
              <a:t>- </a:t>
            </a:r>
            <a:r>
              <a:rPr lang="ru-RU" sz="4500" dirty="0" smtClean="0"/>
              <a:t>интересы команды </a:t>
            </a:r>
            <a:r>
              <a:rPr lang="ru-RU" sz="4500" dirty="0"/>
              <a:t>ставит выше личных амбиций.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6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" y="0"/>
            <a:ext cx="11863136" cy="68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6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6"/>
            <a:ext cx="6214192" cy="35955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06" y="0"/>
            <a:ext cx="6214192" cy="3598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9028"/>
            <a:ext cx="6214192" cy="3598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06" y="3262171"/>
            <a:ext cx="6214193" cy="359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ач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463"/>
            <a:ext cx="12192000" cy="682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8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3852" y="4899990"/>
            <a:ext cx="4035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Спасибо за внимание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4132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4607" y="515406"/>
            <a:ext cx="9144000" cy="933000"/>
          </a:xfrm>
        </p:spPr>
        <p:txBody>
          <a:bodyPr/>
          <a:lstStyle/>
          <a:p>
            <a:r>
              <a:rPr lang="ru-RU" dirty="0" smtClean="0"/>
              <a:t>Работа в команде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6555" y="1396003"/>
            <a:ext cx="10154480" cy="5034614"/>
          </a:xfrm>
        </p:spPr>
        <p:txBody>
          <a:bodyPr>
            <a:normAutofit fontScale="92500"/>
          </a:bodyPr>
          <a:lstStyle/>
          <a:p>
            <a:pPr algn="l"/>
            <a:r>
              <a:rPr lang="ru-RU" dirty="0" smtClean="0"/>
              <a:t>Основные принципы </a:t>
            </a:r>
            <a:r>
              <a:rPr lang="ru-RU" dirty="0" err="1" smtClean="0"/>
              <a:t>командообразования</a:t>
            </a:r>
            <a:r>
              <a:rPr lang="ru-RU" dirty="0"/>
              <a:t>:</a:t>
            </a:r>
          </a:p>
          <a:p>
            <a:pPr algn="l"/>
            <a:r>
              <a:rPr lang="ru-RU" dirty="0" smtClean="0"/>
              <a:t>- принцип </a:t>
            </a:r>
            <a:r>
              <a:rPr lang="ru-RU" dirty="0"/>
              <a:t>коллективного исполнения работы (каждый </a:t>
            </a:r>
            <a:r>
              <a:rPr lang="ru-RU" dirty="0" smtClean="0"/>
              <a:t>ученик </a:t>
            </a:r>
            <a:r>
              <a:rPr lang="ru-RU" dirty="0"/>
              <a:t>выполняет ту часть общего задания, которую ему поручила команда</a:t>
            </a:r>
            <a:r>
              <a:rPr lang="ru-RU" dirty="0" smtClean="0"/>
              <a:t>).</a:t>
            </a:r>
            <a:endParaRPr lang="ru-RU" dirty="0"/>
          </a:p>
          <a:p>
            <a:pPr algn="l"/>
            <a:r>
              <a:rPr lang="ru-RU" dirty="0" smtClean="0"/>
              <a:t>- принцип </a:t>
            </a:r>
            <a:r>
              <a:rPr lang="ru-RU" dirty="0"/>
              <a:t>коллективной ответственности (целостность команды, если одно задание не выполнено – отвечает вся команда</a:t>
            </a:r>
            <a:r>
              <a:rPr lang="ru-RU" dirty="0" smtClean="0"/>
              <a:t>).</a:t>
            </a:r>
            <a:endParaRPr lang="ru-RU" dirty="0"/>
          </a:p>
          <a:p>
            <a:pPr algn="l"/>
            <a:r>
              <a:rPr lang="ru-RU" dirty="0" smtClean="0"/>
              <a:t>- принцип </a:t>
            </a:r>
            <a:r>
              <a:rPr lang="ru-RU" dirty="0"/>
              <a:t>высокого стимула команды за конечный результат (в качестве достойных стимулов является не только </a:t>
            </a:r>
            <a:r>
              <a:rPr lang="ru-RU" dirty="0" smtClean="0"/>
              <a:t>оценка, </a:t>
            </a:r>
            <a:r>
              <a:rPr lang="ru-RU" dirty="0"/>
              <a:t>но и другие </a:t>
            </a:r>
            <a:r>
              <a:rPr lang="ru-RU" dirty="0" smtClean="0"/>
              <a:t>стимулы, основанные </a:t>
            </a:r>
            <a:r>
              <a:rPr lang="ru-RU" dirty="0"/>
              <a:t>на хобби и предпочтениях. Нередко общественное признание оказывается более ценным стимулом</a:t>
            </a:r>
            <a:r>
              <a:rPr lang="ru-RU" dirty="0" smtClean="0"/>
              <a:t>).</a:t>
            </a:r>
            <a:endParaRPr lang="ru-RU" dirty="0"/>
          </a:p>
          <a:p>
            <a:pPr algn="l"/>
            <a:r>
              <a:rPr lang="ru-RU" dirty="0" smtClean="0"/>
              <a:t>- принцип </a:t>
            </a:r>
            <a:r>
              <a:rPr lang="ru-RU" dirty="0"/>
              <a:t>повышенной исполнительской дисциплины (каждый член команды </a:t>
            </a:r>
            <a:r>
              <a:rPr lang="ru-RU" dirty="0" smtClean="0"/>
              <a:t>отвечает </a:t>
            </a:r>
            <a:r>
              <a:rPr lang="ru-RU" dirty="0"/>
              <a:t>за конечный результат деятельности</a:t>
            </a:r>
            <a:r>
              <a:rPr lang="ru-RU" dirty="0" smtClean="0"/>
              <a:t>).</a:t>
            </a:r>
            <a:endParaRPr lang="ru-RU" dirty="0"/>
          </a:p>
          <a:p>
            <a:pPr algn="l"/>
            <a:r>
              <a:rPr lang="ru-RU" dirty="0" smtClean="0"/>
              <a:t>- принцип </a:t>
            </a:r>
            <a:r>
              <a:rPr lang="ru-RU" dirty="0"/>
              <a:t>добровольности вхождения в команду. Это ключевой принцип формирования команды. В состав </a:t>
            </a:r>
            <a:r>
              <a:rPr lang="ru-RU" dirty="0" smtClean="0"/>
              <a:t>команды может </a:t>
            </a:r>
            <a:r>
              <a:rPr lang="ru-RU" dirty="0"/>
              <a:t>быть включён тот </a:t>
            </a:r>
            <a:r>
              <a:rPr lang="ru-RU" dirty="0" smtClean="0"/>
              <a:t>ученик, </a:t>
            </a:r>
            <a:r>
              <a:rPr lang="ru-RU" dirty="0"/>
              <a:t>который добровольно изъявил желание войти в состав этой </a:t>
            </a:r>
            <a:r>
              <a:rPr lang="ru-RU" dirty="0" smtClean="0"/>
              <a:t>команды.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5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877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Этапы работы команды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769166"/>
            <a:ext cx="9144000" cy="3846444"/>
          </a:xfrm>
        </p:spPr>
        <p:txBody>
          <a:bodyPr>
            <a:normAutofit lnSpcReduction="10000"/>
          </a:bodyPr>
          <a:lstStyle/>
          <a:p>
            <a:r>
              <a:rPr lang="ru-RU" sz="2800" dirty="0" smtClean="0"/>
              <a:t>Получение технического задания</a:t>
            </a:r>
          </a:p>
          <a:p>
            <a:r>
              <a:rPr lang="ru-RU" sz="2800" dirty="0" smtClean="0"/>
              <a:t>Обсуждение проекта</a:t>
            </a:r>
          </a:p>
          <a:p>
            <a:r>
              <a:rPr lang="ru-RU" sz="2800" dirty="0" smtClean="0"/>
              <a:t>Разработка проектного задания</a:t>
            </a:r>
          </a:p>
          <a:p>
            <a:r>
              <a:rPr lang="ru-RU" sz="2800" dirty="0" smtClean="0"/>
              <a:t>Распределение обязанностей в команде</a:t>
            </a:r>
          </a:p>
          <a:p>
            <a:r>
              <a:rPr lang="ru-RU" sz="2800" dirty="0" smtClean="0"/>
              <a:t>Разработка самого проекта</a:t>
            </a:r>
          </a:p>
          <a:p>
            <a:r>
              <a:rPr lang="ru-RU" sz="2800" dirty="0" smtClean="0"/>
              <a:t>Оформление результатов</a:t>
            </a:r>
          </a:p>
          <a:p>
            <a:r>
              <a:rPr lang="ru-RU" sz="2800" dirty="0" smtClean="0"/>
              <a:t>Общественная презентация</a:t>
            </a:r>
          </a:p>
          <a:p>
            <a:r>
              <a:rPr lang="ru-RU" sz="2800" dirty="0" smtClean="0"/>
              <a:t>Подведение итогов командной работы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2672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65163"/>
            <a:ext cx="9144000" cy="877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ПРОБЛЕМА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932042"/>
            <a:ext cx="9144000" cy="2683567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Кто лидер в команде?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3574" y="724798"/>
            <a:ext cx="9144000" cy="636863"/>
          </a:xfrm>
        </p:spPr>
        <p:txBody>
          <a:bodyPr>
            <a:normAutofit fontScale="90000"/>
          </a:bodyPr>
          <a:lstStyle/>
          <a:p>
            <a:r>
              <a:rPr lang="ru-RU" dirty="0"/>
              <a:t>Ицхак Кальдерон </a:t>
            </a:r>
            <a:r>
              <a:rPr lang="ru-RU" dirty="0" err="1"/>
              <a:t>Адизес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8" y="5327373"/>
            <a:ext cx="9144000" cy="105354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Научный </a:t>
            </a:r>
            <a:r>
              <a:rPr lang="ru-RU" dirty="0"/>
              <a:t>консультант программ </a:t>
            </a:r>
            <a:r>
              <a:rPr lang="ru-RU" dirty="0" err="1"/>
              <a:t>Executive</a:t>
            </a:r>
            <a:r>
              <a:rPr lang="ru-RU" dirty="0"/>
              <a:t> MBA и MBA ИБДА, почетный доктор РАНХ и государственной службы при Президенте РФ.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9" y="1361661"/>
            <a:ext cx="2520258" cy="378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N:\МУЗЕЙ ГИМНАЗИИ\СХЕМЫ ИШЦ\Листы работа вер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60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715618"/>
            <a:ext cx="9959009" cy="3416993"/>
          </a:xfrm>
        </p:spPr>
        <p:txBody>
          <a:bodyPr>
            <a:noAutofit/>
          </a:bodyPr>
          <a:lstStyle/>
          <a:p>
            <a:pPr algn="l"/>
            <a:r>
              <a:rPr lang="ru-RU" sz="2800" b="1" dirty="0" err="1"/>
              <a:t>Producing</a:t>
            </a:r>
            <a:r>
              <a:rPr lang="ru-RU" sz="2800" b="1" dirty="0"/>
              <a:t> </a:t>
            </a:r>
            <a:r>
              <a:rPr lang="ru-RU" sz="2800" b="1" dirty="0" err="1"/>
              <a:t>results</a:t>
            </a:r>
            <a:r>
              <a:rPr lang="ru-RU" sz="2800" dirty="0"/>
              <a:t> – производство результатов, собственно, ради которых </a:t>
            </a:r>
            <a:r>
              <a:rPr lang="ru-RU" sz="2800" dirty="0" smtClean="0"/>
              <a:t>команда </a:t>
            </a:r>
            <a:r>
              <a:rPr lang="ru-RU" sz="2800" dirty="0"/>
              <a:t>и существует;</a:t>
            </a:r>
            <a:br>
              <a:rPr lang="ru-RU" sz="2800" dirty="0"/>
            </a:br>
            <a:r>
              <a:rPr lang="ru-RU" sz="2800" b="1" dirty="0" err="1"/>
              <a:t>Administering</a:t>
            </a:r>
            <a:r>
              <a:rPr lang="ru-RU" sz="2800" dirty="0"/>
              <a:t> – администрирование, необходимое для обеспечения </a:t>
            </a:r>
            <a:r>
              <a:rPr lang="ru-RU" sz="2800" dirty="0" smtClean="0"/>
              <a:t>эффективности команды;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 err="1"/>
              <a:t>Entrepreneuring</a:t>
            </a:r>
            <a:r>
              <a:rPr lang="ru-RU" sz="2800" dirty="0"/>
              <a:t> – предпринимательство, служащее для управления изменениями;</a:t>
            </a:r>
            <a:br>
              <a:rPr lang="ru-RU" sz="2800" dirty="0"/>
            </a:br>
            <a:r>
              <a:rPr lang="ru-RU" sz="2800" b="1" dirty="0" err="1"/>
              <a:t>Integrating</a:t>
            </a:r>
            <a:r>
              <a:rPr lang="ru-RU" sz="2800" dirty="0"/>
              <a:t> – интеграция, необходимая для обеспечения жизнеспособности </a:t>
            </a:r>
            <a:r>
              <a:rPr lang="ru-RU" sz="2800" dirty="0" smtClean="0"/>
              <a:t>команды </a:t>
            </a:r>
            <a:r>
              <a:rPr lang="ru-RU" sz="2800" dirty="0"/>
              <a:t>в долгосрочной перспективе за счет объединения ее элементов.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8" y="4214191"/>
            <a:ext cx="9144000" cy="2166730"/>
          </a:xfrm>
        </p:spPr>
        <p:txBody>
          <a:bodyPr>
            <a:normAutofit/>
          </a:bodyPr>
          <a:lstStyle/>
          <a:p>
            <a:r>
              <a:rPr lang="ru-RU" sz="2800" dirty="0"/>
              <a:t>Производитель (продюсер) – </a:t>
            </a:r>
            <a:r>
              <a:rPr lang="ru-RU" sz="2800" b="1" dirty="0" err="1"/>
              <a:t>Paei</a:t>
            </a:r>
            <a:r>
              <a:rPr lang="ru-RU" sz="2800" dirty="0"/>
              <a:t>;</a:t>
            </a:r>
          </a:p>
          <a:p>
            <a:r>
              <a:rPr lang="ru-RU" sz="2800" dirty="0"/>
              <a:t>Администратор – </a:t>
            </a:r>
            <a:r>
              <a:rPr lang="ru-RU" sz="2800" b="1" dirty="0" err="1"/>
              <a:t>pAei</a:t>
            </a:r>
            <a:r>
              <a:rPr lang="ru-RU" sz="2800" dirty="0"/>
              <a:t>;</a:t>
            </a:r>
          </a:p>
          <a:p>
            <a:r>
              <a:rPr lang="ru-RU" sz="2800" dirty="0"/>
              <a:t>Предприниматель – </a:t>
            </a:r>
            <a:r>
              <a:rPr lang="ru-RU" sz="2800" b="1" dirty="0" err="1"/>
              <a:t>paEi</a:t>
            </a:r>
            <a:r>
              <a:rPr lang="ru-RU" sz="2800" dirty="0"/>
              <a:t>;</a:t>
            </a:r>
          </a:p>
          <a:p>
            <a:r>
              <a:rPr lang="ru-RU" sz="2800" dirty="0"/>
              <a:t>Интегратор – </a:t>
            </a:r>
            <a:r>
              <a:rPr lang="ru-RU" sz="2800" b="1" dirty="0" err="1"/>
              <a:t>paeI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724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344</Words>
  <Application>Microsoft Office PowerPoint</Application>
  <PresentationFormat>Широкоэкранный</PresentationFormat>
  <Paragraphs>48</Paragraphs>
  <Slides>43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Тема Office</vt:lpstr>
      <vt:lpstr>Командная работа на уроках дополнительного образования</vt:lpstr>
      <vt:lpstr>ФГОС</vt:lpstr>
      <vt:lpstr>Работа в команде</vt:lpstr>
      <vt:lpstr>Работа в команде</vt:lpstr>
      <vt:lpstr>Работа в команде</vt:lpstr>
      <vt:lpstr>Этапы работы команды</vt:lpstr>
      <vt:lpstr>ПРОБЛЕМА</vt:lpstr>
      <vt:lpstr>Ицхак Кальдерон Адизес</vt:lpstr>
      <vt:lpstr>Producing results – производство результатов, собственно, ради которых команда и существует; Administering – администрирование, необходимое для обеспечения эффективности команды; Entrepreneuring – предпринимательство, служащее для управления изменениями; Integrating – интеграция, необходимая для обеспечения жизнеспособности команды в долгосрочной перспективе за счет объединения ее элементов.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Danel KV</dc:creator>
  <cp:lastModifiedBy>Danel KV</cp:lastModifiedBy>
  <cp:revision>106</cp:revision>
  <dcterms:created xsi:type="dcterms:W3CDTF">2016-08-24T08:36:10Z</dcterms:created>
  <dcterms:modified xsi:type="dcterms:W3CDTF">2018-10-28T20:40:13Z</dcterms:modified>
</cp:coreProperties>
</file>