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65" r:id="rId5"/>
    <p:sldId id="266" r:id="rId6"/>
    <p:sldId id="267" r:id="rId7"/>
    <p:sldId id="268" r:id="rId8"/>
    <p:sldId id="259" r:id="rId9"/>
    <p:sldId id="260" r:id="rId10"/>
    <p:sldId id="261" r:id="rId11"/>
    <p:sldId id="262" r:id="rId12"/>
    <p:sldId id="263" r:id="rId13"/>
    <p:sldId id="26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83A6FE-E4F3-47A4-9E38-64282C7315E2}"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ru-RU"/>
        </a:p>
      </dgm:t>
    </dgm:pt>
    <dgm:pt modelId="{8A0E3D7B-2C2C-457B-87FF-437117D3FA1F}">
      <dgm:prSet/>
      <dgm:spPr/>
      <dgm:t>
        <a:bodyPr/>
        <a:lstStyle/>
        <a:p>
          <a:r>
            <a:rPr lang="ru-RU" b="0" i="0" dirty="0" err="1" smtClean="0">
              <a:latin typeface="Times New Roman" pitchFamily="18" charset="0"/>
              <a:cs typeface="Times New Roman" pitchFamily="18" charset="0"/>
            </a:rPr>
            <a:t>Растрлық</a:t>
          </a:r>
          <a:endParaRPr lang="ru-RU" dirty="0">
            <a:latin typeface="Times New Roman" pitchFamily="18" charset="0"/>
            <a:cs typeface="Times New Roman" pitchFamily="18" charset="0"/>
          </a:endParaRPr>
        </a:p>
      </dgm:t>
    </dgm:pt>
    <dgm:pt modelId="{9408B70B-F1F9-4630-A9BB-AFFE7BD8146F}" type="parTrans" cxnId="{EC9B103D-AF02-47EF-9B55-5A9F33309C3C}">
      <dgm:prSet/>
      <dgm:spPr/>
      <dgm:t>
        <a:bodyPr/>
        <a:lstStyle/>
        <a:p>
          <a:endParaRPr lang="ru-RU"/>
        </a:p>
      </dgm:t>
    </dgm:pt>
    <dgm:pt modelId="{4883F870-89D6-4FCB-8650-44E1C54951EA}" type="sibTrans" cxnId="{EC9B103D-AF02-47EF-9B55-5A9F33309C3C}">
      <dgm:prSet/>
      <dgm:spPr/>
      <dgm:t>
        <a:bodyPr/>
        <a:lstStyle/>
        <a:p>
          <a:endParaRPr lang="ru-RU"/>
        </a:p>
      </dgm:t>
    </dgm:pt>
    <dgm:pt modelId="{30D78EF9-5526-4F0A-BE0E-1E4A852362AA}">
      <dgm:prSet/>
      <dgm:spPr/>
      <dgm:t>
        <a:bodyPr/>
        <a:lstStyle/>
        <a:p>
          <a:r>
            <a:rPr lang="ru-RU" b="0" i="0" dirty="0" err="1" smtClean="0">
              <a:latin typeface="Times New Roman" pitchFamily="18" charset="0"/>
              <a:cs typeface="Times New Roman" pitchFamily="18" charset="0"/>
            </a:rPr>
            <a:t>Векторлық</a:t>
          </a:r>
          <a:endParaRPr lang="ru-RU" dirty="0">
            <a:latin typeface="Times New Roman" pitchFamily="18" charset="0"/>
            <a:cs typeface="Times New Roman" pitchFamily="18" charset="0"/>
          </a:endParaRPr>
        </a:p>
      </dgm:t>
    </dgm:pt>
    <dgm:pt modelId="{2D6BA64F-9C10-4F03-B670-FE7CA73E862D}" type="parTrans" cxnId="{53C255D7-76EB-49D9-AB64-8C4C8674C977}">
      <dgm:prSet/>
      <dgm:spPr/>
      <dgm:t>
        <a:bodyPr/>
        <a:lstStyle/>
        <a:p>
          <a:endParaRPr lang="ru-RU"/>
        </a:p>
      </dgm:t>
    </dgm:pt>
    <dgm:pt modelId="{1DB5DB65-8775-4BCD-8623-E3CA25A70BB9}" type="sibTrans" cxnId="{53C255D7-76EB-49D9-AB64-8C4C8674C977}">
      <dgm:prSet/>
      <dgm:spPr/>
      <dgm:t>
        <a:bodyPr/>
        <a:lstStyle/>
        <a:p>
          <a:endParaRPr lang="ru-RU"/>
        </a:p>
      </dgm:t>
    </dgm:pt>
    <dgm:pt modelId="{6C7FC660-60E6-457B-8033-FF2C4F70A187}">
      <dgm:prSet/>
      <dgm:spPr/>
      <dgm:t>
        <a:bodyPr/>
        <a:lstStyle/>
        <a:p>
          <a:r>
            <a:rPr lang="ru-RU" b="0" i="0" dirty="0" err="1" smtClean="0">
              <a:latin typeface="Times New Roman" pitchFamily="18" charset="0"/>
              <a:cs typeface="Times New Roman" pitchFamily="18" charset="0"/>
            </a:rPr>
            <a:t>Фракталдық</a:t>
          </a:r>
          <a:endParaRPr lang="ru-RU" dirty="0">
            <a:latin typeface="Times New Roman" pitchFamily="18" charset="0"/>
            <a:cs typeface="Times New Roman" pitchFamily="18" charset="0"/>
          </a:endParaRPr>
        </a:p>
      </dgm:t>
    </dgm:pt>
    <dgm:pt modelId="{5F3ADB9E-5C30-42F9-A3CE-D86832FCDB2F}" type="parTrans" cxnId="{E45F87B0-4B7D-41B1-A722-2423E2639E72}">
      <dgm:prSet/>
      <dgm:spPr/>
      <dgm:t>
        <a:bodyPr/>
        <a:lstStyle/>
        <a:p>
          <a:endParaRPr lang="ru-RU"/>
        </a:p>
      </dgm:t>
    </dgm:pt>
    <dgm:pt modelId="{D00B07BB-21B3-4E48-88EF-49BFBE21A78C}" type="sibTrans" cxnId="{E45F87B0-4B7D-41B1-A722-2423E2639E72}">
      <dgm:prSet/>
      <dgm:spPr/>
      <dgm:t>
        <a:bodyPr/>
        <a:lstStyle/>
        <a:p>
          <a:endParaRPr lang="ru-RU"/>
        </a:p>
      </dgm:t>
    </dgm:pt>
    <dgm:pt modelId="{55927896-4732-49E1-BDBC-020424905799}" type="pres">
      <dgm:prSet presAssocID="{D283A6FE-E4F3-47A4-9E38-64282C7315E2}" presName="diagram" presStyleCnt="0">
        <dgm:presLayoutVars>
          <dgm:dir/>
          <dgm:resizeHandles val="exact"/>
        </dgm:presLayoutVars>
      </dgm:prSet>
      <dgm:spPr/>
    </dgm:pt>
    <dgm:pt modelId="{E75FF081-786A-4C8D-A38A-CBA4A178E156}" type="pres">
      <dgm:prSet presAssocID="{8A0E3D7B-2C2C-457B-87FF-437117D3FA1F}" presName="node" presStyleLbl="node1" presStyleIdx="0" presStyleCnt="3">
        <dgm:presLayoutVars>
          <dgm:bulletEnabled val="1"/>
        </dgm:presLayoutVars>
      </dgm:prSet>
      <dgm:spPr/>
      <dgm:t>
        <a:bodyPr/>
        <a:lstStyle/>
        <a:p>
          <a:endParaRPr lang="ru-RU"/>
        </a:p>
      </dgm:t>
    </dgm:pt>
    <dgm:pt modelId="{C00A0DB2-4AAC-46B7-80FD-22E96BA1D023}" type="pres">
      <dgm:prSet presAssocID="{4883F870-89D6-4FCB-8650-44E1C54951EA}" presName="sibTrans" presStyleCnt="0"/>
      <dgm:spPr/>
    </dgm:pt>
    <dgm:pt modelId="{CA248095-F0A7-47F5-8B91-22EFFC0FE213}" type="pres">
      <dgm:prSet presAssocID="{30D78EF9-5526-4F0A-BE0E-1E4A852362AA}" presName="node" presStyleLbl="node1" presStyleIdx="1" presStyleCnt="3">
        <dgm:presLayoutVars>
          <dgm:bulletEnabled val="1"/>
        </dgm:presLayoutVars>
      </dgm:prSet>
      <dgm:spPr/>
      <dgm:t>
        <a:bodyPr/>
        <a:lstStyle/>
        <a:p>
          <a:endParaRPr lang="ru-RU"/>
        </a:p>
      </dgm:t>
    </dgm:pt>
    <dgm:pt modelId="{4DD8688D-B177-4D51-B409-1BD09BF4F9AF}" type="pres">
      <dgm:prSet presAssocID="{1DB5DB65-8775-4BCD-8623-E3CA25A70BB9}" presName="sibTrans" presStyleCnt="0"/>
      <dgm:spPr/>
    </dgm:pt>
    <dgm:pt modelId="{AA8CA719-23C9-48AC-AFFE-48E6C48646A9}" type="pres">
      <dgm:prSet presAssocID="{6C7FC660-60E6-457B-8033-FF2C4F70A187}" presName="node" presStyleLbl="node1" presStyleIdx="2" presStyleCnt="3">
        <dgm:presLayoutVars>
          <dgm:bulletEnabled val="1"/>
        </dgm:presLayoutVars>
      </dgm:prSet>
      <dgm:spPr/>
      <dgm:t>
        <a:bodyPr/>
        <a:lstStyle/>
        <a:p>
          <a:endParaRPr lang="ru-RU"/>
        </a:p>
      </dgm:t>
    </dgm:pt>
  </dgm:ptLst>
  <dgm:cxnLst>
    <dgm:cxn modelId="{E45F87B0-4B7D-41B1-A722-2423E2639E72}" srcId="{D283A6FE-E4F3-47A4-9E38-64282C7315E2}" destId="{6C7FC660-60E6-457B-8033-FF2C4F70A187}" srcOrd="2" destOrd="0" parTransId="{5F3ADB9E-5C30-42F9-A3CE-D86832FCDB2F}" sibTransId="{D00B07BB-21B3-4E48-88EF-49BFBE21A78C}"/>
    <dgm:cxn modelId="{3529BCEF-81A6-409F-BAF4-8CFF0A8CE1A0}" type="presOf" srcId="{6C7FC660-60E6-457B-8033-FF2C4F70A187}" destId="{AA8CA719-23C9-48AC-AFFE-48E6C48646A9}" srcOrd="0" destOrd="0" presId="urn:microsoft.com/office/officeart/2005/8/layout/default"/>
    <dgm:cxn modelId="{EC9B103D-AF02-47EF-9B55-5A9F33309C3C}" srcId="{D283A6FE-E4F3-47A4-9E38-64282C7315E2}" destId="{8A0E3D7B-2C2C-457B-87FF-437117D3FA1F}" srcOrd="0" destOrd="0" parTransId="{9408B70B-F1F9-4630-A9BB-AFFE7BD8146F}" sibTransId="{4883F870-89D6-4FCB-8650-44E1C54951EA}"/>
    <dgm:cxn modelId="{658EB2E9-B300-45F8-A1B5-943EC487CEEA}" type="presOf" srcId="{D283A6FE-E4F3-47A4-9E38-64282C7315E2}" destId="{55927896-4732-49E1-BDBC-020424905799}" srcOrd="0" destOrd="0" presId="urn:microsoft.com/office/officeart/2005/8/layout/default"/>
    <dgm:cxn modelId="{C9C37EF8-8700-4039-B575-398AFBE621D9}" type="presOf" srcId="{8A0E3D7B-2C2C-457B-87FF-437117D3FA1F}" destId="{E75FF081-786A-4C8D-A38A-CBA4A178E156}" srcOrd="0" destOrd="0" presId="urn:microsoft.com/office/officeart/2005/8/layout/default"/>
    <dgm:cxn modelId="{48C3EB49-5E3A-44E8-8A78-4FA44FB86CAA}" type="presOf" srcId="{30D78EF9-5526-4F0A-BE0E-1E4A852362AA}" destId="{CA248095-F0A7-47F5-8B91-22EFFC0FE213}" srcOrd="0" destOrd="0" presId="urn:microsoft.com/office/officeart/2005/8/layout/default"/>
    <dgm:cxn modelId="{53C255D7-76EB-49D9-AB64-8C4C8674C977}" srcId="{D283A6FE-E4F3-47A4-9E38-64282C7315E2}" destId="{30D78EF9-5526-4F0A-BE0E-1E4A852362AA}" srcOrd="1" destOrd="0" parTransId="{2D6BA64F-9C10-4F03-B670-FE7CA73E862D}" sibTransId="{1DB5DB65-8775-4BCD-8623-E3CA25A70BB9}"/>
    <dgm:cxn modelId="{C57E0256-F6DE-45C6-ACB1-4C2C9521D2BB}" type="presParOf" srcId="{55927896-4732-49E1-BDBC-020424905799}" destId="{E75FF081-786A-4C8D-A38A-CBA4A178E156}" srcOrd="0" destOrd="0" presId="urn:microsoft.com/office/officeart/2005/8/layout/default"/>
    <dgm:cxn modelId="{2D3084D8-8DDE-4C89-9F00-BC4A60D75359}" type="presParOf" srcId="{55927896-4732-49E1-BDBC-020424905799}" destId="{C00A0DB2-4AAC-46B7-80FD-22E96BA1D023}" srcOrd="1" destOrd="0" presId="urn:microsoft.com/office/officeart/2005/8/layout/default"/>
    <dgm:cxn modelId="{33623BE7-6C0D-4658-8FE8-E98C4BC0BE56}" type="presParOf" srcId="{55927896-4732-49E1-BDBC-020424905799}" destId="{CA248095-F0A7-47F5-8B91-22EFFC0FE213}" srcOrd="2" destOrd="0" presId="urn:microsoft.com/office/officeart/2005/8/layout/default"/>
    <dgm:cxn modelId="{87380F11-7627-4751-B746-AEB912A80F48}" type="presParOf" srcId="{55927896-4732-49E1-BDBC-020424905799}" destId="{4DD8688D-B177-4D51-B409-1BD09BF4F9AF}" srcOrd="3" destOrd="0" presId="urn:microsoft.com/office/officeart/2005/8/layout/default"/>
    <dgm:cxn modelId="{69A423AD-9A38-4475-ACA5-7377E1954337}" type="presParOf" srcId="{55927896-4732-49E1-BDBC-020424905799}" destId="{AA8CA719-23C9-48AC-AFFE-48E6C48646A9}" srcOrd="4"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0D35DE58-8998-4B31-B086-BF97317E1D03}"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ru-RU"/>
        </a:p>
      </dgm:t>
    </dgm:pt>
    <dgm:pt modelId="{0F2C4D25-8850-48F2-8B97-29704494AC19}">
      <dgm:prSet phldrT="[Текст]" custT="1"/>
      <dgm:spPr/>
      <dgm:t>
        <a:bodyPr/>
        <a:lstStyle/>
        <a:p>
          <a:r>
            <a:rPr lang="ru-RU" sz="2000" b="1" i="0" dirty="0" err="1" smtClean="0">
              <a:latin typeface="Times New Roman" pitchFamily="18" charset="0"/>
              <a:cs typeface="Times New Roman" pitchFamily="18" charset="0"/>
            </a:rPr>
            <a:t>Ғылыми </a:t>
          </a:r>
          <a:r>
            <a:rPr lang="ru-RU" sz="2000" b="1" i="0" dirty="0" smtClean="0">
              <a:latin typeface="Times New Roman" pitchFamily="18" charset="0"/>
              <a:cs typeface="Times New Roman" pitchFamily="18" charset="0"/>
            </a:rPr>
            <a:t>графика</a:t>
          </a:r>
          <a:endParaRPr lang="ru-RU" sz="2000" dirty="0">
            <a:latin typeface="Times New Roman" pitchFamily="18" charset="0"/>
            <a:cs typeface="Times New Roman" pitchFamily="18" charset="0"/>
          </a:endParaRPr>
        </a:p>
      </dgm:t>
    </dgm:pt>
    <dgm:pt modelId="{C6A44A53-55F0-4312-947C-92B3E10826C8}" type="parTrans" cxnId="{7A4AE237-AC82-4E53-8629-8DFF3629B5BB}">
      <dgm:prSet/>
      <dgm:spPr/>
      <dgm:t>
        <a:bodyPr/>
        <a:lstStyle/>
        <a:p>
          <a:endParaRPr lang="ru-RU"/>
        </a:p>
      </dgm:t>
    </dgm:pt>
    <dgm:pt modelId="{A4F22E9E-7F10-4B92-8646-975B9C023FF3}" type="sibTrans" cxnId="{7A4AE237-AC82-4E53-8629-8DFF3629B5BB}">
      <dgm:prSet/>
      <dgm:spPr/>
      <dgm:t>
        <a:bodyPr/>
        <a:lstStyle/>
        <a:p>
          <a:endParaRPr lang="ru-RU"/>
        </a:p>
      </dgm:t>
    </dgm:pt>
    <dgm:pt modelId="{00AB3719-46F2-4637-8393-7C8AD2C28358}">
      <dgm:prSet custT="1"/>
      <dgm:spPr/>
      <dgm:t>
        <a:bodyPr/>
        <a:lstStyle/>
        <a:p>
          <a:r>
            <a:rPr lang="ru-RU" sz="2000" b="1" i="0" dirty="0" err="1" smtClean="0">
              <a:latin typeface="Times New Roman" pitchFamily="18" charset="0"/>
              <a:cs typeface="Times New Roman" pitchFamily="18" charset="0"/>
            </a:rPr>
            <a:t>Іскерлік</a:t>
          </a:r>
          <a:r>
            <a:rPr lang="ru-RU" sz="2000" b="1" i="0" dirty="0" smtClean="0">
              <a:latin typeface="Times New Roman" pitchFamily="18" charset="0"/>
              <a:cs typeface="Times New Roman" pitchFamily="18" charset="0"/>
            </a:rPr>
            <a:t> графика</a:t>
          </a:r>
          <a:endParaRPr lang="ru-RU" sz="2000" dirty="0">
            <a:latin typeface="Times New Roman" pitchFamily="18" charset="0"/>
            <a:cs typeface="Times New Roman" pitchFamily="18" charset="0"/>
          </a:endParaRPr>
        </a:p>
      </dgm:t>
    </dgm:pt>
    <dgm:pt modelId="{1FDD92F9-D12E-4CB7-A6D8-4D8FA748D1CE}" type="parTrans" cxnId="{B23A1CA3-2B52-4BD8-9738-17048E6D1C49}">
      <dgm:prSet/>
      <dgm:spPr/>
      <dgm:t>
        <a:bodyPr/>
        <a:lstStyle/>
        <a:p>
          <a:endParaRPr lang="ru-RU"/>
        </a:p>
      </dgm:t>
    </dgm:pt>
    <dgm:pt modelId="{DCEE8607-916C-4153-B5B8-FDF1ACBABFB5}" type="sibTrans" cxnId="{B23A1CA3-2B52-4BD8-9738-17048E6D1C49}">
      <dgm:prSet/>
      <dgm:spPr/>
      <dgm:t>
        <a:bodyPr/>
        <a:lstStyle/>
        <a:p>
          <a:endParaRPr lang="ru-RU"/>
        </a:p>
      </dgm:t>
    </dgm:pt>
    <dgm:pt modelId="{497AEF4A-D6C2-459E-A86C-DC841C1E2145}">
      <dgm:prSet custT="1"/>
      <dgm:spPr/>
      <dgm:t>
        <a:bodyPr/>
        <a:lstStyle/>
        <a:p>
          <a:r>
            <a:rPr lang="ru-RU" sz="2000" b="1" i="0" dirty="0" err="1" smtClean="0">
              <a:latin typeface="Times New Roman" pitchFamily="18" charset="0"/>
              <a:cs typeface="Times New Roman" pitchFamily="18" charset="0"/>
            </a:rPr>
            <a:t>Контрукторлық </a:t>
          </a:r>
          <a:r>
            <a:rPr lang="ru-RU" sz="2000" b="1" i="0" dirty="0" smtClean="0">
              <a:latin typeface="Times New Roman" pitchFamily="18" charset="0"/>
              <a:cs typeface="Times New Roman" pitchFamily="18" charset="0"/>
            </a:rPr>
            <a:t>графика</a:t>
          </a:r>
          <a:endParaRPr lang="ru-RU" sz="2000" dirty="0">
            <a:latin typeface="Times New Roman" pitchFamily="18" charset="0"/>
            <a:cs typeface="Times New Roman" pitchFamily="18" charset="0"/>
          </a:endParaRPr>
        </a:p>
      </dgm:t>
    </dgm:pt>
    <dgm:pt modelId="{E72B7D37-BF81-4C24-B035-86F5C0D153FB}" type="parTrans" cxnId="{667A84AD-9B44-45E1-8952-24146D6680E6}">
      <dgm:prSet/>
      <dgm:spPr/>
      <dgm:t>
        <a:bodyPr/>
        <a:lstStyle/>
        <a:p>
          <a:endParaRPr lang="ru-RU"/>
        </a:p>
      </dgm:t>
    </dgm:pt>
    <dgm:pt modelId="{99FEF265-D459-4332-805E-F709482ACD9F}" type="sibTrans" cxnId="{667A84AD-9B44-45E1-8952-24146D6680E6}">
      <dgm:prSet/>
      <dgm:spPr/>
      <dgm:t>
        <a:bodyPr/>
        <a:lstStyle/>
        <a:p>
          <a:endParaRPr lang="ru-RU"/>
        </a:p>
      </dgm:t>
    </dgm:pt>
    <dgm:pt modelId="{88DB03AF-29B8-47D8-8DE9-838BF1868796}">
      <dgm:prSet custT="1"/>
      <dgm:spPr/>
      <dgm:t>
        <a:bodyPr/>
        <a:lstStyle/>
        <a:p>
          <a:r>
            <a:rPr lang="ru-RU" sz="2000" b="1" i="0" dirty="0" err="1" smtClean="0">
              <a:latin typeface="Times New Roman" pitchFamily="18" charset="0"/>
              <a:cs typeface="Times New Roman" pitchFamily="18" charset="0"/>
            </a:rPr>
            <a:t>Суреттеу</a:t>
          </a:r>
          <a:r>
            <a:rPr lang="ru-RU" sz="2000" b="1" i="0" dirty="0" smtClean="0">
              <a:latin typeface="Times New Roman" pitchFamily="18" charset="0"/>
              <a:cs typeface="Times New Roman" pitchFamily="18" charset="0"/>
            </a:rPr>
            <a:t> графика</a:t>
          </a:r>
          <a:endParaRPr lang="ru-RU" sz="2000" dirty="0">
            <a:latin typeface="Times New Roman" pitchFamily="18" charset="0"/>
            <a:cs typeface="Times New Roman" pitchFamily="18" charset="0"/>
          </a:endParaRPr>
        </a:p>
      </dgm:t>
    </dgm:pt>
    <dgm:pt modelId="{52656703-0E6A-4FF7-96C9-EDD623502BE5}" type="parTrans" cxnId="{B9CB37AD-5216-4B8C-86E2-B6C2A1F15874}">
      <dgm:prSet/>
      <dgm:spPr/>
      <dgm:t>
        <a:bodyPr/>
        <a:lstStyle/>
        <a:p>
          <a:endParaRPr lang="ru-RU"/>
        </a:p>
      </dgm:t>
    </dgm:pt>
    <dgm:pt modelId="{B2E9FF8A-901F-43D3-91A9-45B2750EF870}" type="sibTrans" cxnId="{B9CB37AD-5216-4B8C-86E2-B6C2A1F15874}">
      <dgm:prSet/>
      <dgm:spPr/>
      <dgm:t>
        <a:bodyPr/>
        <a:lstStyle/>
        <a:p>
          <a:endParaRPr lang="ru-RU"/>
        </a:p>
      </dgm:t>
    </dgm:pt>
    <dgm:pt modelId="{4C58C1E2-61F7-437B-9B88-B047952CFE5E}">
      <dgm:prSet custT="1"/>
      <dgm:spPr/>
      <dgm:t>
        <a:bodyPr/>
        <a:lstStyle/>
        <a:p>
          <a:r>
            <a:rPr lang="ru-RU" sz="2000" b="1" i="0" dirty="0" err="1" smtClean="0">
              <a:latin typeface="Times New Roman" pitchFamily="18" charset="0"/>
              <a:cs typeface="Times New Roman" pitchFamily="18" charset="0"/>
            </a:rPr>
            <a:t>Жарнамалық </a:t>
          </a:r>
          <a:r>
            <a:rPr lang="ru-RU" sz="2000" b="1" i="0" dirty="0" smtClean="0">
              <a:latin typeface="Times New Roman" pitchFamily="18" charset="0"/>
              <a:cs typeface="Times New Roman" pitchFamily="18" charset="0"/>
            </a:rPr>
            <a:t>графика</a:t>
          </a:r>
          <a:endParaRPr lang="ru-RU" sz="2000" dirty="0">
            <a:latin typeface="Times New Roman" pitchFamily="18" charset="0"/>
            <a:cs typeface="Times New Roman" pitchFamily="18" charset="0"/>
          </a:endParaRPr>
        </a:p>
      </dgm:t>
    </dgm:pt>
    <dgm:pt modelId="{ACC7A55B-D3DE-497C-9A33-1C1A1BBFB913}" type="parTrans" cxnId="{20ECA4D6-ABBF-4F50-AED8-56AE994BFAFE}">
      <dgm:prSet/>
      <dgm:spPr/>
      <dgm:t>
        <a:bodyPr/>
        <a:lstStyle/>
        <a:p>
          <a:endParaRPr lang="ru-RU"/>
        </a:p>
      </dgm:t>
    </dgm:pt>
    <dgm:pt modelId="{8A19094B-A686-4FA8-8A13-B5BB0FCF0DCE}" type="sibTrans" cxnId="{20ECA4D6-ABBF-4F50-AED8-56AE994BFAFE}">
      <dgm:prSet/>
      <dgm:spPr/>
      <dgm:t>
        <a:bodyPr/>
        <a:lstStyle/>
        <a:p>
          <a:endParaRPr lang="ru-RU"/>
        </a:p>
      </dgm:t>
    </dgm:pt>
    <dgm:pt modelId="{22904290-417B-406B-95F0-1C26B6174AA1}" type="pres">
      <dgm:prSet presAssocID="{0D35DE58-8998-4B31-B086-BF97317E1D03}" presName="diagram" presStyleCnt="0">
        <dgm:presLayoutVars>
          <dgm:dir/>
          <dgm:resizeHandles val="exact"/>
        </dgm:presLayoutVars>
      </dgm:prSet>
      <dgm:spPr/>
    </dgm:pt>
    <dgm:pt modelId="{8CC81788-4D87-411B-A1F0-97BE2E0E394D}" type="pres">
      <dgm:prSet presAssocID="{0F2C4D25-8850-48F2-8B97-29704494AC19}" presName="node" presStyleLbl="node1" presStyleIdx="0" presStyleCnt="5">
        <dgm:presLayoutVars>
          <dgm:bulletEnabled val="1"/>
        </dgm:presLayoutVars>
      </dgm:prSet>
      <dgm:spPr/>
      <dgm:t>
        <a:bodyPr/>
        <a:lstStyle/>
        <a:p>
          <a:endParaRPr lang="ru-RU"/>
        </a:p>
      </dgm:t>
    </dgm:pt>
    <dgm:pt modelId="{AE0A0F19-A257-4381-AF42-B3400C6444A7}" type="pres">
      <dgm:prSet presAssocID="{A4F22E9E-7F10-4B92-8646-975B9C023FF3}" presName="sibTrans" presStyleCnt="0"/>
      <dgm:spPr/>
    </dgm:pt>
    <dgm:pt modelId="{65F087D7-9E20-4BD3-81E1-E7042EDFD086}" type="pres">
      <dgm:prSet presAssocID="{00AB3719-46F2-4637-8393-7C8AD2C28358}" presName="node" presStyleLbl="node1" presStyleIdx="1" presStyleCnt="5">
        <dgm:presLayoutVars>
          <dgm:bulletEnabled val="1"/>
        </dgm:presLayoutVars>
      </dgm:prSet>
      <dgm:spPr/>
    </dgm:pt>
    <dgm:pt modelId="{7313ED1B-AFB8-4DC0-93C4-9A4D23C66540}" type="pres">
      <dgm:prSet presAssocID="{DCEE8607-916C-4153-B5B8-FDF1ACBABFB5}" presName="sibTrans" presStyleCnt="0"/>
      <dgm:spPr/>
    </dgm:pt>
    <dgm:pt modelId="{FB22CCC6-2D3C-4A11-A8D8-C881D62C7376}" type="pres">
      <dgm:prSet presAssocID="{497AEF4A-D6C2-459E-A86C-DC841C1E2145}" presName="node" presStyleLbl="node1" presStyleIdx="2" presStyleCnt="5">
        <dgm:presLayoutVars>
          <dgm:bulletEnabled val="1"/>
        </dgm:presLayoutVars>
      </dgm:prSet>
      <dgm:spPr/>
    </dgm:pt>
    <dgm:pt modelId="{0916EE34-7A10-441F-9413-C2F70B539069}" type="pres">
      <dgm:prSet presAssocID="{99FEF265-D459-4332-805E-F709482ACD9F}" presName="sibTrans" presStyleCnt="0"/>
      <dgm:spPr/>
    </dgm:pt>
    <dgm:pt modelId="{A569FB6A-A58B-4B99-8A4A-8D538C404197}" type="pres">
      <dgm:prSet presAssocID="{88DB03AF-29B8-47D8-8DE9-838BF1868796}" presName="node" presStyleLbl="node1" presStyleIdx="3" presStyleCnt="5">
        <dgm:presLayoutVars>
          <dgm:bulletEnabled val="1"/>
        </dgm:presLayoutVars>
      </dgm:prSet>
      <dgm:spPr/>
    </dgm:pt>
    <dgm:pt modelId="{4FE85901-5F25-4058-9BEA-AB842ED9C0D9}" type="pres">
      <dgm:prSet presAssocID="{B2E9FF8A-901F-43D3-91A9-45B2750EF870}" presName="sibTrans" presStyleCnt="0"/>
      <dgm:spPr/>
    </dgm:pt>
    <dgm:pt modelId="{226C2235-2D1D-4344-8336-8102E139E985}" type="pres">
      <dgm:prSet presAssocID="{4C58C1E2-61F7-437B-9B88-B047952CFE5E}" presName="node" presStyleLbl="node1" presStyleIdx="4" presStyleCnt="5">
        <dgm:presLayoutVars>
          <dgm:bulletEnabled val="1"/>
        </dgm:presLayoutVars>
      </dgm:prSet>
      <dgm:spPr/>
    </dgm:pt>
  </dgm:ptLst>
  <dgm:cxnLst>
    <dgm:cxn modelId="{7A4AE237-AC82-4E53-8629-8DFF3629B5BB}" srcId="{0D35DE58-8998-4B31-B086-BF97317E1D03}" destId="{0F2C4D25-8850-48F2-8B97-29704494AC19}" srcOrd="0" destOrd="0" parTransId="{C6A44A53-55F0-4312-947C-92B3E10826C8}" sibTransId="{A4F22E9E-7F10-4B92-8646-975B9C023FF3}"/>
    <dgm:cxn modelId="{DCCBE57F-3CDC-4816-93B9-7BDDBD8906C4}" type="presOf" srcId="{497AEF4A-D6C2-459E-A86C-DC841C1E2145}" destId="{FB22CCC6-2D3C-4A11-A8D8-C881D62C7376}" srcOrd="0" destOrd="0" presId="urn:microsoft.com/office/officeart/2005/8/layout/default"/>
    <dgm:cxn modelId="{8B9D7DEC-50E5-47EB-8AF4-84AC644ED849}" type="presOf" srcId="{00AB3719-46F2-4637-8393-7C8AD2C28358}" destId="{65F087D7-9E20-4BD3-81E1-E7042EDFD086}" srcOrd="0" destOrd="0" presId="urn:microsoft.com/office/officeart/2005/8/layout/default"/>
    <dgm:cxn modelId="{667A84AD-9B44-45E1-8952-24146D6680E6}" srcId="{0D35DE58-8998-4B31-B086-BF97317E1D03}" destId="{497AEF4A-D6C2-459E-A86C-DC841C1E2145}" srcOrd="2" destOrd="0" parTransId="{E72B7D37-BF81-4C24-B035-86F5C0D153FB}" sibTransId="{99FEF265-D459-4332-805E-F709482ACD9F}"/>
    <dgm:cxn modelId="{B9CB37AD-5216-4B8C-86E2-B6C2A1F15874}" srcId="{0D35DE58-8998-4B31-B086-BF97317E1D03}" destId="{88DB03AF-29B8-47D8-8DE9-838BF1868796}" srcOrd="3" destOrd="0" parTransId="{52656703-0E6A-4FF7-96C9-EDD623502BE5}" sibTransId="{B2E9FF8A-901F-43D3-91A9-45B2750EF870}"/>
    <dgm:cxn modelId="{B23A1CA3-2B52-4BD8-9738-17048E6D1C49}" srcId="{0D35DE58-8998-4B31-B086-BF97317E1D03}" destId="{00AB3719-46F2-4637-8393-7C8AD2C28358}" srcOrd="1" destOrd="0" parTransId="{1FDD92F9-D12E-4CB7-A6D8-4D8FA748D1CE}" sibTransId="{DCEE8607-916C-4153-B5B8-FDF1ACBABFB5}"/>
    <dgm:cxn modelId="{20ECA4D6-ABBF-4F50-AED8-56AE994BFAFE}" srcId="{0D35DE58-8998-4B31-B086-BF97317E1D03}" destId="{4C58C1E2-61F7-437B-9B88-B047952CFE5E}" srcOrd="4" destOrd="0" parTransId="{ACC7A55B-D3DE-497C-9A33-1C1A1BBFB913}" sibTransId="{8A19094B-A686-4FA8-8A13-B5BB0FCF0DCE}"/>
    <dgm:cxn modelId="{6B38C0EC-2898-448B-88AC-AD6F12AF28C6}" type="presOf" srcId="{0F2C4D25-8850-48F2-8B97-29704494AC19}" destId="{8CC81788-4D87-411B-A1F0-97BE2E0E394D}" srcOrd="0" destOrd="0" presId="urn:microsoft.com/office/officeart/2005/8/layout/default"/>
    <dgm:cxn modelId="{61B28053-7AA3-4962-AF64-8C4D2078E190}" type="presOf" srcId="{4C58C1E2-61F7-437B-9B88-B047952CFE5E}" destId="{226C2235-2D1D-4344-8336-8102E139E985}" srcOrd="0" destOrd="0" presId="urn:microsoft.com/office/officeart/2005/8/layout/default"/>
    <dgm:cxn modelId="{6E7F9132-74E8-470A-8E8A-3FB4F81A54D1}" type="presOf" srcId="{88DB03AF-29B8-47D8-8DE9-838BF1868796}" destId="{A569FB6A-A58B-4B99-8A4A-8D538C404197}" srcOrd="0" destOrd="0" presId="urn:microsoft.com/office/officeart/2005/8/layout/default"/>
    <dgm:cxn modelId="{7988CAA9-7462-460C-98A1-C4D8FF5F9C7C}" type="presOf" srcId="{0D35DE58-8998-4B31-B086-BF97317E1D03}" destId="{22904290-417B-406B-95F0-1C26B6174AA1}" srcOrd="0" destOrd="0" presId="urn:microsoft.com/office/officeart/2005/8/layout/default"/>
    <dgm:cxn modelId="{7E049C48-DC51-48D1-BF55-CADBD58112C1}" type="presParOf" srcId="{22904290-417B-406B-95F0-1C26B6174AA1}" destId="{8CC81788-4D87-411B-A1F0-97BE2E0E394D}" srcOrd="0" destOrd="0" presId="urn:microsoft.com/office/officeart/2005/8/layout/default"/>
    <dgm:cxn modelId="{732CED89-018D-47E6-9DA2-287BC87857BF}" type="presParOf" srcId="{22904290-417B-406B-95F0-1C26B6174AA1}" destId="{AE0A0F19-A257-4381-AF42-B3400C6444A7}" srcOrd="1" destOrd="0" presId="urn:microsoft.com/office/officeart/2005/8/layout/default"/>
    <dgm:cxn modelId="{B61C1EEC-5A7A-470F-812A-E2BD5836AC0A}" type="presParOf" srcId="{22904290-417B-406B-95F0-1C26B6174AA1}" destId="{65F087D7-9E20-4BD3-81E1-E7042EDFD086}" srcOrd="2" destOrd="0" presId="urn:microsoft.com/office/officeart/2005/8/layout/default"/>
    <dgm:cxn modelId="{35A80B74-15F9-4D7A-A004-5352199C4966}" type="presParOf" srcId="{22904290-417B-406B-95F0-1C26B6174AA1}" destId="{7313ED1B-AFB8-4DC0-93C4-9A4D23C66540}" srcOrd="3" destOrd="0" presId="urn:microsoft.com/office/officeart/2005/8/layout/default"/>
    <dgm:cxn modelId="{ED5FC4E8-FB88-43A6-9B51-EA958811D4FC}" type="presParOf" srcId="{22904290-417B-406B-95F0-1C26B6174AA1}" destId="{FB22CCC6-2D3C-4A11-A8D8-C881D62C7376}" srcOrd="4" destOrd="0" presId="urn:microsoft.com/office/officeart/2005/8/layout/default"/>
    <dgm:cxn modelId="{2DDA4E4A-B1E1-4C3A-A6B5-A7A00D1FA01A}" type="presParOf" srcId="{22904290-417B-406B-95F0-1C26B6174AA1}" destId="{0916EE34-7A10-441F-9413-C2F70B539069}" srcOrd="5" destOrd="0" presId="urn:microsoft.com/office/officeart/2005/8/layout/default"/>
    <dgm:cxn modelId="{FFE21C2B-A92A-43AC-8F89-C67E9130C3CD}" type="presParOf" srcId="{22904290-417B-406B-95F0-1C26B6174AA1}" destId="{A569FB6A-A58B-4B99-8A4A-8D538C404197}" srcOrd="6" destOrd="0" presId="urn:microsoft.com/office/officeart/2005/8/layout/default"/>
    <dgm:cxn modelId="{1D02AA43-E8BF-498A-92E4-98BB907F0CE8}" type="presParOf" srcId="{22904290-417B-406B-95F0-1C26B6174AA1}" destId="{4FE85901-5F25-4058-9BEA-AB842ED9C0D9}" srcOrd="7" destOrd="0" presId="urn:microsoft.com/office/officeart/2005/8/layout/default"/>
    <dgm:cxn modelId="{07FAF3FF-4DC9-46FE-A7B6-7EED9086BC9B}" type="presParOf" srcId="{22904290-417B-406B-95F0-1C26B6174AA1}" destId="{226C2235-2D1D-4344-8336-8102E139E985}"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06.06.2018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06.06.2018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06.06.2018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06.06.2018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291"/>
            <a:ext cx="8458200" cy="571503"/>
          </a:xfrm>
        </p:spPr>
        <p:txBody>
          <a:bodyPr>
            <a:normAutofit/>
          </a:bodyPr>
          <a:lstStyle/>
          <a:p>
            <a:pPr algn="ctr"/>
            <a:r>
              <a:rPr lang="ru-RU" sz="2000" dirty="0" err="1"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Алматы</a:t>
            </a:r>
            <a:r>
              <a:rPr lang="ru-RU" sz="20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сән және </a:t>
            </a:r>
            <a:r>
              <a:rPr lang="ru-RU" sz="20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дизайн </a:t>
            </a:r>
            <a:r>
              <a:rPr lang="ru-RU" sz="2000" dirty="0" err="1"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колледжі</a:t>
            </a:r>
            <a:endParaRPr lang="ru-RU" sz="2000"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00100" y="1571612"/>
            <a:ext cx="7429552" cy="4929222"/>
          </a:xfrm>
        </p:spPr>
        <p:txBody>
          <a:bodyPr>
            <a:normAutofit/>
          </a:bodyPr>
          <a:lstStyle/>
          <a:p>
            <a:pPr algn="ctr"/>
            <a:r>
              <a:rPr lang="ru-RU" sz="32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Презентация</a:t>
            </a:r>
          </a:p>
          <a:p>
            <a:r>
              <a:rPr lang="kk-KZ" sz="32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Тақырыбы</a:t>
            </a:r>
            <a:r>
              <a:rPr lang="kk-KZ" sz="32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dirty="0" err="1"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Компьютерлік</a:t>
            </a:r>
            <a:r>
              <a:rPr lang="ru-RU" sz="32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графика</a:t>
            </a:r>
          </a:p>
          <a:p>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Орындаған:Базарбаева. А</a:t>
            </a:r>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Қабылдаған: Керімбекова. А</a:t>
            </a:r>
          </a:p>
          <a:p>
            <a:pPr algn="r"/>
            <a:endParaRPr lang="kk-KZ"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20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kk-KZ" sz="2000" dirty="0" smtClean="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Алматы 2018</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body" idx="2"/>
          </p:nvPr>
        </p:nvSpPr>
        <p:spPr>
          <a:xfrm>
            <a:off x="5572132" y="1643049"/>
            <a:ext cx="3163881" cy="4984763"/>
          </a:xfrm>
        </p:spPr>
        <p:txBody>
          <a:bodyPr>
            <a:normAutofit/>
          </a:bodyPr>
          <a:lstStyle/>
          <a:p>
            <a:r>
              <a:rPr lang="ru-RU" sz="1600" b="1" dirty="0" err="1" smtClean="0">
                <a:solidFill>
                  <a:schemeClr val="accent2">
                    <a:lumMod val="50000"/>
                  </a:schemeClr>
                </a:solidFill>
                <a:latin typeface="Times New Roman" pitchFamily="18" charset="0"/>
                <a:cs typeface="Times New Roman" pitchFamily="18" charset="0"/>
              </a:rPr>
              <a:t>Іскерлік</a:t>
            </a:r>
            <a:r>
              <a:rPr lang="ru-RU" sz="1600" b="1" dirty="0" smtClean="0">
                <a:solidFill>
                  <a:schemeClr val="accent2">
                    <a:lumMod val="50000"/>
                  </a:schemeClr>
                </a:solidFill>
                <a:latin typeface="Times New Roman" pitchFamily="18" charset="0"/>
                <a:cs typeface="Times New Roman" pitchFamily="18" charset="0"/>
              </a:rPr>
              <a:t> графика</a:t>
            </a:r>
            <a:r>
              <a:rPr lang="ru-RU" sz="1600" dirty="0" smtClean="0">
                <a:solidFill>
                  <a:schemeClr val="accent2">
                    <a:lumMod val="50000"/>
                  </a:schemeClr>
                </a:solidFill>
                <a:latin typeface="Times New Roman" pitchFamily="18" charset="0"/>
                <a:cs typeface="Times New Roman" pitchFamily="18" charset="0"/>
              </a:rPr>
              <a:t> – </a:t>
            </a:r>
            <a:r>
              <a:rPr lang="ru-RU" sz="1600" dirty="0" err="1" smtClean="0">
                <a:solidFill>
                  <a:schemeClr val="accent2">
                    <a:lumMod val="50000"/>
                  </a:schemeClr>
                </a:solidFill>
                <a:latin typeface="Times New Roman" pitchFamily="18" charset="0"/>
                <a:cs typeface="Times New Roman" pitchFamily="18" charset="0"/>
              </a:rPr>
              <a:t>қандай </a:t>
            </a:r>
            <a:r>
              <a:rPr lang="ru-RU" sz="1600" dirty="0" smtClean="0">
                <a:solidFill>
                  <a:schemeClr val="accent2">
                    <a:lumMod val="50000"/>
                  </a:schemeClr>
                </a:solidFill>
                <a:latin typeface="Times New Roman" pitchFamily="18" charset="0"/>
                <a:cs typeface="Times New Roman" pitchFamily="18" charset="0"/>
              </a:rPr>
              <a:t>да </a:t>
            </a:r>
            <a:r>
              <a:rPr lang="ru-RU" sz="1600" dirty="0" err="1" smtClean="0">
                <a:solidFill>
                  <a:schemeClr val="accent2">
                    <a:lumMod val="50000"/>
                  </a:schemeClr>
                </a:solidFill>
                <a:latin typeface="Times New Roman" pitchFamily="18" charset="0"/>
                <a:cs typeface="Times New Roman" pitchFamily="18" charset="0"/>
              </a:rPr>
              <a:t>бір</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мекеме</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жұмысының көрсеткіштерін көрнекі түрде ұсыну үшін қолданылатын компьютерлік</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графиканың маңызды саласы</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Іскерлік</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графиканың көмегімен жоспар</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көрсеткіштерін, есеп</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құжаттарын, статистикалық есептерді</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және </a:t>
            </a:r>
            <a:r>
              <a:rPr lang="ru-RU" sz="1600" dirty="0" smtClean="0">
                <a:solidFill>
                  <a:schemeClr val="accent2">
                    <a:lumMod val="50000"/>
                  </a:schemeClr>
                </a:solidFill>
                <a:latin typeface="Times New Roman" pitchFamily="18" charset="0"/>
                <a:cs typeface="Times New Roman" pitchFamily="18" charset="0"/>
              </a:rPr>
              <a:t>т.б. </a:t>
            </a:r>
            <a:r>
              <a:rPr lang="ru-RU" sz="1600" dirty="0" err="1" smtClean="0">
                <a:solidFill>
                  <a:schemeClr val="accent2">
                    <a:lumMod val="50000"/>
                  </a:schemeClr>
                </a:solidFill>
                <a:latin typeface="Times New Roman" pitchFamily="18" charset="0"/>
                <a:cs typeface="Times New Roman" pitchFamily="18" charset="0"/>
              </a:rPr>
              <a:t>объектілерді</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көрнекі түрде ұсынуға болады</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Іскерлік</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графиканың программалық жабдықтары электронды</a:t>
            </a:r>
            <a:r>
              <a:rPr lang="ru-RU" sz="1600" dirty="0" smtClean="0">
                <a:solidFill>
                  <a:schemeClr val="accent2">
                    <a:lumMod val="50000"/>
                  </a:schemeClr>
                </a:solidFill>
                <a:latin typeface="Times New Roman" pitchFamily="18" charset="0"/>
                <a:cs typeface="Times New Roman" pitchFamily="18" charset="0"/>
              </a:rPr>
              <a:t> </a:t>
            </a:r>
            <a:r>
              <a:rPr lang="ru-RU" sz="1600" dirty="0" err="1" smtClean="0">
                <a:solidFill>
                  <a:schemeClr val="accent2">
                    <a:lumMod val="50000"/>
                  </a:schemeClr>
                </a:solidFill>
                <a:latin typeface="Times New Roman" pitchFamily="18" charset="0"/>
                <a:cs typeface="Times New Roman" pitchFamily="18" charset="0"/>
              </a:rPr>
              <a:t>кестелердің құрамында болады</a:t>
            </a:r>
            <a:r>
              <a:rPr lang="ru-RU" sz="1600" dirty="0" smtClean="0">
                <a:solidFill>
                  <a:schemeClr val="accent2">
                    <a:lumMod val="50000"/>
                  </a:schemeClr>
                </a:solidFill>
                <a:latin typeface="Times New Roman" pitchFamily="18" charset="0"/>
                <a:cs typeface="Times New Roman" pitchFamily="18" charset="0"/>
              </a:rPr>
              <a:t>.</a:t>
            </a:r>
            <a:endParaRPr lang="ru-RU" sz="1600" dirty="0">
              <a:solidFill>
                <a:schemeClr val="accent2">
                  <a:lumMod val="50000"/>
                </a:schemeClr>
              </a:solidFill>
              <a:latin typeface="Times New Roman" pitchFamily="18" charset="0"/>
              <a:cs typeface="Times New Roman" pitchFamily="18" charset="0"/>
            </a:endParaRPr>
          </a:p>
        </p:txBody>
      </p:sp>
      <p:pic>
        <p:nvPicPr>
          <p:cNvPr id="8" name="Содержимое 7" descr="image003.gif"/>
          <p:cNvPicPr>
            <a:picLocks noGrp="1" noChangeAspect="1"/>
          </p:cNvPicPr>
          <p:nvPr>
            <p:ph sz="half" idx="1"/>
          </p:nvPr>
        </p:nvPicPr>
        <p:blipFill>
          <a:blip r:embed="rId2"/>
          <a:stretch>
            <a:fillRect/>
          </a:stretch>
        </p:blipFill>
        <p:spPr>
          <a:xfrm>
            <a:off x="928662" y="1857364"/>
            <a:ext cx="3974012" cy="314327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115328" cy="2714628"/>
          </a:xfrm>
        </p:spPr>
        <p:txBody>
          <a:bodyPr>
            <a:normAutofit/>
          </a:bodyPr>
          <a:lstStyle/>
          <a:p>
            <a:r>
              <a:rPr lang="ru-RU" sz="2000" b="1" dirty="0" err="1" smtClean="0">
                <a:latin typeface="Times New Roman" pitchFamily="18" charset="0"/>
                <a:cs typeface="Times New Roman" pitchFamily="18" charset="0"/>
              </a:rPr>
              <a:t>Контрукторлық </a:t>
            </a:r>
            <a:r>
              <a:rPr lang="ru-RU" sz="2000" b="1" dirty="0" smtClean="0">
                <a:latin typeface="Times New Roman" pitchFamily="18" charset="0"/>
                <a:cs typeface="Times New Roman" pitchFamily="18" charset="0"/>
              </a:rPr>
              <a:t>графика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инженер-конструкторлардың</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архитекторлардың</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жаңа техниканы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ойлап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шығарушы өнертапқыштардың жұмысында қолданылады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Компьютерлік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графиканың бұл түрі САПР-дың</a:t>
            </a:r>
            <a:r>
              <a:rPr lang="ru-RU" sz="2000" dirty="0" smtClean="0">
                <a:latin typeface="Times New Roman" pitchFamily="18" charset="0"/>
                <a:cs typeface="Times New Roman" pitchFamily="18" charset="0"/>
              </a:rPr>
              <a:t>(систем автоматизации проектирования- </a:t>
            </a:r>
            <a:r>
              <a:rPr lang="ru-RU" sz="2000" dirty="0" err="1" smtClean="0">
                <a:latin typeface="Times New Roman" pitchFamily="18" charset="0"/>
                <a:cs typeface="Times New Roman" pitchFamily="18" charset="0"/>
              </a:rPr>
              <a:t>жобалауды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автоматтандыру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жүйесі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міндетті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элементі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табылады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Конструкторлық </a:t>
            </a:r>
            <a:r>
              <a:rPr lang="ru-RU" sz="2000" dirty="0" smtClean="0">
                <a:latin typeface="Times New Roman" pitchFamily="18" charset="0"/>
                <a:cs typeface="Times New Roman" pitchFamily="18" charset="0"/>
              </a:rPr>
              <a:t>графика </a:t>
            </a:r>
            <a:r>
              <a:rPr lang="ru-RU" sz="2000" dirty="0" err="1" smtClean="0">
                <a:latin typeface="Times New Roman" pitchFamily="18" charset="0"/>
                <a:cs typeface="Times New Roman" pitchFamily="18" charset="0"/>
              </a:rPr>
              <a:t>құралдарын пайдалана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отырып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жазықтықтағы кескіндерді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проекциялар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сызбалар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ғана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кеңістіктегі үшөлшемді кескіндерді</a:t>
            </a:r>
            <a:r>
              <a:rPr lang="ru-RU" sz="2000" dirty="0" smtClean="0">
                <a:latin typeface="Times New Roman" pitchFamily="18" charset="0"/>
                <a:cs typeface="Times New Roman" pitchFamily="18" charset="0"/>
              </a:rPr>
              <a:t> де </a:t>
            </a:r>
            <a:r>
              <a:rPr lang="ru-RU" sz="2000" dirty="0" err="1" smtClean="0">
                <a:latin typeface="Times New Roman" pitchFamily="18" charset="0"/>
                <a:cs typeface="Times New Roman" pitchFamily="18" charset="0"/>
              </a:rPr>
              <a:t>жасауға </a:t>
            </a:r>
            <a:r>
              <a:rPr lang="ru-RU" sz="2000" dirty="0" err="1" smtClean="0">
                <a:latin typeface="Times New Roman" pitchFamily="18" charset="0"/>
                <a:cs typeface="Times New Roman" pitchFamily="18" charset="0"/>
              </a:rPr>
              <a:t>болады</a:t>
            </a:r>
            <a:endParaRPr lang="ru-RU" dirty="0">
              <a:latin typeface="Times New Roman" pitchFamily="18" charset="0"/>
              <a:cs typeface="Times New Roman" pitchFamily="18" charset="0"/>
            </a:endParaRPr>
          </a:p>
        </p:txBody>
      </p:sp>
      <p:pic>
        <p:nvPicPr>
          <p:cNvPr id="5" name="Содержимое 4" descr="image004.gif"/>
          <p:cNvPicPr>
            <a:picLocks noGrp="1" noChangeAspect="1"/>
          </p:cNvPicPr>
          <p:nvPr>
            <p:ph idx="1"/>
          </p:nvPr>
        </p:nvPicPr>
        <p:blipFill>
          <a:blip r:embed="rId2"/>
          <a:stretch>
            <a:fillRect/>
          </a:stretch>
        </p:blipFill>
        <p:spPr>
          <a:xfrm>
            <a:off x="2857488" y="3571876"/>
            <a:ext cx="3568006" cy="276573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image005.jpg"/>
          <p:cNvPicPr>
            <a:picLocks noGrp="1" noChangeAspect="1"/>
          </p:cNvPicPr>
          <p:nvPr>
            <p:ph sz="half" idx="1"/>
          </p:nvPr>
        </p:nvPicPr>
        <p:blipFill>
          <a:blip r:embed="rId2"/>
          <a:stretch>
            <a:fillRect/>
          </a:stretch>
        </p:blipFill>
        <p:spPr>
          <a:xfrm>
            <a:off x="857224" y="1928802"/>
            <a:ext cx="4279214" cy="3429024"/>
          </a:xfrm>
        </p:spPr>
      </p:pic>
      <p:sp>
        <p:nvSpPr>
          <p:cNvPr id="5" name="Текст 2"/>
          <p:cNvSpPr>
            <a:spLocks noGrp="1"/>
          </p:cNvSpPr>
          <p:nvPr>
            <p:ph type="title"/>
          </p:nvPr>
        </p:nvSpPr>
        <p:spPr>
          <a:xfrm>
            <a:off x="5500688" y="1143000"/>
            <a:ext cx="3286125" cy="4500563"/>
          </a:xfrm>
        </p:spPr>
        <p:txBody>
          <a:bodyPr>
            <a:noAutofit/>
          </a:bodyPr>
          <a:lstStyle/>
          <a:p>
            <a:r>
              <a:rPr lang="ru-RU" dirty="0" err="1" smtClean="0">
                <a:latin typeface="Times New Roman" pitchFamily="18" charset="0"/>
                <a:cs typeface="Times New Roman" pitchFamily="18" charset="0"/>
              </a:rPr>
              <a:t>Суреттеу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графикасы</a:t>
            </a:r>
            <a:r>
              <a:rPr lang="ru-RU" b="0" dirty="0" err="1" smtClean="0">
                <a:latin typeface="Times New Roman" pitchFamily="18" charset="0"/>
                <a:cs typeface="Times New Roman" pitchFamily="18" charset="0"/>
              </a:rPr>
              <a:t>(көркем </a:t>
            </a:r>
            <a:r>
              <a:rPr lang="ru-RU" b="0" dirty="0" smtClean="0">
                <a:latin typeface="Times New Roman" pitchFamily="18" charset="0"/>
                <a:cs typeface="Times New Roman" pitchFamily="18" charset="0"/>
              </a:rPr>
              <a:t>графика) </a:t>
            </a:r>
            <a:r>
              <a:rPr lang="ru-RU" b="0" dirty="0" err="1" smtClean="0">
                <a:latin typeface="Times New Roman" pitchFamily="18" charset="0"/>
                <a:cs typeface="Times New Roman" pitchFamily="18" charset="0"/>
              </a:rPr>
              <a:t>деп</a:t>
            </a:r>
            <a:r>
              <a:rPr lang="ru-RU" b="0" dirty="0" smtClean="0">
                <a:latin typeface="Times New Roman" pitchFamily="18" charset="0"/>
                <a:cs typeface="Times New Roman" pitchFamily="18" charset="0"/>
              </a:rPr>
              <a:t> компьютер </a:t>
            </a:r>
            <a:r>
              <a:rPr lang="ru-RU" b="0" dirty="0" err="1" smtClean="0">
                <a:latin typeface="Times New Roman" pitchFamily="18" charset="0"/>
                <a:cs typeface="Times New Roman" pitchFamily="18" charset="0"/>
              </a:rPr>
              <a:t>экранында</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ерікті</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түрде сурет</a:t>
            </a:r>
            <a:r>
              <a:rPr lang="ru-RU" b="0" dirty="0" smtClean="0">
                <a:latin typeface="Times New Roman" pitchFamily="18" charset="0"/>
                <a:cs typeface="Times New Roman" pitchFamily="18" charset="0"/>
              </a:rPr>
              <a:t> салу мен </a:t>
            </a:r>
            <a:r>
              <a:rPr lang="ru-RU" b="0" dirty="0" err="1" smtClean="0">
                <a:latin typeface="Times New Roman" pitchFamily="18" charset="0"/>
                <a:cs typeface="Times New Roman" pitchFamily="18" charset="0"/>
              </a:rPr>
              <a:t>сызуды</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айтады</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Суреттеу</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графикасының пакеттері</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жалпы</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мақсатта пайдаланылатын</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қолданбалы программалық жасақтамалардың қатарына енеді</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Суреттеу</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графикасында</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қолданылатын қарапайым программалық жабдықтарды графикалық редакторлар</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деп</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атайды</a:t>
            </a:r>
            <a:r>
              <a:rPr lang="ru-RU" b="0"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image006.jpg"/>
          <p:cNvPicPr>
            <a:picLocks noGrp="1" noChangeAspect="1"/>
          </p:cNvPicPr>
          <p:nvPr>
            <p:ph sz="half" idx="1"/>
          </p:nvPr>
        </p:nvPicPr>
        <p:blipFill>
          <a:blip r:embed="rId2"/>
          <a:stretch>
            <a:fillRect/>
          </a:stretch>
        </p:blipFill>
        <p:spPr>
          <a:xfrm>
            <a:off x="428596" y="2000240"/>
            <a:ext cx="4039929" cy="2928958"/>
          </a:xfrm>
        </p:spPr>
      </p:pic>
      <p:sp>
        <p:nvSpPr>
          <p:cNvPr id="5" name="Текст 2"/>
          <p:cNvSpPr>
            <a:spLocks noGrp="1"/>
          </p:cNvSpPr>
          <p:nvPr>
            <p:ph type="title"/>
          </p:nvPr>
        </p:nvSpPr>
        <p:spPr>
          <a:xfrm>
            <a:off x="4929190" y="785794"/>
            <a:ext cx="4000528" cy="5857915"/>
          </a:xfrm>
        </p:spPr>
        <p:txBody>
          <a:bodyPr>
            <a:noAutofit/>
          </a:bodyPr>
          <a:lstStyle/>
          <a:p>
            <a:r>
              <a:rPr lang="ru-RU" sz="1600" dirty="0" err="1" smtClean="0">
                <a:latin typeface="Times New Roman" pitchFamily="18" charset="0"/>
                <a:cs typeface="Times New Roman" pitchFamily="18" charset="0"/>
              </a:rPr>
              <a:t>Жарнамалық </a:t>
            </a:r>
            <a:r>
              <a:rPr lang="ru-RU" sz="1600" dirty="0" smtClean="0">
                <a:latin typeface="Times New Roman" pitchFamily="18" charset="0"/>
                <a:cs typeface="Times New Roman" pitchFamily="18" charset="0"/>
              </a:rPr>
              <a:t>графика</a:t>
            </a:r>
            <a:r>
              <a:rPr lang="ru-RU" sz="1600" b="0" dirty="0" smtClean="0">
                <a:latin typeface="Times New Roman" pitchFamily="18" charset="0"/>
                <a:cs typeface="Times New Roman" pitchFamily="18" charset="0"/>
              </a:rPr>
              <a:t> – </a:t>
            </a:r>
            <a:r>
              <a:rPr lang="ru-RU" sz="1600" b="0" dirty="0" err="1" smtClean="0">
                <a:latin typeface="Times New Roman" pitchFamily="18" charset="0"/>
                <a:cs typeface="Times New Roman" pitchFamily="18" charset="0"/>
              </a:rPr>
              <a:t>теледидар</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пайда</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болғаннан кейін</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танымал</a:t>
            </a:r>
            <a:r>
              <a:rPr lang="ru-RU" sz="1600" b="0" dirty="0" smtClean="0">
                <a:latin typeface="Times New Roman" pitchFamily="18" charset="0"/>
                <a:cs typeface="Times New Roman" pitchFamily="18" charset="0"/>
              </a:rPr>
              <a:t> бола </a:t>
            </a:r>
            <a:r>
              <a:rPr lang="ru-RU" sz="1600" b="0" dirty="0" err="1" smtClean="0">
                <a:latin typeface="Times New Roman" pitchFamily="18" charset="0"/>
                <a:cs typeface="Times New Roman" pitchFamily="18" charset="0"/>
              </a:rPr>
              <a:t>бастады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Қазір компьютердің көмегімен жарнамалық роликтер</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мультфильмдер</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компьютерлік</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ойындар</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видеодәрістер </a:t>
            </a:r>
            <a:r>
              <a:rPr lang="ru-RU" sz="1600" b="0" dirty="0" smtClean="0">
                <a:latin typeface="Times New Roman" pitchFamily="18" charset="0"/>
                <a:cs typeface="Times New Roman" pitchFamily="18" charset="0"/>
              </a:rPr>
              <a:t>мен </a:t>
            </a:r>
            <a:r>
              <a:rPr lang="ru-RU" sz="1600" b="0" dirty="0" err="1" smtClean="0">
                <a:latin typeface="Times New Roman" pitchFamily="18" charset="0"/>
                <a:cs typeface="Times New Roman" pitchFamily="18" charset="0"/>
              </a:rPr>
              <a:t>видеопрезентациялар</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жасалады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Оларды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жасау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үшін қолданылатын графикалық пакеттер</a:t>
            </a:r>
            <a:r>
              <a:rPr lang="ru-RU" sz="1600" b="0" dirty="0" smtClean="0">
                <a:latin typeface="Times New Roman" pitchFamily="18" charset="0"/>
                <a:cs typeface="Times New Roman" pitchFamily="18" charset="0"/>
              </a:rPr>
              <a:t> осы </a:t>
            </a:r>
            <a:r>
              <a:rPr lang="ru-RU" sz="1600" b="0" dirty="0" err="1" smtClean="0">
                <a:latin typeface="Times New Roman" pitchFamily="18" charset="0"/>
                <a:cs typeface="Times New Roman" pitchFamily="18" charset="0"/>
              </a:rPr>
              <a:t>мақсатта қолданылатын компьютерлердің жады</a:t>
            </a:r>
            <a:r>
              <a:rPr lang="ru-RU" sz="1600" b="0" dirty="0" smtClean="0">
                <a:latin typeface="Times New Roman" pitchFamily="18" charset="0"/>
                <a:cs typeface="Times New Roman" pitchFamily="18" charset="0"/>
              </a:rPr>
              <a:t> мен </a:t>
            </a:r>
            <a:r>
              <a:rPr lang="ru-RU" sz="1600" b="0" dirty="0" err="1" smtClean="0">
                <a:latin typeface="Times New Roman" pitchFamily="18" charset="0"/>
                <a:cs typeface="Times New Roman" pitchFamily="18" charset="0"/>
              </a:rPr>
              <a:t>жұмыс істеу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жылдамдығына үлкен талап</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қояды</a:t>
            </a:r>
            <a:r>
              <a:rPr lang="ru-RU" sz="1600" b="0" dirty="0" smtClean="0">
                <a:latin typeface="Times New Roman" pitchFamily="18" charset="0"/>
                <a:cs typeface="Times New Roman" pitchFamily="18" charset="0"/>
              </a:rPr>
              <a:t>. Осы </a:t>
            </a:r>
            <a:r>
              <a:rPr lang="ru-RU" sz="1600" b="0" dirty="0" err="1" smtClean="0">
                <a:latin typeface="Times New Roman" pitchFamily="18" charset="0"/>
                <a:cs typeface="Times New Roman" pitchFamily="18" charset="0"/>
              </a:rPr>
              <a:t>графикалық пакеттердің басты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ерекшелігі</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ретінде</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олардың шыншыл</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кескіндер</a:t>
            </a:r>
            <a:r>
              <a:rPr lang="ru-RU" sz="1600" b="0" dirty="0" smtClean="0">
                <a:latin typeface="Times New Roman" pitchFamily="18" charset="0"/>
                <a:cs typeface="Times New Roman" pitchFamily="18" charset="0"/>
              </a:rPr>
              <a:t> мен «</a:t>
            </a:r>
            <a:r>
              <a:rPr lang="ru-RU" sz="1600" b="0" dirty="0" err="1" smtClean="0">
                <a:latin typeface="Times New Roman" pitchFamily="18" charset="0"/>
                <a:cs typeface="Times New Roman" pitchFamily="18" charset="0"/>
              </a:rPr>
              <a:t>қозғалатын суреттерді</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жасау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мүмкіндігін айтуға болады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Үшөлшемді объектілерден</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тұратын суреттерді</a:t>
            </a:r>
            <a:r>
              <a:rPr lang="ru-RU" sz="1600" b="0" dirty="0" smtClean="0">
                <a:latin typeface="Times New Roman" pitchFamily="18" charset="0"/>
                <a:cs typeface="Times New Roman" pitchFamily="18" charset="0"/>
              </a:rPr>
              <a:t> салу, </a:t>
            </a:r>
            <a:r>
              <a:rPr lang="ru-RU" sz="1600" b="0" dirty="0" err="1" smtClean="0">
                <a:latin typeface="Times New Roman" pitchFamily="18" charset="0"/>
                <a:cs typeface="Times New Roman" pitchFamily="18" charset="0"/>
              </a:rPr>
              <a:t>оларды</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бұру, жақындату, аластату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деформациялау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үлкен көлемде математикалық есептеулерді</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қажет етеді</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Мысалға, объектінің жарықтылық деңгейін сол</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объектіге</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түсіп тұрған жарық көзін, </a:t>
            </a:r>
            <a:r>
              <a:rPr lang="ru-RU" sz="1600" b="0" dirty="0" smtClean="0">
                <a:latin typeface="Times New Roman" pitchFamily="18" charset="0"/>
                <a:cs typeface="Times New Roman" pitchFamily="18" charset="0"/>
              </a:rPr>
              <a:t>оны </a:t>
            </a:r>
            <a:r>
              <a:rPr lang="ru-RU" sz="1600" b="0" dirty="0" err="1" smtClean="0">
                <a:latin typeface="Times New Roman" pitchFamily="18" charset="0"/>
                <a:cs typeface="Times New Roman" pitchFamily="18" charset="0"/>
              </a:rPr>
              <a:t>қоршаған заттардың</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олардың көлеңкелерін есепке</a:t>
            </a:r>
            <a:r>
              <a:rPr lang="ru-RU" sz="1600" b="0" dirty="0" smtClean="0">
                <a:latin typeface="Times New Roman" pitchFamily="18" charset="0"/>
                <a:cs typeface="Times New Roman" pitchFamily="18" charset="0"/>
              </a:rPr>
              <a:t> ала </a:t>
            </a:r>
            <a:r>
              <a:rPr lang="ru-RU" sz="1600" b="0" dirty="0" err="1" smtClean="0">
                <a:latin typeface="Times New Roman" pitchFamily="18" charset="0"/>
                <a:cs typeface="Times New Roman" pitchFamily="18" charset="0"/>
              </a:rPr>
              <a:t>отырып</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бейнелеу</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үшін оптиканың заңдарын есепке</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алатын</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күрделі есептеулерді</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жүргізу қажет</a:t>
            </a:r>
            <a:r>
              <a:rPr lang="ru-RU" sz="1600" b="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857232"/>
            <a:ext cx="8358246" cy="5000660"/>
          </a:xfrm>
        </p:spPr>
        <p:txBody>
          <a:bodyPr>
            <a:normAutofit/>
          </a:bodyPr>
          <a:lstStyle/>
          <a:p>
            <a:r>
              <a:rPr lang="ru-RU" sz="2000" b="1" dirty="0" err="1" smtClean="0">
                <a:latin typeface="Times New Roman" pitchFamily="18" charset="0"/>
                <a:cs typeface="Times New Roman" pitchFamily="18" charset="0"/>
              </a:rPr>
              <a:t>Компьютерлік</a:t>
            </a:r>
            <a:r>
              <a:rPr lang="ru-RU" sz="2000" b="1" dirty="0" smtClean="0">
                <a:latin typeface="Times New Roman" pitchFamily="18" charset="0"/>
                <a:cs typeface="Times New Roman" pitchFamily="18" charset="0"/>
              </a:rPr>
              <a:t> графика</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әр түрлі кескіндерді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суреттерді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сызбаларды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мультипликацияларды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компьютердің көмегімен алуды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қарастыратын информатиканың маңызды саласы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Дербес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компьютерді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пайдаланушылардың қатарында компьютерлік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графикамен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айналысатындардың </a:t>
            </a:r>
            <a:r>
              <a:rPr lang="ru-RU" sz="2000" dirty="0" smtClean="0">
                <a:latin typeface="Times New Roman" pitchFamily="18" charset="0"/>
                <a:cs typeface="Times New Roman" pitchFamily="18" charset="0"/>
              </a:rPr>
              <a:t>саны </a:t>
            </a:r>
            <a:r>
              <a:rPr lang="ru-RU" sz="2000" dirty="0" err="1" smtClean="0">
                <a:latin typeface="Times New Roman" pitchFamily="18" charset="0"/>
                <a:cs typeface="Times New Roman" pitchFamily="18" charset="0"/>
              </a:rPr>
              <a:t>күн санап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артып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келеді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кез-келген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мекемеде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уақытта газеттер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журналдарға жарнамаларға тапсырыс</a:t>
            </a:r>
            <a:r>
              <a:rPr lang="ru-RU" sz="2000" dirty="0" smtClean="0">
                <a:latin typeface="Times New Roman" pitchFamily="18" charset="0"/>
                <a:cs typeface="Times New Roman" pitchFamily="18" charset="0"/>
              </a:rPr>
              <a:t> беру </a:t>
            </a:r>
            <a:r>
              <a:rPr lang="ru-RU" sz="2000" dirty="0" err="1" smtClean="0">
                <a:latin typeface="Times New Roman" pitchFamily="18" charset="0"/>
                <a:cs typeface="Times New Roman" pitchFamily="18" charset="0"/>
              </a:rPr>
              <a:t>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жарнамалық парақшалар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буклеттер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шығару қажеттілігі туындайды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Олардың кейбіреулері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осындай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жұмыстарды арнайы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дизайнерлік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бюролар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жарнамалық агенттіктерге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тапсырса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кейбіреулері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қолда </a:t>
            </a:r>
            <a:r>
              <a:rPr lang="ru-RU" sz="2000" dirty="0" smtClean="0">
                <a:latin typeface="Times New Roman" pitchFamily="18" charset="0"/>
                <a:cs typeface="Times New Roman" pitchFamily="18" charset="0"/>
              </a:rPr>
              <a:t>бар </a:t>
            </a:r>
            <a:r>
              <a:rPr lang="ru-RU" sz="2000" dirty="0" err="1" smtClean="0">
                <a:latin typeface="Times New Roman" pitchFamily="18" charset="0"/>
                <a:cs typeface="Times New Roman" pitchFamily="18" charset="0"/>
              </a:rPr>
              <a:t>программалық құралдарын пайдаланып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өз күштерімен жасауға тырысады</a:t>
            </a:r>
            <a:r>
              <a:rPr lang="ru-RU" sz="2000" dirty="0" smtClean="0">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58204" cy="4572032"/>
          </a:xfrm>
        </p:spPr>
        <p:txBody>
          <a:bodyPr>
            <a:normAutofit fontScale="90000"/>
          </a:bodyPr>
          <a:lstStyle/>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Графикалық </a:t>
            </a:r>
            <a:r>
              <a:rPr lang="ru-RU" sz="2000" dirty="0" err="1" smtClean="0">
                <a:latin typeface="Times New Roman" pitchFamily="18" charset="0"/>
                <a:cs typeface="Times New Roman" pitchFamily="18" charset="0"/>
              </a:rPr>
              <a:t>программаларды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кең көлемде қолдану қажеттілігі Интернеттің және бірінші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кезекте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миллиондаған </a:t>
            </a:r>
            <a:r>
              <a:rPr lang="ru-RU" sz="2000" dirty="0" smtClean="0">
                <a:latin typeface="Times New Roman" pitchFamily="18" charset="0"/>
                <a:cs typeface="Times New Roman" pitchFamily="18" charset="0"/>
              </a:rPr>
              <a:t>интернет </a:t>
            </a:r>
            <a:r>
              <a:rPr lang="ru-RU" sz="2000" dirty="0" err="1" smtClean="0">
                <a:latin typeface="Times New Roman" pitchFamily="18" charset="0"/>
                <a:cs typeface="Times New Roman" pitchFamily="18" charset="0"/>
              </a:rPr>
              <a:t>парақтарын бір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өрмекпен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байланыстырған</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World Wide Web </a:t>
            </a:r>
            <a:r>
              <a:rPr lang="ru-RU" sz="2000" dirty="0" err="1" smtClean="0">
                <a:latin typeface="Times New Roman" pitchFamily="18" charset="0"/>
                <a:cs typeface="Times New Roman" pitchFamily="18" charset="0"/>
              </a:rPr>
              <a:t>қызметінің 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болуынан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туындады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Өйткені компьютерлік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графикасыз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безендірілген</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web-</a:t>
            </a:r>
            <a:r>
              <a:rPr lang="ru-RU" sz="2000" dirty="0" err="1" smtClean="0">
                <a:latin typeface="Times New Roman" pitchFamily="18" charset="0"/>
                <a:cs typeface="Times New Roman" pitchFamily="18" charset="0"/>
              </a:rPr>
              <a:t>парақтың бүкіләлемдік желіде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басқалардың көзіне түсіп, танымал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екіталай</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a:t>
            </a:r>
            <a:r>
              <a:rPr lang="ru-RU" sz="2000" dirty="0" err="1" smtClean="0">
                <a:latin typeface="Times New Roman" pitchFamily="18" charset="0"/>
                <a:cs typeface="Times New Roman" pitchFamily="18" charset="0"/>
              </a:rPr>
              <a:t>компьютерлік</a:t>
            </a:r>
            <a:r>
              <a:rPr lang="ru-RU" sz="2000" dirty="0" smtClean="0">
                <a:latin typeface="Times New Roman" pitchFamily="18" charset="0"/>
                <a:cs typeface="Times New Roman" pitchFamily="18" charset="0"/>
              </a:rPr>
              <a:t> графика тек </a:t>
            </a:r>
            <a:r>
              <a:rPr lang="ru-RU" sz="2000" dirty="0" err="1" smtClean="0">
                <a:latin typeface="Times New Roman" pitchFamily="18" charset="0"/>
                <a:cs typeface="Times New Roman" pitchFamily="18" charset="0"/>
              </a:rPr>
              <a:t>көркемдеу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безендірумен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үшін ғана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ғылым 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медицинаның барлық саласында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коммерциялық және әкімшілік қызмет орындарында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алуан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түрлі ақпаратты көрнекі түрде көрсету үшін сызбалар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графиктер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диаграммалар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жасау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үшін қолданылады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Конструкторлар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автомобильдің 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ұшақтың жаңа үлгілерін құрастырған кезде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олардың соңғы көрінісін алу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үшін үшөлшемді графикалық объектілерді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қолданады.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Архитекторлар</a:t>
            </a:r>
            <a:r>
              <a:rPr lang="ru-RU" sz="2000" dirty="0" smtClean="0">
                <a:latin typeface="Times New Roman" pitchFamily="18" charset="0"/>
                <a:cs typeface="Times New Roman" pitchFamily="18" charset="0"/>
              </a:rPr>
              <a:t> монитор </a:t>
            </a:r>
            <a:r>
              <a:rPr lang="ru-RU" sz="2000" dirty="0" err="1" smtClean="0">
                <a:latin typeface="Times New Roman" pitchFamily="18" charset="0"/>
                <a:cs typeface="Times New Roman" pitchFamily="18" charset="0"/>
              </a:rPr>
              <a:t>экранында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болашақ ғимараттың кең көлемді кескінін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жасап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оның жер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бедерімен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қалай жанасатынын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алдын-ала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болжай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алады</a:t>
            </a:r>
            <a:r>
              <a:rPr lang="ru-RU" sz="2000" dirty="0" smtClean="0">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err="1" smtClean="0">
                <a:latin typeface="Times New Roman" pitchFamily="18" charset="0"/>
                <a:cs typeface="Times New Roman" pitchFamily="18" charset="0"/>
              </a:rPr>
              <a:t>Компьютерлік</a:t>
            </a:r>
            <a:r>
              <a:rPr lang="ru-RU" sz="2800" dirty="0" smtClean="0">
                <a:latin typeface="Times New Roman" pitchFamily="18" charset="0"/>
                <a:cs typeface="Times New Roman" pitchFamily="18" charset="0"/>
              </a:rPr>
              <a:t> графика </a:t>
            </a:r>
            <a:r>
              <a:rPr lang="ru-RU" sz="2800" dirty="0" err="1" smtClean="0">
                <a:latin typeface="Times New Roman" pitchFamily="18" charset="0"/>
                <a:cs typeface="Times New Roman" pitchFamily="18" charset="0"/>
              </a:rPr>
              <a:t>үш </a:t>
            </a:r>
            <a:r>
              <a:rPr lang="ru-RU" sz="2800" dirty="0" err="1" smtClean="0">
                <a:latin typeface="Times New Roman" pitchFamily="18" charset="0"/>
                <a:cs typeface="Times New Roman" pitchFamily="18" charset="0"/>
              </a:rPr>
              <a:t>түрге </a:t>
            </a:r>
            <a:r>
              <a:rPr lang="ru-RU" sz="2800" dirty="0" err="1" smtClean="0">
                <a:latin typeface="Times New Roman" pitchFamily="18" charset="0"/>
                <a:cs typeface="Times New Roman" pitchFamily="18" charset="0"/>
              </a:rPr>
              <a:t>бөлінеді</a:t>
            </a:r>
            <a:endParaRPr lang="ru-RU" sz="2800" dirty="0">
              <a:latin typeface="Times New Roman" pitchFamily="18" charset="0"/>
              <a:cs typeface="Times New Roman" pitchFamily="18" charset="0"/>
            </a:endParaRPr>
          </a:p>
        </p:txBody>
      </p:sp>
      <p:graphicFrame>
        <p:nvGraphicFramePr>
          <p:cNvPr id="4" name="Схема 3"/>
          <p:cNvGraphicFramePr/>
          <p:nvPr/>
        </p:nvGraphicFramePr>
        <p:xfrm>
          <a:off x="1524000" y="2500306"/>
          <a:ext cx="6191272" cy="2960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043890" cy="4429140"/>
          </a:xfrm>
        </p:spPr>
        <p:txBody>
          <a:bodyPr>
            <a:normAutofit/>
          </a:bodyPr>
          <a:lstStyle/>
          <a:p>
            <a:r>
              <a:rPr lang="ru-RU" sz="2000" b="1" dirty="0" smtClean="0"/>
              <a:t>    </a:t>
            </a:r>
            <a:r>
              <a:rPr lang="ru-RU" sz="2000" b="1" dirty="0" err="1" smtClean="0">
                <a:latin typeface="Times New Roman" pitchFamily="18" charset="0"/>
                <a:cs typeface="Times New Roman" pitchFamily="18" charset="0"/>
              </a:rPr>
              <a:t>Растрлық </a:t>
            </a:r>
            <a:r>
              <a:rPr lang="ru-RU" sz="2000" b="1" dirty="0" err="1" smtClean="0">
                <a:latin typeface="Times New Roman" pitchFamily="18" charset="0"/>
                <a:cs typeface="Times New Roman" pitchFamily="18" charset="0"/>
              </a:rPr>
              <a:t>графикада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кескіндер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түрлі-түсті нүктелердің жиынтығынан тұрады.Графикалық ақпараттың осындай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нүктелер жиыны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пиксельдер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түрінде ұсынылуы растрлық түрдегі ұсынылу болып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табылады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Растрлық кескінді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құрайтын әрбір пиксельдің өз орны</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түсі болады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әр пиксельге</a:t>
            </a:r>
            <a:r>
              <a:rPr lang="ru-RU" sz="2000" dirty="0" smtClean="0">
                <a:latin typeface="Times New Roman" pitchFamily="18" charset="0"/>
                <a:cs typeface="Times New Roman" pitchFamily="18" charset="0"/>
              </a:rPr>
              <a:t> компьютер </a:t>
            </a:r>
            <a:r>
              <a:rPr lang="ru-RU" sz="2000" dirty="0" err="1" smtClean="0">
                <a:latin typeface="Times New Roman" pitchFamily="18" charset="0"/>
                <a:cs typeface="Times New Roman" pitchFamily="18" charset="0"/>
              </a:rPr>
              <a:t>жадында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ұяшық </a:t>
            </a:r>
            <a:r>
              <a:rPr lang="ru-RU" sz="2000" dirty="0" err="1" smtClean="0">
                <a:latin typeface="Times New Roman" pitchFamily="18" charset="0"/>
                <a:cs typeface="Times New Roman" pitchFamily="18" charset="0"/>
              </a:rPr>
              <a:t>қажет</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Кескіндер</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Adobe Photoshop, Corel Photo, </a:t>
            </a:r>
            <a:r>
              <a:rPr lang="en-US" sz="2000" dirty="0" err="1" smtClean="0">
                <a:latin typeface="Times New Roman" pitchFamily="18" charset="0"/>
                <a:cs typeface="Times New Roman" pitchFamily="18" charset="0"/>
              </a:rPr>
              <a:t>Photofinish</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секілді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қуатты графикалық редакторларда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өңделеді.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Растрлық кескіндер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векторлық кескіндерге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қарағанда сапасы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жоғары, әсерлі болады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Қарапайым фотосуреттердің өзі компьютерде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растрлық кескін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түрінде сақталады.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Растрлық кескіндерді</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Paint, Adobe Image Ready </a:t>
            </a:r>
            <a:r>
              <a:rPr lang="ru-RU" sz="2000" dirty="0" err="1" smtClean="0">
                <a:latin typeface="Times New Roman" pitchFamily="18" charset="0"/>
                <a:cs typeface="Times New Roman" pitchFamily="18" charset="0"/>
              </a:rPr>
              <a:t>секілді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программаларды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қолданып қолдан жасауға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болады</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401080" cy="5929354"/>
          </a:xfrm>
        </p:spPr>
        <p:txBody>
          <a:bodyPr>
            <a:normAutofit fontScale="90000"/>
          </a:bodyPr>
          <a:lstStyle/>
          <a:p>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Векторлық </a:t>
            </a:r>
            <a:r>
              <a:rPr lang="ru-RU" sz="2200" b="1" dirty="0" err="1" smtClean="0">
                <a:latin typeface="Times New Roman" pitchFamily="18" charset="0"/>
                <a:cs typeface="Times New Roman" pitchFamily="18" charset="0"/>
              </a:rPr>
              <a:t>кескіндер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бұл </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сызық, доға, шеңбер және тікбұрыш сияқты геометриялық объектілер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жинағынан тұратын кескіндер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Бұл жерде</a:t>
            </a:r>
            <a:r>
              <a:rPr lang="ru-RU" sz="2200" dirty="0" smtClean="0">
                <a:latin typeface="Times New Roman" pitchFamily="18" charset="0"/>
                <a:cs typeface="Times New Roman" pitchFamily="18" charset="0"/>
              </a:rPr>
              <a:t> вектор </a:t>
            </a:r>
            <a:r>
              <a:rPr lang="ru-RU" sz="2200" dirty="0" err="1" smtClean="0">
                <a:latin typeface="Times New Roman" pitchFamily="18" charset="0"/>
                <a:cs typeface="Times New Roman" pitchFamily="18" charset="0"/>
              </a:rPr>
              <a:t>дегеніміз</a:t>
            </a:r>
            <a:r>
              <a:rPr lang="ru-RU" sz="2200" dirty="0" smtClean="0">
                <a:latin typeface="Times New Roman" pitchFamily="18" charset="0"/>
                <a:cs typeface="Times New Roman" pitchFamily="18" charset="0"/>
              </a:rPr>
              <a:t> - осы </a:t>
            </a:r>
            <a:r>
              <a:rPr lang="ru-RU" sz="2200" dirty="0" err="1" smtClean="0">
                <a:latin typeface="Times New Roman" pitchFamily="18" charset="0"/>
                <a:cs typeface="Times New Roman" pitchFamily="18" charset="0"/>
              </a:rPr>
              <a:t>объектілерді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сипаттайтын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мәліметтер жиынтығы</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Векторлық </a:t>
            </a:r>
            <a:r>
              <a:rPr lang="ru-RU" sz="2200" dirty="0" err="1" smtClean="0">
                <a:latin typeface="Times New Roman" pitchFamily="18" charset="0"/>
                <a:cs typeface="Times New Roman" pitchFamily="18" charset="0"/>
              </a:rPr>
              <a:t>графиканың басты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артықшылығы оған кескін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сапасын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жоғалтпай өзгеріс енгізуге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оңай кішірейтуге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және үлкейтуге болатындығы.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Келесі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артықшылығы </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векторлық кескіндердің ақпараттық көлемі растрлық кескіндермен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салыстырғанда әлдеқайда </a:t>
            </a:r>
            <a:r>
              <a:rPr lang="ru-RU" sz="2200" dirty="0" smtClean="0">
                <a:latin typeface="Times New Roman" pitchFamily="18" charset="0"/>
                <a:cs typeface="Times New Roman" pitchFamily="18" charset="0"/>
              </a:rPr>
              <a:t>аз </a:t>
            </a:r>
            <a:r>
              <a:rPr lang="ru-RU" sz="2200" dirty="0" err="1" smtClean="0">
                <a:latin typeface="Times New Roman" pitchFamily="18" charset="0"/>
                <a:cs typeface="Times New Roman" pitchFamily="18" charset="0"/>
              </a:rPr>
              <a:t>болады</a:t>
            </a:r>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Векторлық </a:t>
            </a:r>
            <a:r>
              <a:rPr lang="ru-RU" sz="2200" dirty="0" err="1" smtClean="0">
                <a:latin typeface="Times New Roman" pitchFamily="18" charset="0"/>
                <a:cs typeface="Times New Roman" pitchFamily="18" charset="0"/>
              </a:rPr>
              <a:t>кескіндер</a:t>
            </a:r>
            <a:r>
              <a:rPr lang="ru-RU" sz="2200" dirty="0" smtClean="0">
                <a:latin typeface="Times New Roman" pitchFamily="18" charset="0"/>
                <a:cs typeface="Times New Roman" pitchFamily="18" charset="0"/>
              </a:rPr>
              <a:t> С</a:t>
            </a:r>
            <a:r>
              <a:rPr lang="en-US" sz="2200" dirty="0" err="1" smtClean="0">
                <a:latin typeface="Times New Roman" pitchFamily="18" charset="0"/>
                <a:cs typeface="Times New Roman" pitchFamily="18" charset="0"/>
              </a:rPr>
              <a:t>orelDRAW</a:t>
            </a:r>
            <a:r>
              <a:rPr lang="en-US" sz="2200" dirty="0" smtClean="0">
                <a:latin typeface="Times New Roman" pitchFamily="18" charset="0"/>
                <a:cs typeface="Times New Roman" pitchFamily="18" charset="0"/>
              </a:rPr>
              <a:t>, Adobe illustrator, </a:t>
            </a:r>
            <a:r>
              <a:rPr lang="en-US" sz="2200" dirty="0" err="1" smtClean="0">
                <a:latin typeface="Times New Roman" pitchFamily="18" charset="0"/>
                <a:cs typeface="Times New Roman" pitchFamily="18" charset="0"/>
              </a:rPr>
              <a:t>Micrografx</a:t>
            </a:r>
            <a:r>
              <a:rPr lang="en-US" sz="2200" dirty="0" smtClean="0">
                <a:latin typeface="Times New Roman" pitchFamily="18" charset="0"/>
                <a:cs typeface="Times New Roman" pitchFamily="18" charset="0"/>
              </a:rPr>
              <a:t> Draw </a:t>
            </a:r>
            <a:r>
              <a:rPr lang="ru-RU" sz="2200" dirty="0" err="1" smtClean="0">
                <a:latin typeface="Times New Roman" pitchFamily="18" charset="0"/>
                <a:cs typeface="Times New Roman" pitchFamily="18" charset="0"/>
              </a:rPr>
              <a:t>секілді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векторлық графикалық редакторларда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жасалады</a:t>
            </a:r>
            <a:r>
              <a:rPr lang="ru-RU" sz="2200" dirty="0" smtClean="0">
                <a:latin typeface="Times New Roman" pitchFamily="18" charset="0"/>
                <a:cs typeface="Times New Roman" pitchFamily="18" charset="0"/>
              </a:rPr>
              <a:t>.</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Векторлық </a:t>
            </a:r>
            <a:r>
              <a:rPr lang="ru-RU" sz="2200" dirty="0" err="1" smtClean="0">
                <a:latin typeface="Times New Roman" pitchFamily="18" charset="0"/>
                <a:cs typeface="Times New Roman" pitchFamily="18" charset="0"/>
              </a:rPr>
              <a:t>графикамен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жұмыс істеуге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арналған программалық құралдар бірінші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кезекте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кескіндерді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өңдеу үшін емес</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оларды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жаңадан </a:t>
            </a:r>
            <a:r>
              <a:rPr lang="ru-RU" sz="2200" dirty="0" smtClean="0">
                <a:latin typeface="Times New Roman" pitchFamily="18" charset="0"/>
                <a:cs typeface="Times New Roman" pitchFamily="18" charset="0"/>
              </a:rPr>
              <a:t>салу </a:t>
            </a:r>
            <a:r>
              <a:rPr lang="ru-RU" sz="2200" dirty="0" err="1" smtClean="0">
                <a:latin typeface="Times New Roman" pitchFamily="18" charset="0"/>
                <a:cs typeface="Times New Roman" pitchFamily="18" charset="0"/>
              </a:rPr>
              <a:t>үшін қолданылады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Бұндай құралдар жарнама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агенттіктерінде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дизайнерлік</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бюроларда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редакциялар</a:t>
            </a:r>
            <a:r>
              <a:rPr lang="ru-RU" sz="2200" dirty="0" smtClean="0">
                <a:latin typeface="Times New Roman" pitchFamily="18" charset="0"/>
                <a:cs typeface="Times New Roman" pitchFamily="18" charset="0"/>
              </a:rPr>
              <a:t> мен </a:t>
            </a:r>
            <a:r>
              <a:rPr lang="ru-RU" sz="2200" dirty="0" err="1" smtClean="0">
                <a:latin typeface="Times New Roman" pitchFamily="18" charset="0"/>
                <a:cs typeface="Times New Roman" pitchFamily="18" charset="0"/>
              </a:rPr>
              <a:t>баспаханаларда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кеңінен қолданылады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Қарапайым геометриялық объектілер</a:t>
            </a:r>
            <a:r>
              <a:rPr lang="ru-RU" sz="2200" dirty="0" smtClean="0">
                <a:latin typeface="Times New Roman" pitchFamily="18" charset="0"/>
                <a:cs typeface="Times New Roman" pitchFamily="18" charset="0"/>
              </a:rPr>
              <a:t> мен </a:t>
            </a:r>
            <a:r>
              <a:rPr lang="ru-RU" sz="2200" dirty="0" err="1" smtClean="0">
                <a:latin typeface="Times New Roman" pitchFamily="18" charset="0"/>
                <a:cs typeface="Times New Roman" pitchFamily="18" charset="0"/>
              </a:rPr>
              <a:t>қаріптерді пайдалануға негізделген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безендіру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жұмыстары векторлық </a:t>
            </a:r>
            <a:r>
              <a:rPr lang="ru-RU" sz="2200" dirty="0" smtClean="0">
                <a:latin typeface="Times New Roman" pitchFamily="18" charset="0"/>
                <a:cs typeface="Times New Roman" pitchFamily="18" charset="0"/>
              </a:rPr>
              <a:t>графика </a:t>
            </a:r>
            <a:r>
              <a:rPr lang="ru-RU" sz="2200" dirty="0" err="1" smtClean="0">
                <a:latin typeface="Times New Roman" pitchFamily="18" charset="0"/>
                <a:cs typeface="Times New Roman" pitchFamily="18" charset="0"/>
              </a:rPr>
              <a:t>құралдарының көмегімен әлдеқайда оңай іске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асады</a:t>
            </a:r>
            <a:r>
              <a:rPr lang="ru-RU" sz="2200" dirty="0" smtClean="0">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115328" cy="3643322"/>
          </a:xfrm>
        </p:spPr>
        <p:txBody>
          <a:bodyPr>
            <a:noAutofit/>
          </a:bodyPr>
          <a:lstStyle/>
          <a:p>
            <a:r>
              <a:rPr lang="ru-RU" sz="2000" b="1" dirty="0" err="1" smtClean="0">
                <a:latin typeface="Times New Roman" pitchFamily="18" charset="0"/>
                <a:cs typeface="Times New Roman" pitchFamily="18" charset="0"/>
              </a:rPr>
              <a:t>Фракталды</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графиканың</a:t>
            </a:r>
            <a:r>
              <a:rPr lang="ru-RU" sz="2000" dirty="0" err="1" smtClean="0">
                <a:latin typeface="Times New Roman" pitchFamily="18" charset="0"/>
                <a:cs typeface="Times New Roman" pitchFamily="18" charset="0"/>
              </a:rPr>
              <a:t> жасалу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әдісі сурет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салуға 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безендіруге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емес,програмалауға негізделеді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Егер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растрлық графикада</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растр</a:t>
            </a:r>
            <a:r>
              <a:rPr lang="ru-RU" sz="2000" dirty="0" smtClean="0">
                <a:latin typeface="Times New Roman" pitchFamily="18" charset="0"/>
                <a:cs typeface="Times New Roman" pitchFamily="18" charset="0"/>
              </a:rPr>
              <a:t> (пиксель), ал </a:t>
            </a:r>
            <a:r>
              <a:rPr lang="ru-RU" sz="2000" dirty="0" err="1" smtClean="0">
                <a:latin typeface="Times New Roman" pitchFamily="18" charset="0"/>
                <a:cs typeface="Times New Roman" pitchFamily="18" charset="0"/>
              </a:rPr>
              <a:t>векторлық графикада</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сызық</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базалық </a:t>
            </a:r>
            <a:r>
              <a:rPr lang="ru-RU" sz="2000" dirty="0" smtClean="0">
                <a:latin typeface="Times New Roman" pitchFamily="18" charset="0"/>
                <a:cs typeface="Times New Roman" pitchFamily="18" charset="0"/>
              </a:rPr>
              <a:t>элемент </a:t>
            </a:r>
            <a:r>
              <a:rPr lang="ru-RU" sz="2000" dirty="0" err="1" smtClean="0">
                <a:latin typeface="Times New Roman" pitchFamily="18" charset="0"/>
                <a:cs typeface="Times New Roman" pitchFamily="18" charset="0"/>
              </a:rPr>
              <a:t>болып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табылса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фракталдық графикада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математикалық формуланың өзі базалық элемент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табылады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бұл компьютердің жадында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ешқандай </a:t>
            </a:r>
            <a:r>
              <a:rPr lang="ru-RU" sz="2000" dirty="0" smtClean="0">
                <a:latin typeface="Times New Roman" pitchFamily="18" charset="0"/>
                <a:cs typeface="Times New Roman" pitchFamily="18" charset="0"/>
              </a:rPr>
              <a:t>объект </a:t>
            </a:r>
            <a:r>
              <a:rPr lang="ru-RU" sz="2000" dirty="0" err="1" smtClean="0">
                <a:latin typeface="Times New Roman" pitchFamily="18" charset="0"/>
                <a:cs typeface="Times New Roman" pitchFamily="18" charset="0"/>
              </a:rPr>
              <a:t>сақталмайды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кескін</a:t>
            </a:r>
            <a:r>
              <a:rPr lang="ru-RU" sz="2000" dirty="0" smtClean="0">
                <a:latin typeface="Times New Roman" pitchFamily="18" charset="0"/>
                <a:cs typeface="Times New Roman" pitchFamily="18" charset="0"/>
              </a:rPr>
              <a:t> тек </a:t>
            </a:r>
            <a:r>
              <a:rPr lang="ru-RU" sz="2000" dirty="0" err="1" smtClean="0">
                <a:latin typeface="Times New Roman" pitchFamily="18" charset="0"/>
                <a:cs typeface="Times New Roman" pitchFamily="18" charset="0"/>
              </a:rPr>
              <a:t>қана теңдік бойынша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салынады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186766" cy="1000116"/>
          </a:xfrm>
        </p:spPr>
        <p:txBody>
          <a:bodyPr>
            <a:normAutofit fontScale="90000"/>
          </a:bodyPr>
          <a:lstStyle/>
          <a:p>
            <a:pPr algn="ctr"/>
            <a:r>
              <a:rPr lang="ru-RU" sz="2200" b="1" dirty="0" err="1" smtClean="0">
                <a:latin typeface="Times New Roman" pitchFamily="18" charset="0"/>
                <a:cs typeface="Times New Roman" pitchFamily="18" charset="0"/>
              </a:rPr>
              <a:t>Қазіргі компьютерлік</a:t>
            </a:r>
            <a:r>
              <a:rPr lang="ru-RU" sz="2200" b="1" dirty="0" smtClean="0">
                <a:latin typeface="Times New Roman" pitchFamily="18" charset="0"/>
                <a:cs typeface="Times New Roman" pitchFamily="18" charset="0"/>
              </a:rPr>
              <a:t> графика </a:t>
            </a:r>
            <a:r>
              <a:rPr lang="ru-RU" sz="2200" b="1" dirty="0" err="1" smtClean="0">
                <a:latin typeface="Times New Roman" pitchFamily="18" charset="0"/>
                <a:cs typeface="Times New Roman" pitchFamily="18" charset="0"/>
              </a:rPr>
              <a:t>қолданылу әдісі бойынша</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мынадай</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негізгі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салаларға </a:t>
            </a:r>
            <a:r>
              <a:rPr lang="ru-RU" sz="2200" b="1" dirty="0" err="1" smtClean="0">
                <a:latin typeface="Times New Roman" pitchFamily="18" charset="0"/>
                <a:cs typeface="Times New Roman" pitchFamily="18" charset="0"/>
              </a:rPr>
              <a:t>бөлінеді</a:t>
            </a:r>
            <a:r>
              <a:rPr lang="ru-RU" sz="2000" b="1" dirty="0" smtClean="0"/>
              <a:t/>
            </a:r>
            <a:br>
              <a:rPr lang="ru-RU" sz="2000" b="1" dirty="0" smtClean="0"/>
            </a:br>
            <a:endParaRPr lang="ru-RU" sz="2000" dirty="0"/>
          </a:p>
        </p:txBody>
      </p:sp>
      <p:graphicFrame>
        <p:nvGraphicFramePr>
          <p:cNvPr id="3" name="Схема 2"/>
          <p:cNvGraphicFramePr/>
          <p:nvPr/>
        </p:nvGraphicFramePr>
        <p:xfrm>
          <a:off x="1524000" y="2000240"/>
          <a:ext cx="6191272"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000108"/>
            <a:ext cx="8258204" cy="2357454"/>
          </a:xfrm>
        </p:spPr>
        <p:txBody>
          <a:bodyPr>
            <a:normAutofit fontScale="90000"/>
          </a:bodyPr>
          <a:lstStyle/>
          <a:p>
            <a:r>
              <a:rPr lang="ru-RU" sz="2000" b="1" dirty="0" err="1" smtClean="0">
                <a:latin typeface="Times New Roman" pitchFamily="18" charset="0"/>
                <a:cs typeface="Times New Roman" pitchFamily="18" charset="0"/>
              </a:rPr>
              <a:t>Ғылыми графика.</a:t>
            </a:r>
            <a:r>
              <a:rPr lang="ru-RU" sz="2000" dirty="0" err="1" smtClean="0">
                <a:latin typeface="Times New Roman" pitchFamily="18" charset="0"/>
                <a:cs typeface="Times New Roman" pitchFamily="18" charset="0"/>
              </a:rPr>
              <a:t>Алғашқы компьютерлер</a:t>
            </a:r>
            <a:r>
              <a:rPr lang="ru-RU" sz="2000" dirty="0" smtClean="0">
                <a:latin typeface="Times New Roman" pitchFamily="18" charset="0"/>
                <a:cs typeface="Times New Roman" pitchFamily="18" charset="0"/>
              </a:rPr>
              <a:t> тек </a:t>
            </a:r>
            <a:r>
              <a:rPr lang="ru-RU" sz="2000" dirty="0" err="1" smtClean="0">
                <a:latin typeface="Times New Roman" pitchFamily="18" charset="0"/>
                <a:cs typeface="Times New Roman" pitchFamily="18" charset="0"/>
              </a:rPr>
              <a:t>ғылыми және өндірістік есептерді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шығару үшін қолданылды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Есептерден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шыққан нәтижелерді дұрыс түсіну үшін оларды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графикалық тұрғыда өңдеп, графиктер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диаграммалар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сызбалар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тұрғызған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Машинадағы алғашқы графиктерді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символдық режимде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шығаратын.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Кейін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сызбалар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графиктерді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қағазға қаламұштың көмегімен сызатын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арнайы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құрылғылар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графиксалғыштар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плоттерлер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болды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Қазіргі заманғы ғылыми компьютерлік</a:t>
            </a:r>
            <a:r>
              <a:rPr lang="ru-RU" sz="2000" dirty="0" smtClean="0">
                <a:latin typeface="Times New Roman" pitchFamily="18" charset="0"/>
                <a:cs typeface="Times New Roman" pitchFamily="18" charset="0"/>
              </a:rPr>
              <a:t> графика </a:t>
            </a:r>
            <a:r>
              <a:rPr lang="ru-RU" sz="2000" dirty="0" err="1" smtClean="0">
                <a:latin typeface="Times New Roman" pitchFamily="18" charset="0"/>
                <a:cs typeface="Times New Roman" pitchFamily="18" charset="0"/>
              </a:rPr>
              <a:t>әр түрлі есептеу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тәжірибелерін жүргізіп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олардың нәтижесін көрнекі түрде көрсетуге мүмкіндік береді</a:t>
            </a:r>
            <a:r>
              <a:rPr lang="ru-RU" sz="2000" dirty="0" smtClean="0">
                <a:latin typeface="Times New Roman" pitchFamily="18" charset="0"/>
                <a:cs typeface="Times New Roman" pitchFamily="18" charset="0"/>
              </a:rPr>
              <a:t>.</a:t>
            </a:r>
            <a:r>
              <a:rPr lang="ru-RU" dirty="0" smtClean="0"/>
              <a:t/>
            </a:r>
            <a:br>
              <a:rPr lang="ru-RU" dirty="0" smtClean="0"/>
            </a:br>
            <a:endParaRPr lang="ru-RU" dirty="0"/>
          </a:p>
        </p:txBody>
      </p:sp>
      <p:pic>
        <p:nvPicPr>
          <p:cNvPr id="7" name="Содержимое 6" descr="image002.jpg"/>
          <p:cNvPicPr>
            <a:picLocks noGrp="1" noChangeAspect="1"/>
          </p:cNvPicPr>
          <p:nvPr>
            <p:ph idx="1"/>
          </p:nvPr>
        </p:nvPicPr>
        <p:blipFill>
          <a:blip r:embed="rId2"/>
          <a:stretch>
            <a:fillRect/>
          </a:stretch>
        </p:blipFill>
        <p:spPr>
          <a:xfrm>
            <a:off x="2786050" y="3286124"/>
            <a:ext cx="3314715" cy="288353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TotalTime>
  <Words>231</Words>
  <PresentationFormat>Экран (4:3)</PresentationFormat>
  <Paragraphs>32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Алматы сән және дизайн колледжі</vt:lpstr>
      <vt:lpstr>Компьютерлік графика – әр түрлі кескіндерді (суреттерді, сызбаларды, мультипликацияларды) компьютердің көмегімен алуды қарастыратын информатиканың маңызды саласы. Дербес компьютерді пайдаланушылардың қатарында компьютерлік графикамен айналысатындардың саны күн санап артып келеді. Қазіргі кез-келген мекемеде кей уақытта газеттер мен журналдарға жарнамаларға тапсырыс беру немесе жарнамалық парақшалар мен буклеттер басып шығару қажеттілігі туындайды. Олардың кейбіреулері осындай жұмыстарды арнайы дизайнерлік бюролар мен жарнамалық агенттіктерге тапсырса, кейбіреулері қолда бар программалық құралдарын пайдаланып, өз күштерімен жасауға тырысады. </vt:lpstr>
      <vt:lpstr>  Графикалық программаларды кең көлемде қолдану қажеттілігі Интернеттің және бірінші кезекте миллиондаған интернет парақтарын бір «өрмекпен» байланыстырған World Wide Web қызметінің пайда болуынан туындады. Өйткені компьютерлік графикасыз безендірілген web-парақтың бүкіләлемдік желіде басқалардың көзіне түсіп, танымал болуы екіталай.    Қазіргі компьютерлік графика тек көркемдеу мен безендірумен үшін ғана емес, ғылым мен медицинаның барлық саласында, коммерциялық және әкімшілік қызмет орындарында алуан түрлі ақпаратты көрнекі түрде көрсету үшін сызбалар, графиктер, диаграммалар жасау үшін қолданылады. Конструкторлар автомобильдің немесе ұшақтың жаңа үлгілерін құрастырған кезде олардың соңғы көрінісін алу үшін үшөлшемді графикалық объектілерді қолданады. Архитекторлар монитор экранында болашақ ғимараттың кең көлемді кескінін жасап, оның жер бедерімен қалай жанасатынын алдын-ала болжай алады. </vt:lpstr>
      <vt:lpstr>Компьютерлік графика үш түрге бөлінеді</vt:lpstr>
      <vt:lpstr>    Растрлық графикада кескіндер түрлі-түсті нүктелердің жиынтығынан тұрады.Графикалық ақпараттың осындай нүктелер жиыны немесе пиксельдер түрінде ұсынылуы растрлық түрдегі ұсынылу болып табылады. Растрлық кескінді құрайтын әрбір пиксельдің өз орны мен түсі болады және әр пиксельге компьютер жадында бір ұяшық қажет.     Кескіндер Adobe Photoshop, Corel Photo, Photofinish секілді қуатты графикалық редакторларда өңделеді. Растрлық кескіндер векторлық кескіндерге қарағанда сапасы жоғары, әсерлі болады. Қарапайым фотосуреттердің өзі компьютерде растрлық кескін түрінде сақталады. Растрлық кескіндерді Paint, Adobe Image Ready секілді программаларды қолданып қолдан жасауға да болады.</vt:lpstr>
      <vt:lpstr>   Векторлық кескіндер, бұл - сызық, доға, шеңбер және тікбұрыш сияқты геометриялық объектілер жинағынан тұратын кескіндер. Бұл жерде вектор дегеніміз - осы объектілерді сипаттайтын мәліметтер жиынтығы.   Векторлық графиканың басты артықшылығы оған кескін сапасын жоғалтпай өзгеріс енгізуге, оңай кішірейтуге және үлкейтуге болатындығы. Келесі артықшылығы - векторлық кескіндердің ақпараттық көлемі растрлық кескіндермен салыстырғанда әлдеқайда аз болады.                   Векторлық кескіндер СorelDRAW, Adobe illustrator, Micrografx Draw секілді векторлық графикалық редакторларда жасалады.    Векторлық графикамен жұмыс істеуге арналған программалық құралдар бірінші кезекте кескіндерді өңдеу үшін емес, оларды жаңадан салу үшін қолданылады. Бұндай құралдар жарнама агенттіктерінде, дизайнерлік бюроларда, редакциялар мен баспаханаларда кеңінен қолданылады. Қарапайым геометриялық объектілер мен қаріптерді пайдалануға негізделген безендіру жұмыстары векторлық графика құралдарының көмегімен әлдеқайда оңай іске асады. </vt:lpstr>
      <vt:lpstr>Фракталды графиканың жасалу әдісі сурет салуға немесе безендіруге емес,програмалауға негізделеді. Егер растрлық графикада растр (пиксель), ал векторлық графикада сызық базалық элемент болып табылса, фракталдық графикада математикалық формуланың өзі базалық элемент болып табылады, бұл компьютердің жадында ешқандай объект сақталмайды, кескін тек қана теңдік бойынша салынады деген сөз.</vt:lpstr>
      <vt:lpstr>Қазіргі компьютерлік графика қолданылу әдісі бойынша мынадай негізгі салаларға бөлінеді </vt:lpstr>
      <vt:lpstr>Ғылыми графика.Алғашқы компьютерлер тек ғылыми және өндірістік есептерді шығару үшін қолданылды. Есептерден шыққан нәтижелерді дұрыс түсіну үшін оларды графикалық тұрғыда өңдеп, графиктер, мен диаграммалар, сызбалар тұрғызған. Машинадағы алғашқы графиктерді символдық режимде басып шығаратын. Кейін сызбалар мен графиктерді қағазға қаламұштың көмегімен сызатын арнайы құрылғылар – графиксалғыштар (плоттерлер) пайда болды. Қазіргі заманғы ғылыми компьютерлік графика әр түрлі есептеу тәжірибелерін жүргізіп, олардың нәтижесін көрнекі түрде көрсетуге мүмкіндік береді. </vt:lpstr>
      <vt:lpstr>Слайд 10</vt:lpstr>
      <vt:lpstr>Контрукторлық графика - инженер-конструкторлардың, архитекторлардың, жаңа техниканы ойлап шығарушы өнертапқыштардың жұмысында қолданылады. Компьютерлік графиканың бұл түрі САПР-дың(систем автоматизации проектирования- жобалауды автоматтандыру жүйесі) міндетті элементі болып табылады. Конструкторлық графика құралдарын пайдалана отырып жазықтықтағы кескіндерді (проекциялар, сызбалар) ғана емес, кеңістіктегі үшөлшемді кескіндерді де жасауға болады</vt:lpstr>
      <vt:lpstr>Суреттеу графикасы(көркем графика) деп компьютер экранында ерікті түрде сурет салу мен сызуды айтады. Суреттеу графикасының пакеттері жалпы мақсатта пайдаланылатын қолданбалы программалық жасақтамалардың қатарына енеді. Суреттеу графикасында қолданылатын қарапайым программалық жабдықтарды графикалық редакторлар деп атайды.</vt:lpstr>
      <vt:lpstr>Жарнамалық графика – теледидар пайда болғаннан кейін танымал бола бастады. Қазір компьютердің көмегімен жарнамалық роликтер, мультфильмдер, компьютерлік ойындар, видеодәрістер мен видеопрезентациялар жасалады. Оларды жасау үшін қолданылатын графикалық пакеттер осы мақсатта қолданылатын компьютерлердің жады мен жұмыс істеу жылдамдығына үлкен талап қояды. Осы графикалық пакеттердің басты ерекшелігі ретінде олардың шыншыл кескіндер мен «қозғалатын суреттерді» жасау мүмкіндігін айтуға болады. Үшөлшемді объектілерден тұратын суреттерді салу, оларды бұру, жақындату, аластату, деформациялау үлкен көлемде математикалық есептеулерді қажет етеді. Мысалға, объектінің жарықтылық деңгейін сол объектіге түсіп тұрған жарық көзін, оны қоршаған заттардың, олардың көлеңкелерін есепке ала отырып бейнелеу үшін оптиканың заңдарын есепке алатын күрделі есептеулерді жүргізу қажет.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Алматы сән және дизайн колледжі</dc:title>
  <dc:creator>User</dc:creator>
  <cp:lastModifiedBy>User</cp:lastModifiedBy>
  <cp:revision>4</cp:revision>
  <dcterms:created xsi:type="dcterms:W3CDTF">2018-06-06T16:48:08Z</dcterms:created>
  <dcterms:modified xsi:type="dcterms:W3CDTF">2018-06-06T17:27:20Z</dcterms:modified>
</cp:coreProperties>
</file>