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872808" cy="2592288"/>
          </a:xfrm>
        </p:spPr>
        <p:txBody>
          <a:bodyPr>
            <a:normAutofit/>
          </a:bodyPr>
          <a:lstStyle/>
          <a:p>
            <a:r>
              <a:rPr lang="ru-RU" sz="5200" dirty="0" smtClean="0"/>
              <a:t>« </a:t>
            </a:r>
            <a:r>
              <a:rPr lang="ru-RU" sz="5200" dirty="0" smtClean="0"/>
              <a:t>Компьютерная графика»</a:t>
            </a:r>
          </a:p>
          <a:p>
            <a:pPr algn="r"/>
            <a:endParaRPr lang="ru-RU" dirty="0"/>
          </a:p>
          <a:p>
            <a:pPr algn="r"/>
            <a:r>
              <a:rPr lang="ru-RU" dirty="0" smtClean="0"/>
              <a:t>Выполнил:  Усольцев С.Г. ПВ17-9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154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003513"/>
            <a:ext cx="77586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RAW</a:t>
            </a:r>
          </a:p>
          <a:p>
            <a:r>
              <a:rPr lang="ru-RU" sz="3200" dirty="0"/>
              <a:t>В переводе с английского — сырой. Формат использующийся в процессе обработки фотографий, содержит необработанную информацию, поступающую напрямую с матрицы фотокамеры и не имеющий чёткой спецификации. </a:t>
            </a:r>
          </a:p>
        </p:txBody>
      </p:sp>
    </p:spTree>
    <p:extLst>
      <p:ext uri="{BB962C8B-B14F-4D97-AF65-F5344CB8AC3E}">
        <p14:creationId xmlns:p14="http://schemas.microsoft.com/office/powerpoint/2010/main" val="226552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03 0.00093 C 0.13403 -0.06597 0.08403 -0.12407 0.01701 -0.12801 C -0.04705 -0.1331 -0.10695 -0.08796 -0.11094 -0.02315 C -0.11597 0.03704 -0.07396 0.09282 -0.01389 0.09699 C 0.04097 0.1 0.09305 0.06296 0.09705 0.00694 C 0.10104 -0.04398 0.06597 -0.09213 0.0151 -0.09607 C -0.03195 -0.09907 -0.07604 -0.06806 -0.07899 -0.02107 C -0.08195 0.02083 -0.05399 0.06204 -0.01198 0.06389 C 0.02604 0.0669 0.06198 0.04282 0.0651 0.00486 C 0.06701 -0.02917 0.04601 -0.06204 0.01302 -0.06412 C -0.01597 -0.06597 -0.04497 -0.04815 -0.04705 -0.01898 C -0.04896 0.00602 -0.03403 0.02986 -0.0099 0.03194 C 0.01007 0.03403 0.03108 0.02292 0.03212 0.00301 C 0.03403 -0.01296 0.02604 -0.03009 0.01111 -0.03218 C -0.00104 -0.03218 -0.01302 -0.02801 -0.01493 -0.01713 C -0.01597 -0.01019 -0.01389 -0.00301 -0.00799 3.7037E-7 C -0.00504 0.00093 -0.00295 0.00093 8.33333E-7 3.7037E-7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340768"/>
            <a:ext cx="6678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JPEG (или JPG)</a:t>
            </a:r>
          </a:p>
          <a:p>
            <a:r>
              <a:rPr lang="ru-RU" sz="2800" dirty="0"/>
              <a:t>Это самый распространенный формат графических файлов. Свою популярность JPEG заслужил гибкой возможностью сжатия данных. При необходимости изображение можно сохранить с максимальным качеством. Либо сжать его до минимального размера файла для передачи по сети. </a:t>
            </a:r>
          </a:p>
        </p:txBody>
      </p:sp>
    </p:spTree>
    <p:extLst>
      <p:ext uri="{BB962C8B-B14F-4D97-AF65-F5344CB8AC3E}">
        <p14:creationId xmlns:p14="http://schemas.microsoft.com/office/powerpoint/2010/main" val="11774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268760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TIFF (</a:t>
            </a:r>
            <a:r>
              <a:rPr lang="ru-RU" sz="2800" b="1" dirty="0" err="1"/>
              <a:t>Tagged</a:t>
            </a:r>
            <a:r>
              <a:rPr lang="ru-RU" sz="2800" b="1" dirty="0"/>
              <a:t> </a:t>
            </a:r>
            <a:r>
              <a:rPr lang="ru-RU" sz="2800" b="1" dirty="0" err="1"/>
              <a:t>Image</a:t>
            </a:r>
            <a:r>
              <a:rPr lang="ru-RU" sz="2800" b="1" dirty="0"/>
              <a:t> </a:t>
            </a:r>
            <a:r>
              <a:rPr lang="ru-RU" sz="2800" b="1" dirty="0" err="1"/>
              <a:t>File</a:t>
            </a:r>
            <a:r>
              <a:rPr lang="ru-RU" sz="2800" b="1" dirty="0"/>
              <a:t> </a:t>
            </a:r>
            <a:r>
              <a:rPr lang="ru-RU" sz="2800" b="1" dirty="0" err="1"/>
              <a:t>Format</a:t>
            </a:r>
            <a:r>
              <a:rPr lang="ru-RU" sz="2800" b="1" dirty="0"/>
              <a:t>)</a:t>
            </a:r>
          </a:p>
          <a:p>
            <a:r>
              <a:rPr lang="ru-RU" sz="2800" dirty="0"/>
              <a:t>Формат TIFF — формат хранения растровых графических изображений. TIFF используется при сканировании, отправке факсов, распознавании текста, в полиграфии, широко поддерживается графическими приложениями. Имеется возможность сохранять изображение в файле формата TIFF со сжатием и без сжатия. </a:t>
            </a:r>
          </a:p>
        </p:txBody>
      </p:sp>
    </p:spTree>
    <p:extLst>
      <p:ext uri="{BB962C8B-B14F-4D97-AF65-F5344CB8AC3E}">
        <p14:creationId xmlns:p14="http://schemas.microsoft.com/office/powerpoint/2010/main" val="33964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268760"/>
            <a:ext cx="7038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BMP (</a:t>
            </a:r>
            <a:r>
              <a:rPr lang="ru-RU" sz="2800" b="1" dirty="0" err="1"/>
              <a:t>Bit</a:t>
            </a:r>
            <a:r>
              <a:rPr lang="ru-RU" sz="2800" b="1" dirty="0"/>
              <a:t> </a:t>
            </a:r>
            <a:r>
              <a:rPr lang="ru-RU" sz="2800" b="1" dirty="0" err="1"/>
              <a:t>MaP</a:t>
            </a:r>
            <a:r>
              <a:rPr lang="ru-RU" sz="2800" b="1" dirty="0"/>
              <a:t> </a:t>
            </a:r>
            <a:r>
              <a:rPr lang="ru-RU" sz="2800" b="1" dirty="0" err="1"/>
              <a:t>image</a:t>
            </a:r>
            <a:r>
              <a:rPr lang="ru-RU" sz="2800" b="1" dirty="0"/>
              <a:t>)</a:t>
            </a:r>
          </a:p>
          <a:p>
            <a:r>
              <a:rPr lang="ru-RU" sz="2800" dirty="0" err="1"/>
              <a:t>Bit</a:t>
            </a:r>
            <a:r>
              <a:rPr lang="ru-RU" sz="2800" dirty="0"/>
              <a:t> </a:t>
            </a:r>
            <a:r>
              <a:rPr lang="ru-RU" sz="2800" dirty="0" err="1"/>
              <a:t>MaP</a:t>
            </a:r>
            <a:r>
              <a:rPr lang="ru-RU" sz="2800" dirty="0"/>
              <a:t> </a:t>
            </a:r>
            <a:r>
              <a:rPr lang="ru-RU" sz="2800" dirty="0" err="1"/>
              <a:t>image</a:t>
            </a:r>
            <a:r>
              <a:rPr lang="ru-RU" sz="2800" dirty="0"/>
              <a:t> (BMP) — универсальный формат растровых графических файлов, используется в операционной системе </a:t>
            </a:r>
            <a:r>
              <a:rPr lang="ru-RU" sz="2800" dirty="0" err="1"/>
              <a:t>Windows</a:t>
            </a:r>
            <a:r>
              <a:rPr lang="ru-RU" sz="2800" dirty="0"/>
              <a:t>. Этот формат поддерживается многими графическими редакторами, в том числе редактором </a:t>
            </a:r>
            <a:r>
              <a:rPr lang="ru-RU" sz="2800" dirty="0" err="1"/>
              <a:t>Paint</a:t>
            </a:r>
            <a:r>
              <a:rPr lang="ru-RU" sz="2800" dirty="0"/>
              <a:t>. Рекомендуется для хранения и обмена данными с другими приложениями. </a:t>
            </a:r>
          </a:p>
        </p:txBody>
      </p:sp>
    </p:spTree>
    <p:extLst>
      <p:ext uri="{BB962C8B-B14F-4D97-AF65-F5344CB8AC3E}">
        <p14:creationId xmlns:p14="http://schemas.microsoft.com/office/powerpoint/2010/main" val="26256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268760"/>
            <a:ext cx="80466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GIF (</a:t>
            </a:r>
            <a:r>
              <a:rPr lang="ru-RU" sz="3200" b="1" dirty="0" err="1"/>
              <a:t>Graphics</a:t>
            </a:r>
            <a:r>
              <a:rPr lang="ru-RU" sz="3200" b="1" dirty="0"/>
              <a:t> </a:t>
            </a:r>
            <a:r>
              <a:rPr lang="ru-RU" sz="3200" b="1" dirty="0" err="1"/>
              <a:t>Interchange</a:t>
            </a:r>
            <a:r>
              <a:rPr lang="ru-RU" sz="3200" b="1" dirty="0"/>
              <a:t> </a:t>
            </a:r>
            <a:r>
              <a:rPr lang="ru-RU" sz="3200" b="1" dirty="0" err="1"/>
              <a:t>Format</a:t>
            </a:r>
            <a:r>
              <a:rPr lang="ru-RU" sz="3200" b="1" dirty="0"/>
              <a:t>)</a:t>
            </a:r>
          </a:p>
          <a:p>
            <a:r>
              <a:rPr lang="ru-RU" sz="3200" dirty="0"/>
              <a:t>формат хранения растровых графических изображений. Формат GIF способен хранить сжатые данные без потери качества в формате до 256 цветов. Включает алгоритм сжатия без потерь информации, позволяющий уменьшить объем файла в несколько раз. </a:t>
            </a:r>
          </a:p>
        </p:txBody>
      </p:sp>
    </p:spTree>
    <p:extLst>
      <p:ext uri="{BB962C8B-B14F-4D97-AF65-F5344CB8AC3E}">
        <p14:creationId xmlns:p14="http://schemas.microsoft.com/office/powerpoint/2010/main" val="243864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268760"/>
            <a:ext cx="73265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PNG (</a:t>
            </a:r>
            <a:r>
              <a:rPr lang="ru-RU" sz="3200" b="1" dirty="0" err="1"/>
              <a:t>Portable</a:t>
            </a:r>
            <a:r>
              <a:rPr lang="ru-RU" sz="3200" b="1" dirty="0"/>
              <a:t> </a:t>
            </a:r>
            <a:r>
              <a:rPr lang="ru-RU" sz="3200" b="1" dirty="0" err="1"/>
              <a:t>network</a:t>
            </a:r>
            <a:r>
              <a:rPr lang="ru-RU" sz="3200" b="1" dirty="0"/>
              <a:t> </a:t>
            </a:r>
            <a:r>
              <a:rPr lang="ru-RU" sz="3200" b="1" dirty="0" err="1"/>
              <a:t>graphics</a:t>
            </a:r>
            <a:r>
              <a:rPr lang="ru-RU" sz="3200" b="1" dirty="0"/>
              <a:t>)</a:t>
            </a:r>
          </a:p>
          <a:p>
            <a:r>
              <a:rPr lang="ru-RU" sz="3200" dirty="0"/>
              <a:t>Растровый формат хранения графической информации, использующий сжатие без потерь. PNG был создан как для улучшения, так и для замены формата GIF графическим форматом, не требующим лицензии для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5979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1906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JPEG 2000 (или jp2)</a:t>
            </a:r>
          </a:p>
          <a:p>
            <a:r>
              <a:rPr lang="ru-RU" sz="2800" dirty="0"/>
              <a:t>Графический формат, который вместо дискретного косинусного преобразования, характерного для JPEG, использует технологию </a:t>
            </a:r>
            <a:r>
              <a:rPr lang="ru-RU" sz="2800" dirty="0" err="1"/>
              <a:t>вейвлет</a:t>
            </a:r>
            <a:r>
              <a:rPr lang="ru-RU" sz="2800" dirty="0"/>
              <a:t>-преобразования, основывающуюся на представлении сигнала в виде суперпозиции некоторых базовых функций — волновых пакетов. В результате такой компрессии изображение получается более гладким и чётким, а размер файла по сравнению с JPEG при одинаковом качестве уменьшается ещё на 30%. </a:t>
            </a:r>
          </a:p>
        </p:txBody>
      </p:sp>
    </p:spTree>
    <p:extLst>
      <p:ext uri="{BB962C8B-B14F-4D97-AF65-F5344CB8AC3E}">
        <p14:creationId xmlns:p14="http://schemas.microsoft.com/office/powerpoint/2010/main" val="32383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988840"/>
            <a:ext cx="6606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WMF (</a:t>
            </a:r>
            <a:r>
              <a:rPr lang="ru-RU" sz="3200" b="1" dirty="0" err="1"/>
              <a:t>Windows</a:t>
            </a:r>
            <a:r>
              <a:rPr lang="ru-RU" sz="3200" b="1" dirty="0"/>
              <a:t> </a:t>
            </a:r>
            <a:r>
              <a:rPr lang="ru-RU" sz="3200" b="1" dirty="0" err="1"/>
              <a:t>MetaFile</a:t>
            </a:r>
            <a:r>
              <a:rPr lang="ru-RU" sz="3200" b="1" dirty="0"/>
              <a:t>)</a:t>
            </a:r>
          </a:p>
          <a:p>
            <a:r>
              <a:rPr lang="ru-RU" sz="3200" dirty="0"/>
              <a:t>Универсальный формат векторных графических файлов для </a:t>
            </a:r>
            <a:r>
              <a:rPr lang="ru-RU" sz="3200" dirty="0" err="1"/>
              <a:t>Windows</a:t>
            </a:r>
            <a:r>
              <a:rPr lang="ru-RU" sz="3200" dirty="0"/>
              <a:t>-приложений. Используется для хранения коллекции графических изображений </a:t>
            </a:r>
            <a:r>
              <a:rPr lang="ru-RU" sz="3200" dirty="0" err="1"/>
              <a:t>Microsoft</a:t>
            </a:r>
            <a:r>
              <a:rPr lang="ru-RU" sz="3200" dirty="0"/>
              <a:t> </a:t>
            </a:r>
            <a:r>
              <a:rPr lang="ru-RU" sz="3200" dirty="0" err="1"/>
              <a:t>Clip</a:t>
            </a:r>
            <a:r>
              <a:rPr lang="ru-RU" sz="3200" dirty="0"/>
              <a:t> </a:t>
            </a:r>
            <a:r>
              <a:rPr lang="ru-RU" sz="3200" dirty="0" err="1"/>
              <a:t>Gallery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18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628800"/>
            <a:ext cx="6678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CDR (</a:t>
            </a:r>
            <a:r>
              <a:rPr lang="ru-RU" sz="3600" b="1" dirty="0" err="1"/>
              <a:t>CorelDRaw</a:t>
            </a:r>
            <a:r>
              <a:rPr lang="ru-RU" sz="3600" b="1" dirty="0"/>
              <a:t> </a:t>
            </a:r>
            <a:r>
              <a:rPr lang="ru-RU" sz="3600" b="1" dirty="0" err="1"/>
              <a:t>files</a:t>
            </a:r>
            <a:r>
              <a:rPr lang="ru-RU" sz="3600" b="1" dirty="0"/>
              <a:t>)</a:t>
            </a:r>
          </a:p>
          <a:p>
            <a:r>
              <a:rPr lang="ru-RU" sz="3600" dirty="0"/>
              <a:t>Оригинальный формат векторных графических файлов, используемый в системе обработки векторной графики </a:t>
            </a:r>
            <a:r>
              <a:rPr lang="ru-RU" sz="3600" dirty="0" err="1"/>
              <a:t>CorelDraw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6375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84784"/>
            <a:ext cx="6318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AI (</a:t>
            </a:r>
            <a:r>
              <a:rPr lang="ru-RU" sz="3600" b="1" dirty="0" err="1"/>
              <a:t>AdobeIllustrator</a:t>
            </a:r>
            <a:r>
              <a:rPr lang="ru-RU" sz="3600" b="1" dirty="0"/>
              <a:t> </a:t>
            </a:r>
            <a:r>
              <a:rPr lang="ru-RU" sz="3600" b="1" dirty="0" err="1"/>
              <a:t>files</a:t>
            </a:r>
            <a:r>
              <a:rPr lang="ru-RU" sz="3600" b="1" dirty="0"/>
              <a:t>)</a:t>
            </a:r>
          </a:p>
          <a:p>
            <a:r>
              <a:rPr lang="ru-RU" sz="3600" dirty="0"/>
              <a:t>Оригинальный формат векторных графических файлов, используемый в системе обработки векторной графики </a:t>
            </a:r>
            <a:r>
              <a:rPr lang="ru-RU" sz="3600" dirty="0" err="1"/>
              <a:t>AdobeIllustrator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22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43568"/>
            <a:ext cx="6336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Компьютерная </a:t>
            </a:r>
            <a:r>
              <a:rPr lang="ru-RU" sz="2800" b="1" dirty="0"/>
              <a:t>графика </a:t>
            </a:r>
            <a:r>
              <a:rPr lang="ru-RU" sz="2800" dirty="0"/>
              <a:t>- раздел информатики, который изучает средства и способы создания и обработки графических изображений при помощи компьютерной техники.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8551"/>
            <a:ext cx="8301878" cy="623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61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44824"/>
            <a:ext cx="6102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EPS (</a:t>
            </a:r>
            <a:r>
              <a:rPr lang="ru-RU" sz="3200" b="1" dirty="0" err="1"/>
              <a:t>Encapsulated</a:t>
            </a:r>
            <a:r>
              <a:rPr lang="ru-RU" sz="3200" b="1" dirty="0"/>
              <a:t> </a:t>
            </a:r>
            <a:r>
              <a:rPr lang="ru-RU" sz="3200" b="1" dirty="0" err="1"/>
              <a:t>PostScript</a:t>
            </a:r>
            <a:r>
              <a:rPr lang="ru-RU" sz="3200" b="1" dirty="0"/>
              <a:t>)</a:t>
            </a:r>
          </a:p>
          <a:p>
            <a:r>
              <a:rPr lang="ru-RU" sz="3200" dirty="0"/>
              <a:t>Формат векторных графических файлов, поддерживается программами для различных операционных систем.</a:t>
            </a:r>
          </a:p>
        </p:txBody>
      </p:sp>
    </p:spTree>
    <p:extLst>
      <p:ext uri="{BB962C8B-B14F-4D97-AF65-F5344CB8AC3E}">
        <p14:creationId xmlns:p14="http://schemas.microsoft.com/office/powerpoint/2010/main" val="9659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64904"/>
            <a:ext cx="7756263" cy="105425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4494" y="980728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Несмотря на то, что для работы с компьютерной графикой существует множество классов программного обеспечения, различают четыре вида компьютерной графики. Это растровая графика, векторная графика, трёхмерная и фрактальная графика. Они отличаются принципами формирования изображения при отображении на экране монитора или при печати на бумаге.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3205"/>
            <a:ext cx="7699718" cy="617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07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340768"/>
            <a:ext cx="6750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Растровая графика</a:t>
            </a:r>
          </a:p>
          <a:p>
            <a:r>
              <a:rPr lang="ru-RU" sz="2800" dirty="0"/>
              <a:t>   Основным (наименьшим) элементом растрового изображения является точка. Если изображение экранное, то эта точка называется пикселом. Каждый пиксел растрового изображения имеет свойства: размещение и цвет. </a:t>
            </a:r>
          </a:p>
        </p:txBody>
      </p:sp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6228184" y="4449311"/>
            <a:ext cx="1656184" cy="135595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9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06921 C 0.06111 -0.06921 0.11718 -0.01319 0.11718 0.05579 C 0.11718 0.12477 0.06111 0.18079 -0.00782 0.18079 C -0.07674 0.18079 -0.13282 0.12477 -0.13282 0.05579 C -0.13282 -0.01319 -0.07674 -0.06921 -0.00782 -0.06921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4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484784"/>
            <a:ext cx="6750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Векторная графика</a:t>
            </a:r>
          </a:p>
          <a:p>
            <a:r>
              <a:rPr lang="ru-RU" sz="2800" dirty="0"/>
              <a:t>   Как в растровой графике основным элементом изображения является точка, так в векторной графике основным элементом изображения является линия (при этом не важно, прямая это линия или кривая). Разумеется, в растровой графике тоже существуют линии, но там они рассматриваются как комбинации точек.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5" y="373888"/>
            <a:ext cx="8120421" cy="508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01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692696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Фрактальная графика</a:t>
            </a:r>
          </a:p>
          <a:p>
            <a:r>
              <a:rPr lang="ru-RU" sz="2800" dirty="0"/>
              <a:t>   Фрактал - это рисунок, который состоит из подобных между собой элементов.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41376" y="2348880"/>
            <a:ext cx="7038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Главным преимуществом фрактальной графики есть то, что в файле фрактального изображения сохраняются только алгоритмы и формулы.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63" y="1196752"/>
            <a:ext cx="7587154" cy="38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7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60331"/>
            <a:ext cx="6462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 Трёхмерная графика</a:t>
            </a:r>
          </a:p>
          <a:p>
            <a:r>
              <a:rPr lang="ru-RU" sz="2800" dirty="0"/>
              <a:t>   Трёхмерная графика (3D-графика) изучает приёмы и методы создания объёмных моделей объектов, которые максимально соответствуют реальным.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140968"/>
            <a:ext cx="6102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Для создания объёмных изображений используют разные графические фигуры и гладкие поверхности.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856" cy="530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48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772816"/>
            <a:ext cx="768011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/>
              <a:t>Основные форматы </a:t>
            </a:r>
            <a:endParaRPr lang="en-US" sz="6000" b="1" dirty="0" smtClean="0"/>
          </a:p>
          <a:p>
            <a:r>
              <a:rPr lang="ru-RU" sz="6000" b="1" dirty="0" smtClean="0"/>
              <a:t>графических </a:t>
            </a:r>
            <a:r>
              <a:rPr lang="ru-RU" sz="6000" b="1" dirty="0"/>
              <a:t>файлов.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8746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23 -0.01875 C -0.14428 0.00625 -0.08316 0.02824 -0.00625 0.02917 C 0.05468 0.03125 0.10468 0.01921 0.10572 0.00417 C 0.10572 -0.01065 0.05677 -0.02477 -0.00521 -0.0257 C -0.03629 -0.0257 -0.06424 -0.02384 -0.08421 -0.01875 C -0.1132 -0.01181 -0.13021 -0.0007 -0.13021 0.01227 C -0.13021 0.01921 -0.12518 0.02616 -0.11615 0.03217 C -0.09532 0.04514 -0.05417 0.05417 -0.0073 0.05532 C 0.04774 0.05717 0.0927 0.04629 0.0927 0.03333 C 0.09375 0.01921 0.04878 0.00717 -0.00625 0.00532 C -0.03421 0.00532 -0.05921 0.00717 -0.0783 0.01134 C -0.1033 0.01829 -0.11928 0.02917 -0.11928 0.04028 C -0.11928 0.04629 -0.11424 0.05231 -0.10625 0.05833 C -0.08716 0.06921 -0.05122 0.07824 -0.00816 0.07917 C 0.04184 0.08032 0.08177 0.07014 0.08177 0.05833 C 0.08281 0.04629 0.0427 0.03518 -0.0073 0.03426 C -0.0323 0.03333 -0.05521 0.03518 -0.07223 0.03935 C -0.09532 0.04514 -0.10816 0.05417 -0.10816 0.06528 C -0.10816 0.07014 -0.10417 0.07616 -0.09723 0.08125 C -0.08021 0.0912 -0.04723 0.0993 -0.00921 0.10023 C 0.03576 0.10023 0.0717 0.09236 0.0717 0.08125 C 0.0717 0.07014 0.0368 0.06018 -0.00816 0.05926 C -0.03021 0.05926 -0.05122 0.06134 -0.06615 0.06435 C -0.08716 0.06921 -0.09931 0.07824 -0.10018 0.08727 C -0.10018 0.09236 -0.09532 0.09722 -0.08924 0.10116 C -0.07431 0.11134 -0.04428 0.11829 -0.01025 0.11829 C 0.02968 0.11921 0.06284 0.11227 0.06284 0.10231 C 0.06371 0.09236 0.03072 0.08333 -0.00921 0.08217 C -0.02917 0.08217 -0.04827 0.08333 -0.06129 0.08727 C -0.08021 0.0912 -0.09115 0.0993 -0.09115 0.10717 C -0.09115 0.11227 -0.0882 0.1162 -0.0823 0.12014 C -0.06823 0.12917 -0.04219 0.13518 -0.01129 0.13634 C 0.02569 0.13634 0.05468 0.13032 0.05468 0.12129 C 0.05572 0.11227 0.02673 0.10417 -0.01025 0.10324 C -0.0283 0.10324 -0.04428 0.10417 -0.05625 0.10717 C -0.07327 0.11134 -0.08316 0.11829 -0.08316 0.12616 C -0.08316 0.13032 -0.08021 0.13333 -0.07518 0.13727 C -0.0632 0.14514 -0.03924 0.15023 -0.01129 0.15116 C 0.0217 0.15231 0.04774 0.14629 0.04774 0.13727 C 0.04774 0.13032 0.02274 0.12222 -0.01025 0.12222 C -0.02726 0.12129 -0.04219 0.12315 -0.0533 0.12523 C -0.06823 0.12917 -0.07726 0.13518 -0.07726 0.14236 C -0.07726 0.14629 -0.07431 0.1493 -0.06928 0.15231 C -0.05816 0.15926 -0.03629 0.16435 -0.01216 0.16528 C 0.0177 0.1662 0.04184 0.16018 0.04184 0.15324 C 0.04184 0.14514 0.0177 0.13935 -0.01129 0.13819 C -0.02518 0.13819 -0.03924 0.13935 -0.04931 0.14236 C -0.0632 0.14514 -0.07119 0.15023 -0.07119 0.15717 C -0.07119 0.16018 -0.06823 0.16319 -0.06424 0.1662 C -0.05417 0.17222 -0.03525 0.17731 -0.01216 0.17731 C 0.01371 0.17824 0.03576 0.17315 0.03576 0.1662 C 0.03576 0.16018 0.01475 0.15417 -0.01216 0.15417 C -0.02431 0.15324 -0.03716 0.15417 -0.04619 0.15625 C -0.05816 0.16018 -0.06528 0.16528 -0.06528 0.17014 C -0.06528 0.17315 -0.0632 0.17616 -0.05921 0.17824 C -0.05018 0.18426 -0.03316 0.18819 -0.01216 0.18935 C 0.0118 0.18935 0.03072 0.18426 0.03072 0.17917 C 0.03072 0.17315 0.0118 0.16736 -0.01216 0.16736 C -0.02431 0.16736 -0.03525 0.16829 -0.04219 0.17014 C -0.05417 0.17222 -0.06025 0.17731 -0.06025 0.18217 C -0.06025 0.18426 -0.05816 0.18727 -0.05521 0.18935 C -0.04723 0.19514 -0.03125 0.19815 -0.0132 0.1993 C 0.00885 0.1993 0.02569 0.19514 0.02569 0.19028 C 0.02569 0.18426 0.00885 0.18032 -0.01216 0.17917 C -0.02327 0.17917 -0.03316 0.18032 -0.04028 0.18217 C -0.05018 0.18426 -0.05625 0.18819 -0.05625 0.19329 C -0.05625 0.19514 -0.05417 0.19722 -0.05122 0.1993 " pathEditMode="relative" rAng="0" ptsTypes="ff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109</TotalTime>
  <Words>632</Words>
  <Application>Microsoft Office PowerPoint</Application>
  <PresentationFormat>Экран (4:3)</PresentationFormat>
  <Paragraphs>40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Book Antiqua</vt:lpstr>
      <vt:lpstr>Times New Roman</vt:lpstr>
      <vt:lpstr>Wingdings</vt:lpstr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Александра Аксёнова</dc:creator>
  <cp:lastModifiedBy>User</cp:lastModifiedBy>
  <cp:revision>9</cp:revision>
  <dcterms:created xsi:type="dcterms:W3CDTF">2016-12-25T09:01:57Z</dcterms:created>
  <dcterms:modified xsi:type="dcterms:W3CDTF">2018-03-12T05:00:01Z</dcterms:modified>
</cp:coreProperties>
</file>