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73" r:id="rId12"/>
    <p:sldId id="274" r:id="rId13"/>
    <p:sldId id="284" r:id="rId14"/>
    <p:sldId id="275" r:id="rId15"/>
    <p:sldId id="276" r:id="rId16"/>
    <p:sldId id="285" r:id="rId17"/>
    <p:sldId id="277" r:id="rId18"/>
    <p:sldId id="289" r:id="rId19"/>
    <p:sldId id="291" r:id="rId20"/>
    <p:sldId id="311" r:id="rId21"/>
    <p:sldId id="292" r:id="rId22"/>
    <p:sldId id="294" r:id="rId23"/>
    <p:sldId id="296" r:id="rId24"/>
    <p:sldId id="287" r:id="rId25"/>
    <p:sldId id="288" r:id="rId26"/>
    <p:sldId id="312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6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3" autoAdjust="0"/>
  </p:normalViewPr>
  <p:slideViewPr>
    <p:cSldViewPr>
      <p:cViewPr varScale="1">
        <p:scale>
          <a:sx n="78" d="100"/>
          <a:sy n="78" d="100"/>
        </p:scale>
        <p:origin x="-5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22.xml"/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1224-0F35-47AD-82C9-59E57ACB4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E7C6-2749-4B73-AD61-A6D484896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EA31-523B-45E0-9984-3452C8767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CAD8-2118-417E-9B12-7330CFEB5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F2970-D0DD-4750-A970-269E7B995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CC6F-EB1F-4FFB-B182-E47D71AD1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3BF6-16F3-441B-8B2A-6666409DD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CA1D-D7E1-487D-B0B2-86F11A06F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46E5-C308-4FDC-8626-5499357BC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47E8-6BF5-4C9B-A5DD-F3554CAF8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C1E2-E3C4-4F2F-A481-B932EF222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48F6848-D26E-41A8-B823-EC6EFB902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F:\Documents%20and%20Settings\&#1040;&#1076;&#1084;&#1080;&#1085;\&#1056;&#1072;&#1073;&#1086;&#1095;&#1080;&#1081;%20&#1089;&#1090;&#1086;&#1083;\&#1059;&#1088;&#1086;&#1082;_&#1050;&#1086;&#1084;&#1087;%20&#1075;&#1088;&#1072;&#1092;&#1080;&#1082;&#1072;\&#1055;&#1088;&#1080;&#1083;&#1086;&#1078;&#1077;&#1085;&#1080;&#1077;2.mpe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9822" y="1857364"/>
            <a:ext cx="6634178" cy="2209800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Компьютерная графика.</a:t>
            </a:r>
            <a:br>
              <a:rPr lang="ru-RU" sz="4400" dirty="0" smtClean="0"/>
            </a:br>
            <a:r>
              <a:rPr lang="ru-RU" sz="4400" smtClean="0"/>
              <a:t>Виды графики. </a:t>
            </a:r>
            <a:endParaRPr lang="ru-RU" sz="4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000099"/>
                </a:solidFill>
              </a:rPr>
              <a:t>Виды изображений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40"/>
            <a:ext cx="2303462" cy="655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i="1" dirty="0" smtClean="0">
                <a:solidFill>
                  <a:schemeClr val="bg2"/>
                </a:solidFill>
              </a:rPr>
              <a:t>растровая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500298" y="2071678"/>
            <a:ext cx="22939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 i="1" dirty="0">
                <a:solidFill>
                  <a:schemeClr val="bg2"/>
                </a:solidFill>
              </a:rPr>
              <a:t>векторная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714876" y="2071678"/>
            <a:ext cx="2500329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i="1" dirty="0">
                <a:solidFill>
                  <a:schemeClr val="bg2"/>
                </a:solidFill>
              </a:rPr>
              <a:t>фрактальная</a:t>
            </a:r>
            <a:endParaRPr lang="ru-RU" sz="2800" i="1" dirty="0">
              <a:solidFill>
                <a:schemeClr val="bg2"/>
              </a:solidFill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3714744" y="1571612"/>
            <a:ext cx="642942" cy="5762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429124" y="1500174"/>
            <a:ext cx="3071834" cy="71438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1285852" y="1500174"/>
            <a:ext cx="3071834" cy="5048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9945" name="Picture 9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6053"/>
            <a:ext cx="2000264" cy="157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2226484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214414" y="4286256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500430" y="4286256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5715008" y="4214818"/>
            <a:ext cx="0" cy="1655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5786454"/>
            <a:ext cx="23034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 i="1" dirty="0">
                <a:solidFill>
                  <a:schemeClr val="bg2"/>
                </a:solidFill>
              </a:rPr>
              <a:t>точка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2357422" y="5786454"/>
            <a:ext cx="23034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 i="1" dirty="0" smtClean="0">
                <a:solidFill>
                  <a:schemeClr val="bg2"/>
                </a:solidFill>
              </a:rPr>
              <a:t>линий </a:t>
            </a:r>
            <a:endParaRPr lang="ru-RU" sz="2800" i="1" dirty="0">
              <a:solidFill>
                <a:schemeClr val="bg2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4286248" y="5786454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i="1" dirty="0">
                <a:solidFill>
                  <a:schemeClr val="bg2"/>
                </a:solidFill>
              </a:rPr>
              <a:t>треугольник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539750" y="4724400"/>
            <a:ext cx="7993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 dirty="0">
                <a:solidFill>
                  <a:srgbClr val="000099"/>
                </a:solidFill>
              </a:rPr>
              <a:t>Наименьший элемент</a:t>
            </a:r>
          </a:p>
        </p:txBody>
      </p: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636236"/>
            <a:ext cx="2000264" cy="153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500562" y="1571612"/>
            <a:ext cx="857256" cy="5715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143768" y="2071678"/>
            <a:ext cx="22939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i="1" dirty="0" smtClean="0">
                <a:solidFill>
                  <a:schemeClr val="bg2"/>
                </a:solidFill>
              </a:rPr>
              <a:t>трехмерная</a:t>
            </a:r>
            <a:endParaRPr lang="ru-RU" sz="2400" i="1" dirty="0">
              <a:solidFill>
                <a:schemeClr val="bg2"/>
              </a:solidFill>
            </a:endParaRPr>
          </a:p>
        </p:txBody>
      </p:sp>
      <p:pic>
        <p:nvPicPr>
          <p:cNvPr id="21" name="Picture 22" descr="Трёхмерная графика (3D)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1838" y="2643182"/>
            <a:ext cx="20621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500826" y="5715016"/>
            <a:ext cx="2643174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i="1" dirty="0" smtClean="0">
                <a:solidFill>
                  <a:schemeClr val="bg2"/>
                </a:solidFill>
              </a:rPr>
              <a:t>пространство</a:t>
            </a:r>
            <a:r>
              <a:rPr lang="ru-RU" sz="3200" i="1" dirty="0" smtClean="0">
                <a:solidFill>
                  <a:schemeClr val="bg2"/>
                </a:solidFill>
              </a:rPr>
              <a:t> </a:t>
            </a:r>
            <a:endParaRPr lang="ru-RU" sz="3200" i="1" dirty="0">
              <a:solidFill>
                <a:schemeClr val="bg2"/>
              </a:solidFill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8215338" y="4214818"/>
            <a:ext cx="0" cy="1655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 advAuto="0"/>
      <p:bldP spid="39940" grpId="0" autoUpdateAnimBg="0"/>
      <p:bldP spid="39941" grpId="0" autoUpdateAnimBg="0"/>
      <p:bldP spid="39942" grpId="0" animBg="1"/>
      <p:bldP spid="39943" grpId="0" animBg="1"/>
      <p:bldP spid="39944" grpId="0" animBg="1"/>
      <p:bldP spid="39949" grpId="0" animBg="1"/>
      <p:bldP spid="39950" grpId="0" animBg="1"/>
      <p:bldP spid="39951" grpId="0" animBg="1"/>
      <p:bldP spid="39952" grpId="0" autoUpdateAnimBg="0"/>
      <p:bldP spid="39953" grpId="0" autoUpdateAnimBg="0"/>
      <p:bldP spid="39954" grpId="0" autoUpdateAnimBg="0"/>
      <p:bldP spid="39948" grpId="0" autoUpdateAnimBg="0"/>
      <p:bldP spid="19" grpId="0" animBg="1"/>
      <p:bldP spid="20" grpId="0" autoUpdateAnimBg="0"/>
      <p:bldP spid="22" grpId="0" autoUpdateAnimBg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038225"/>
          </a:xfrm>
          <a:noFill/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0099"/>
                </a:solidFill>
              </a:rPr>
              <a:t>Растровая графика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0" y="1631950"/>
            <a:ext cx="2881313" cy="2066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8372" name="Picture 4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31950"/>
            <a:ext cx="2624137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9388" y="2279650"/>
            <a:ext cx="2776537" cy="715963"/>
            <a:chOff x="113" y="1436"/>
            <a:chExt cx="1588" cy="408"/>
          </a:xfrm>
        </p:grpSpPr>
        <p:sp>
          <p:nvSpPr>
            <p:cNvPr id="14347" name="Rectangle 5"/>
            <p:cNvSpPr>
              <a:spLocks noChangeArrowheads="1"/>
            </p:cNvSpPr>
            <p:nvPr/>
          </p:nvSpPr>
          <p:spPr bwMode="auto">
            <a:xfrm>
              <a:off x="113" y="1436"/>
              <a:ext cx="635" cy="4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Line 6"/>
            <p:cNvSpPr>
              <a:spLocks noChangeShapeType="1"/>
            </p:cNvSpPr>
            <p:nvPr/>
          </p:nvSpPr>
          <p:spPr bwMode="auto">
            <a:xfrm>
              <a:off x="748" y="1663"/>
              <a:ext cx="9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788" y="1631950"/>
            <a:ext cx="2941637" cy="2066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03575" y="2206625"/>
            <a:ext cx="3094038" cy="715963"/>
            <a:chOff x="2018" y="1390"/>
            <a:chExt cx="1769" cy="408"/>
          </a:xfrm>
        </p:grpSpPr>
        <p:sp>
          <p:nvSpPr>
            <p:cNvPr id="14345" name="Line 8"/>
            <p:cNvSpPr>
              <a:spLocks noChangeShapeType="1"/>
            </p:cNvSpPr>
            <p:nvPr/>
          </p:nvSpPr>
          <p:spPr bwMode="auto">
            <a:xfrm>
              <a:off x="2653" y="1617"/>
              <a:ext cx="11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Rectangle 9"/>
            <p:cNvSpPr>
              <a:spLocks noChangeArrowheads="1"/>
            </p:cNvSpPr>
            <p:nvPr/>
          </p:nvSpPr>
          <p:spPr bwMode="auto">
            <a:xfrm>
              <a:off x="2018" y="1390"/>
              <a:ext cx="635" cy="4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84213" y="4221163"/>
            <a:ext cx="76200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/>
              <a:t>	Растровые изображения формируются из точек различного цвета (пикселей), которые образуют строки и столбцы (растр). </a:t>
            </a:r>
          </a:p>
          <a:p>
            <a:pPr>
              <a:lnSpc>
                <a:spcPct val="90000"/>
              </a:lnSpc>
            </a:pPr>
            <a:r>
              <a:rPr lang="ru-RU" sz="2400"/>
              <a:t>	Каждый пиксель имеет определенное положение и цвет.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5A2B89"/>
                </a:solidFill>
              </a:rPr>
              <a:t>Растровая графика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032000" y="1016000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A50BA9"/>
                </a:solidFill>
              </a:rPr>
              <a:t>Преимущества: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23825" y="1449388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Простота воспроизведения и реалистичность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31763" y="1905000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Нетрудно создавать – достаточно отсканировать любое понравившееся изображение 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036763" y="266700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A50BA9"/>
                </a:solidFill>
              </a:rPr>
              <a:t>Недостатки: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7963" y="3200400"/>
            <a:ext cx="5903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Большой занимаемый объем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547813" y="509270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07963" y="4791075"/>
            <a:ext cx="5761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Проблемы с масштабированием, пикселизация</a:t>
            </a:r>
            <a:r>
              <a:rPr lang="ru-RU" b="1">
                <a:solidFill>
                  <a:srgbClr val="36065E"/>
                </a:solidFill>
              </a:rPr>
              <a:t> 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07963" y="3657600"/>
            <a:ext cx="7237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Редактировать, изменять такую картинку не так то просто. Ведь растровая картинка для компьютера существует как некий единый объект</a:t>
            </a:r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349750"/>
            <a:ext cx="252571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25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87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9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  <p:bldP spid="59398" grpId="0" autoUpdateAnimBg="0"/>
      <p:bldP spid="59399" grpId="0" autoUpdateAnimBg="0"/>
      <p:bldP spid="59400" grpId="0" autoUpdateAnimBg="0"/>
      <p:bldP spid="59402" grpId="0" autoUpdateAnimBg="0"/>
      <p:bldP spid="5940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1484312"/>
            <a:ext cx="8229600" cy="2373315"/>
          </a:xfrm>
        </p:spPr>
        <p:txBody>
          <a:bodyPr/>
          <a:lstStyle/>
          <a:p>
            <a:pPr eaLnBrk="1" hangingPunct="1"/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ru-RU" sz="3200" b="1" dirty="0" smtClean="0"/>
              <a:t>Программы для работы с растровыми изображениями 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/>
              <a:t>- </a:t>
            </a:r>
            <a:r>
              <a:rPr lang="en-US" sz="4000" dirty="0" smtClean="0"/>
              <a:t>Paint</a:t>
            </a:r>
            <a:br>
              <a:rPr lang="en-US" sz="4000" dirty="0" smtClean="0"/>
            </a:br>
            <a:r>
              <a:rPr lang="kk-KZ" sz="4000" dirty="0" smtClean="0"/>
              <a:t>- </a:t>
            </a:r>
            <a:r>
              <a:rPr lang="en-US" sz="4000" dirty="0" smtClean="0"/>
              <a:t>Adobe  Photo Shop</a:t>
            </a:r>
            <a:br>
              <a:rPr lang="en-US" sz="4000" dirty="0" smtClean="0"/>
            </a:br>
            <a:r>
              <a:rPr lang="en-US" sz="4000" dirty="0" smtClean="0"/>
              <a:t>- Gimp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341438"/>
            <a:ext cx="2505075" cy="1695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341438"/>
            <a:ext cx="2447925" cy="1693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341438"/>
            <a:ext cx="2233613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04813"/>
            <a:ext cx="8229600" cy="720725"/>
          </a:xfrm>
          <a:noFill/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0099"/>
                </a:solidFill>
              </a:rPr>
              <a:t>Векторная графика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2205038"/>
            <a:ext cx="1727200" cy="288925"/>
            <a:chOff x="567" y="1389"/>
            <a:chExt cx="1088" cy="182"/>
          </a:xfrm>
        </p:grpSpPr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567" y="1389"/>
              <a:ext cx="226" cy="1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Line 7"/>
            <p:cNvSpPr>
              <a:spLocks noChangeShapeType="1"/>
            </p:cNvSpPr>
            <p:nvPr/>
          </p:nvSpPr>
          <p:spPr bwMode="auto">
            <a:xfrm>
              <a:off x="793" y="1480"/>
              <a:ext cx="8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87900" y="1628775"/>
            <a:ext cx="1152525" cy="360363"/>
            <a:chOff x="3016" y="1026"/>
            <a:chExt cx="726" cy="227"/>
          </a:xfrm>
        </p:grpSpPr>
        <p:sp>
          <p:nvSpPr>
            <p:cNvPr id="16394" name="Line 8"/>
            <p:cNvSpPr>
              <a:spLocks noChangeShapeType="1"/>
            </p:cNvSpPr>
            <p:nvPr/>
          </p:nvSpPr>
          <p:spPr bwMode="auto">
            <a:xfrm>
              <a:off x="3243" y="1117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Rectangle 9"/>
            <p:cNvSpPr>
              <a:spLocks noChangeArrowheads="1"/>
            </p:cNvSpPr>
            <p:nvPr/>
          </p:nvSpPr>
          <p:spPr bwMode="auto">
            <a:xfrm>
              <a:off x="3016" y="1026"/>
              <a:ext cx="227" cy="2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50825" y="3213100"/>
            <a:ext cx="87852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/>
              <a:t>	Векторные изображения формируются из объектов: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>
                <a:solidFill>
                  <a:srgbClr val="FF0000"/>
                </a:solidFill>
              </a:rPr>
              <a:t>точка, линия, окружность, прямоугольник</a:t>
            </a:r>
            <a:r>
              <a:rPr lang="ru-RU" sz="2400"/>
              <a:t> и пр., которые хранятся в памяти компьютера в виде </a:t>
            </a:r>
            <a:r>
              <a:rPr lang="ru-RU" sz="2400" u="sng">
                <a:solidFill>
                  <a:srgbClr val="FF0000"/>
                </a:solidFill>
              </a:rPr>
              <a:t>графических</a:t>
            </a:r>
            <a:r>
              <a:rPr lang="ru-RU" sz="2400" u="sng"/>
              <a:t> </a:t>
            </a:r>
            <a:r>
              <a:rPr lang="ru-RU" sz="2400" u="sng">
                <a:solidFill>
                  <a:srgbClr val="FF0000"/>
                </a:solidFill>
              </a:rPr>
              <a:t>примитивов</a:t>
            </a:r>
            <a:r>
              <a:rPr lang="ru-RU" sz="2400"/>
              <a:t> и описывающих их математических формул.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/>
              <a:t>Например, графический примитив линия задается координатами начала (Х1,</a:t>
            </a:r>
            <a:r>
              <a:rPr lang="en-US" sz="2000"/>
              <a:t>Y</a:t>
            </a:r>
            <a:r>
              <a:rPr lang="ru-RU" sz="2000"/>
              <a:t>1) и конца (Х2,</a:t>
            </a:r>
            <a:r>
              <a:rPr lang="en-US" sz="2000"/>
              <a:t>Y</a:t>
            </a:r>
            <a:r>
              <a:rPr lang="ru-RU" sz="2000"/>
              <a:t>2), окружность – координатами центра </a:t>
            </a:r>
            <a:r>
              <a:rPr lang="en-US" sz="2000"/>
              <a:t>(X,Y) </a:t>
            </a:r>
            <a:r>
              <a:rPr lang="ru-RU" sz="2000"/>
              <a:t>и радиусом </a:t>
            </a:r>
            <a:r>
              <a:rPr lang="en-US" sz="2000"/>
              <a:t>(R)</a:t>
            </a:r>
            <a:r>
              <a:rPr lang="ru-RU" sz="2000"/>
              <a:t>,  прямоугольник – координатами левого верхнего угла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/>
              <a:t>(Х1,</a:t>
            </a:r>
            <a:r>
              <a:rPr lang="en-US" sz="2000"/>
              <a:t>Y</a:t>
            </a:r>
            <a:r>
              <a:rPr lang="ru-RU" sz="2000"/>
              <a:t>1) и правого нижнего (Х2,</a:t>
            </a:r>
            <a:r>
              <a:rPr lang="en-US" sz="2000"/>
              <a:t>Y</a:t>
            </a:r>
            <a:r>
              <a:rPr lang="ru-RU" sz="2000"/>
              <a:t>2) и так далее.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 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323850" y="4149725"/>
            <a:ext cx="8064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5A2B89"/>
                </a:solidFill>
              </a:rPr>
              <a:t>Векторная графика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A50BA9"/>
                </a:solidFill>
              </a:rPr>
              <a:t>Преимущества: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36525" y="2109788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Небольшой занимаемый объем</a:t>
            </a:r>
            <a:endParaRPr lang="ru-RU" sz="2000">
              <a:solidFill>
                <a:srgbClr val="36065E"/>
              </a:solidFill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36525" y="2973388"/>
            <a:ext cx="748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Легкость редактирования</a:t>
            </a:r>
            <a:endParaRPr lang="ru-RU" sz="2000">
              <a:solidFill>
                <a:srgbClr val="36065E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43000" y="381000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A50BA9"/>
                </a:solidFill>
              </a:rPr>
              <a:t>Недостатки: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547813" y="509270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80975" y="4508500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Трудность создания реалистичных изображений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36525" y="254158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Масштабирование без потери качества</a:t>
            </a:r>
          </a:p>
        </p:txBody>
      </p:sp>
      <p:pic>
        <p:nvPicPr>
          <p:cNvPr id="61453" name="Picture 13" descr="404942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22375"/>
            <a:ext cx="3276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23850" y="5229225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6065E"/>
                </a:solidFill>
              </a:rPr>
              <a:t>Трудоемкость  создания мелких деталей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75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44" grpId="0" autoUpdateAnimBg="0"/>
      <p:bldP spid="61445" grpId="0" autoUpdateAnimBg="0"/>
      <p:bldP spid="61446" grpId="0" autoUpdateAnimBg="0"/>
      <p:bldP spid="61449" grpId="0" autoUpdateAnimBg="0"/>
      <p:bldP spid="61450" grpId="0" autoUpdateAnimBg="0"/>
      <p:bldP spid="6145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28596" y="1928802"/>
            <a:ext cx="5111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4400" dirty="0"/>
              <a:t>Corel Draw</a:t>
            </a:r>
          </a:p>
          <a:p>
            <a:pPr>
              <a:buFontTx/>
              <a:buChar char="•"/>
            </a:pPr>
            <a:r>
              <a:rPr lang="ru-RU" sz="4400" dirty="0" err="1"/>
              <a:t>AutoCAD</a:t>
            </a:r>
            <a:endParaRPr lang="en-US" sz="4400" dirty="0"/>
          </a:p>
          <a:p>
            <a:pPr>
              <a:buFontTx/>
              <a:buChar char="•"/>
            </a:pPr>
            <a:r>
              <a:rPr lang="en-US" sz="4400" dirty="0" err="1"/>
              <a:t>Inkscape</a:t>
            </a:r>
            <a:r>
              <a:rPr lang="ru-RU" sz="4400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ru-RU" sz="3200" b="1" dirty="0" smtClean="0"/>
              <a:t>Программы для работы с векторными изображениями: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187450" y="5995988"/>
            <a:ext cx="2125663" cy="528637"/>
          </a:xfrm>
          <a:prstGeom prst="rect">
            <a:avLst/>
          </a:prstGeom>
          <a:gradFill rotWithShape="1">
            <a:gsLst>
              <a:gs pos="0">
                <a:srgbClr val="8FF596"/>
              </a:gs>
              <a:gs pos="100000">
                <a:srgbClr val="CBE5C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55368E"/>
                </a:solidFill>
              </a:rPr>
              <a:t>Растровое</a:t>
            </a:r>
          </a:p>
        </p:txBody>
      </p:sp>
      <p:pic>
        <p:nvPicPr>
          <p:cNvPr id="62468" name="Picture 4" descr="art_1_11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28775"/>
            <a:ext cx="4343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vectorle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763" y="1704975"/>
            <a:ext cx="28082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34000" y="5995988"/>
            <a:ext cx="2125663" cy="528637"/>
          </a:xfrm>
          <a:prstGeom prst="rect">
            <a:avLst/>
          </a:prstGeom>
          <a:gradFill rotWithShape="1">
            <a:gsLst>
              <a:gs pos="0">
                <a:srgbClr val="8FF596"/>
              </a:gs>
              <a:gs pos="100000">
                <a:srgbClr val="CBE5C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55368E"/>
                </a:solidFill>
              </a:rPr>
              <a:t>Векторное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55650" y="620713"/>
            <a:ext cx="7993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99"/>
                </a:solidFill>
                <a:latin typeface="Times New Roman" pitchFamily="18" charset="0"/>
              </a:rPr>
              <a:t>Определите способ представления изображения: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 autoUpdateAnimBg="0"/>
      <p:bldP spid="6247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219200" y="533400"/>
            <a:ext cx="712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solidFill>
                  <a:srgbClr val="000099"/>
                </a:solidFill>
              </a:rPr>
              <a:t>Трехмерная графика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98475" y="1484313"/>
            <a:ext cx="33528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36065E"/>
                </a:solidFill>
              </a:rPr>
              <a:t>Построение объемных моделей в пространстве. Как правило, в ней сочетаются</a:t>
            </a:r>
            <a:r>
              <a:rPr lang="ru-RU" sz="2800">
                <a:solidFill>
                  <a:srgbClr val="36065E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36065E"/>
                </a:solidFill>
              </a:rPr>
              <a:t>растровый и</a:t>
            </a:r>
            <a:r>
              <a:rPr lang="ru-RU" sz="2800">
                <a:solidFill>
                  <a:srgbClr val="36065E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36065E"/>
                </a:solidFill>
              </a:rPr>
              <a:t>векторный способы формирования изображений.</a:t>
            </a:r>
            <a:endParaRPr lang="ru-RU" sz="2800">
              <a:solidFill>
                <a:srgbClr val="36065E"/>
              </a:solidFill>
              <a:cs typeface="Times New Roman" pitchFamily="18" charset="0"/>
            </a:endParaRPr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4932363" y="1395413"/>
          <a:ext cx="3455987" cy="2801937"/>
        </p:xfrm>
        <a:graphic>
          <a:graphicData uri="http://schemas.openxmlformats.org/presentationml/2006/ole">
            <p:oleObj spid="_x0000_s25602" name="Точечный рисунок" r:id="rId3" imgW="2866667" imgH="2324424" progId="PBrush">
              <p:embed/>
            </p:oleObj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4787900" y="4064000"/>
          <a:ext cx="3671888" cy="2576513"/>
        </p:xfrm>
        <a:graphic>
          <a:graphicData uri="http://schemas.openxmlformats.org/presentationml/2006/ole">
            <p:oleObj spid="_x0000_s25603" name="Точечный рисунок" r:id="rId4" imgW="4590476" imgH="3219899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3</a:t>
            </a:r>
            <a:r>
              <a:rPr lang="en-US" b="1" dirty="0" smtClean="0"/>
              <a:t>D</a:t>
            </a:r>
            <a:r>
              <a:rPr lang="ru-RU" b="1" dirty="0" smtClean="0"/>
              <a:t> графика</a:t>
            </a:r>
          </a:p>
        </p:txBody>
      </p:sp>
      <p:pic>
        <p:nvPicPr>
          <p:cNvPr id="25603" name="Picture 4" descr="Фрактальная 3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96975"/>
            <a:ext cx="4427538" cy="3268663"/>
          </a:xfrm>
          <a:noFill/>
        </p:spPr>
      </p:pic>
      <p:pic>
        <p:nvPicPr>
          <p:cNvPr id="25604" name="Picture 5" descr="Фрактальная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96975"/>
            <a:ext cx="43211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Трёхмерная графика (3D)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159250"/>
            <a:ext cx="38163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458200" cy="13716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</a:rPr>
              <a:t>     </a:t>
            </a:r>
            <a:r>
              <a:rPr lang="ru-RU" sz="2800" b="1" i="1" u="sng" dirty="0" smtClean="0">
                <a:solidFill>
                  <a:srgbClr val="000099"/>
                </a:solidFill>
              </a:rPr>
              <a:t>Компьютерная графика</a:t>
            </a:r>
            <a:r>
              <a:rPr lang="ru-RU" sz="2800" dirty="0" smtClean="0">
                <a:solidFill>
                  <a:srgbClr val="000099"/>
                </a:solidFill>
              </a:rPr>
              <a:t> –область информатики,  занимающаяся методами, средствами создания и обработки изображений с помощью программно-аппаратных  средств .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57546"/>
            <a:ext cx="4447530" cy="43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1757362"/>
          </a:xfrm>
        </p:spPr>
        <p:txBody>
          <a:bodyPr/>
          <a:lstStyle/>
          <a:p>
            <a:r>
              <a:rPr lang="ru-RU"/>
              <a:t>Аналогами трехмерной графики является графические объекты и графика в компьютерных играх</a:t>
            </a:r>
          </a:p>
        </p:txBody>
      </p:sp>
      <p:pic>
        <p:nvPicPr>
          <p:cNvPr id="47107" name="Picture 3" descr="codex_of_war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36838"/>
            <a:ext cx="4032250" cy="3027362"/>
          </a:xfrm>
          <a:prstGeom prst="rect">
            <a:avLst/>
          </a:prstGeom>
          <a:noFill/>
        </p:spPr>
      </p:pic>
      <p:pic>
        <p:nvPicPr>
          <p:cNvPr id="47108" name="Picture 4" descr="l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36838"/>
            <a:ext cx="4032250" cy="30273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333375"/>
            <a:ext cx="7891488" cy="531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Программы для работы с трехмерной графикой: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3D Studio MAX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AutoCAD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Компас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971550" y="0"/>
            <a:ext cx="687705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z="4000" b="1"/>
              <a:t>Фрактальная графика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42350" cy="20193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Фрактал</a:t>
            </a:r>
            <a:r>
              <a:rPr lang="ru-RU" sz="2600" b="1" dirty="0"/>
              <a:t> – графическое изображение, которое состоит из подобных между собой элементов.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b="1" dirty="0"/>
          </a:p>
          <a:p>
            <a:pPr>
              <a:lnSpc>
                <a:spcPct val="80000"/>
              </a:lnSpc>
            </a:pPr>
            <a:r>
              <a:rPr lang="ru-RU" sz="2600" b="1" dirty="0"/>
              <a:t>Фрактальная графика основана на математических вычислениях. </a:t>
            </a:r>
            <a:endParaRPr lang="ru-RU" sz="2600" b="1" dirty="0" smtClean="0"/>
          </a:p>
          <a:p>
            <a:pPr>
              <a:lnSpc>
                <a:spcPct val="80000"/>
              </a:lnSpc>
            </a:pPr>
            <a:endParaRPr lang="ru-RU" sz="2600" b="1" dirty="0" smtClean="0"/>
          </a:p>
          <a:p>
            <a:pPr>
              <a:lnSpc>
                <a:spcPct val="80000"/>
              </a:lnSpc>
              <a:buNone/>
            </a:pPr>
            <a:r>
              <a:rPr lang="ru-RU" sz="2600" b="1" dirty="0" smtClean="0"/>
              <a:t>Используется при создании фонов для рабочего стола.  </a:t>
            </a:r>
            <a:endParaRPr lang="ru-RU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1252538"/>
          </a:xfrm>
        </p:spPr>
        <p:txBody>
          <a:bodyPr/>
          <a:lstStyle/>
          <a:p>
            <a:r>
              <a:rPr lang="ru-RU"/>
              <a:t>Абстрактные композиции можно сравнить со снежинкой, с кристаллом.</a:t>
            </a:r>
          </a:p>
        </p:txBody>
      </p:sp>
      <p:pic>
        <p:nvPicPr>
          <p:cNvPr id="50179" name="Picture 3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171825" cy="2447925"/>
          </a:xfrm>
          <a:prstGeom prst="rect">
            <a:avLst/>
          </a:prstGeom>
          <a:noFill/>
        </p:spPr>
      </p:pic>
      <p:pic>
        <p:nvPicPr>
          <p:cNvPr id="50182" name="Picture 6" descr="Снеж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3500462" cy="26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00174"/>
            <a:ext cx="2928926" cy="243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fat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swi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3716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работа 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786" y="57148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Заполни</a:t>
            </a:r>
            <a:r>
              <a:rPr kumimoji="0" lang="ru-RU" sz="3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таблицу </a:t>
            </a:r>
            <a:endParaRPr kumimoji="0" lang="ru-RU" sz="3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94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86808" cy="4175488"/>
        </p:xfrm>
        <a:graphic>
          <a:graphicData uri="http://schemas.openxmlformats.org/drawingml/2006/table">
            <a:tbl>
              <a:tblPr/>
              <a:tblGrid>
                <a:gridCol w="3156879"/>
                <a:gridCol w="2619224"/>
                <a:gridCol w="2510705"/>
              </a:tblGrid>
              <a:tr h="100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изображение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Основной элемент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Область применения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Достоинства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Недостатки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Программы для работы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3716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Выполни тест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b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889125"/>
            <a:ext cx="6011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42844" y="2714620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  <p:sp>
        <p:nvSpPr>
          <p:cNvPr id="28676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828792"/>
          </a:xfrm>
        </p:spPr>
        <p:txBody>
          <a:bodyPr/>
          <a:lstStyle/>
          <a:p>
            <a:r>
              <a:rPr lang="ru-RU" sz="3600" b="1" dirty="0" smtClean="0"/>
              <a:t>1. К какому виду графики относиться данное изображение?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Области применения: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362200" y="10668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</a:rPr>
              <a:t>1.Научная </a:t>
            </a:r>
            <a:r>
              <a:rPr lang="ru-RU" sz="4000" b="1" i="1" dirty="0">
                <a:solidFill>
                  <a:srgbClr val="000099"/>
                </a:solidFill>
                <a:latin typeface="Times New Roman" pitchFamily="18" charset="0"/>
              </a:rPr>
              <a:t>графика</a:t>
            </a:r>
          </a:p>
        </p:txBody>
      </p:sp>
      <p:pic>
        <p:nvPicPr>
          <p:cNvPr id="51210" name="Picture 10" descr="науч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0335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научная г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572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52400" y="4713288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Назначение - визуализация (наглядное изображение) объектов научных исследований, графическая обработка расчетов, проведение вычислительных экспериментов с наглядным представлением их результатов.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1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Трехмерная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28775"/>
            <a:ext cx="5371854" cy="41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2. К какому виду графики относиться данное изображение?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214554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3. К какому виду графики относиться данное изображение?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844" y="2714620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  <p:pic>
        <p:nvPicPr>
          <p:cNvPr id="8" name="Picture 7" descr="imag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62702"/>
            <a:ext cx="4535489" cy="45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Векторна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788" y="1628775"/>
            <a:ext cx="61452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4. К какому виду графики относиться данное изображение?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844" y="2285992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2 р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33600"/>
            <a:ext cx="39814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5. К какому виду графики относиться данное изображение?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4282" y="2214554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kk-KZ" sz="4000" b="1" dirty="0" smtClean="0"/>
              <a:t>6. Состоит из набора точек </a:t>
            </a:r>
            <a:endParaRPr lang="ru-RU" sz="4000" b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596" y="2214554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kk-KZ" b="1" dirty="0" smtClean="0"/>
              <a:t>7. Основан на программирование </a:t>
            </a:r>
            <a:endParaRPr lang="ru-RU" b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5786" y="2500306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kk-KZ" sz="4000" b="1" dirty="0" smtClean="0"/>
              <a:t>8. Состоит из геомертических объектов </a:t>
            </a:r>
            <a:endParaRPr lang="ru-RU" sz="4000" b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596" y="2428868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kk-KZ" b="1" dirty="0" smtClean="0"/>
              <a:t>9. При масштобировании теряет качество </a:t>
            </a:r>
            <a:endParaRPr lang="ru-RU" b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7224" y="2428868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ru-RU" dirty="0" smtClean="0"/>
              <a:t>10.Используется при создании реалистичной модели объекта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7224" y="2428868"/>
            <a:ext cx="38512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Растровое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Векторное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Трехмерное 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r>
              <a:rPr lang="ru-RU" sz="3500" b="1" dirty="0" smtClean="0">
                <a:solidFill>
                  <a:srgbClr val="C00000"/>
                </a:solidFill>
              </a:rPr>
              <a:t>Фрактальное</a:t>
            </a:r>
            <a:endParaRPr lang="ru-RU" sz="35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lphaUcPeriod"/>
            </a:pPr>
            <a:endParaRPr lang="ru-RU" sz="3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0" name="Text Box 4"/>
          <p:cNvSpPr txBox="1">
            <a:spLocks noChangeArrowheads="1"/>
          </p:cNvSpPr>
          <p:nvPr/>
        </p:nvSpPr>
        <p:spPr bwMode="auto">
          <a:xfrm>
            <a:off x="857224" y="1214422"/>
            <a:ext cx="73581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Критерий оценивания:</a:t>
            </a:r>
            <a:endParaRPr lang="ru-RU" sz="3200" b="1" dirty="0"/>
          </a:p>
          <a:p>
            <a:r>
              <a:rPr lang="ru-RU" sz="3200" b="1" dirty="0"/>
              <a:t>0-1 </a:t>
            </a:r>
            <a:r>
              <a:rPr lang="ru-RU" sz="3200" b="1" dirty="0" smtClean="0"/>
              <a:t>ошибка </a:t>
            </a:r>
            <a:r>
              <a:rPr lang="ru-RU" sz="3200" b="1" dirty="0"/>
              <a:t>– «5»</a:t>
            </a:r>
          </a:p>
          <a:p>
            <a:r>
              <a:rPr lang="ru-RU" sz="3200" b="1" dirty="0"/>
              <a:t>2-3 </a:t>
            </a:r>
            <a:r>
              <a:rPr lang="ru-RU" sz="3200" b="1" dirty="0" smtClean="0"/>
              <a:t>ошибка </a:t>
            </a:r>
            <a:r>
              <a:rPr lang="ru-RU" sz="3200" b="1" dirty="0"/>
              <a:t>– «4»</a:t>
            </a:r>
          </a:p>
          <a:p>
            <a:r>
              <a:rPr lang="ru-RU" sz="3200" b="1" dirty="0"/>
              <a:t>4-5 </a:t>
            </a:r>
            <a:r>
              <a:rPr lang="ru-RU" sz="3200" b="1" dirty="0" smtClean="0"/>
              <a:t>ошибка – </a:t>
            </a:r>
            <a:r>
              <a:rPr lang="ru-RU" sz="3200" b="1" dirty="0"/>
              <a:t>«3»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</a:rPr>
              <a:t>2.Деловая графика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638800" y="1219200"/>
          <a:ext cx="3228975" cy="2012950"/>
        </p:xfrm>
        <a:graphic>
          <a:graphicData uri="http://schemas.openxmlformats.org/presentationml/2006/ole">
            <p:oleObj spid="_x0000_s1026" name="Диаграмма" r:id="rId3" imgW="6528600" imgH="4071240" progId="Excel.Sheet.8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50825" y="1196975"/>
          <a:ext cx="4495800" cy="2803525"/>
        </p:xfrm>
        <a:graphic>
          <a:graphicData uri="http://schemas.openxmlformats.org/presentationml/2006/ole">
            <p:oleObj spid="_x0000_s1027" name="Диаграмма" r:id="rId4" imgW="6528600" imgH="4071240" progId="Excel.Sheet.8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572000" y="3357563"/>
          <a:ext cx="3505200" cy="2159000"/>
        </p:xfrm>
        <a:graphic>
          <a:graphicData uri="http://schemas.openxmlformats.org/presentationml/2006/ole">
            <p:oleObj spid="_x0000_s1028" name="Диаграмма" r:id="rId5" imgW="6528600" imgH="4018320" progId="Excel.Sheet.8">
              <p:embed/>
            </p:oleObj>
          </a:graphicData>
        </a:graphic>
      </p:graphicFrame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9388" y="5589588"/>
            <a:ext cx="876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Плановые показатели, отчетная документация, статистические сводки и  т. п. – вот объекты, для которых с помощью деловой графики создаются наглядные изображения.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228" grpId="0"/>
      <p:bldOleChart spid="52229" grpId="0"/>
      <p:bldOleChart spid="52227" grpId="0"/>
      <p:bldP spid="522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5627688" cy="13874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Домашнее задание: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7924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cs typeface="Arial" charset="0"/>
              </a:rPr>
              <a:t>§</a:t>
            </a:r>
            <a:r>
              <a:rPr lang="ru-RU" sz="2800" dirty="0"/>
              <a:t> </a:t>
            </a:r>
            <a:r>
              <a:rPr lang="ru-RU" sz="2800" dirty="0" smtClean="0"/>
              <a:t>19, </a:t>
            </a:r>
            <a:r>
              <a:rPr lang="ru-RU" sz="2800" dirty="0"/>
              <a:t>выучить определения,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/>
              <a:t>тест на стр. 103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</a:rPr>
              <a:t>3.Конструкторская графика</a:t>
            </a:r>
          </a:p>
        </p:txBody>
      </p:sp>
      <p:sp>
        <p:nvSpPr>
          <p:cNvPr id="2053" name="AutoShape 5" descr="embim232"/>
          <p:cNvSpPr>
            <a:spLocks noChangeAspect="1" noChangeArrowheads="1"/>
          </p:cNvSpPr>
          <p:nvPr/>
        </p:nvSpPr>
        <p:spPr bwMode="auto">
          <a:xfrm>
            <a:off x="1839913" y="1497013"/>
            <a:ext cx="54641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AutoShape 7" descr="embim232"/>
          <p:cNvSpPr>
            <a:spLocks noChangeAspect="1" noChangeArrowheads="1"/>
          </p:cNvSpPr>
          <p:nvPr/>
        </p:nvSpPr>
        <p:spPr bwMode="auto">
          <a:xfrm>
            <a:off x="1839913" y="1497013"/>
            <a:ext cx="54641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AutoShape 9" descr="embim232"/>
          <p:cNvSpPr>
            <a:spLocks noChangeAspect="1" noChangeArrowheads="1"/>
          </p:cNvSpPr>
          <p:nvPr/>
        </p:nvSpPr>
        <p:spPr bwMode="auto">
          <a:xfrm>
            <a:off x="1839913" y="1497013"/>
            <a:ext cx="54641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228600" y="1524000"/>
          <a:ext cx="5124450" cy="3594100"/>
        </p:xfrm>
        <a:graphic>
          <a:graphicData uri="http://schemas.openxmlformats.org/presentationml/2006/ole">
            <p:oleObj spid="_x0000_s2050" name="Точечный рисунок" r:id="rId3" imgW="4590476" imgH="3219899" progId="PBrush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5867400" y="2743200"/>
          <a:ext cx="2867025" cy="2324100"/>
        </p:xfrm>
        <a:graphic>
          <a:graphicData uri="http://schemas.openxmlformats.org/presentationml/2006/ole">
            <p:oleObj spid="_x0000_s2051" name="Точечный рисунок" r:id="rId4" imgW="2866667" imgH="2324424" progId="PBrush">
              <p:embed/>
            </p:oleObj>
          </a:graphicData>
        </a:graphic>
      </p:graphicFrame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52400" y="54102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Графика в сочетании с расчетами позволяет проводить в наглядной форме поиск оптимальной конструкции, наиболее удачной компоновки деталей, прогнозировать последствия, к которым могут привести изменения конструкции.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</a:rPr>
              <a:t>4.Иллюстративная графика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6477000" y="4648200"/>
          <a:ext cx="2457450" cy="1963738"/>
        </p:xfrm>
        <a:graphic>
          <a:graphicData uri="http://schemas.openxmlformats.org/presentationml/2006/ole">
            <p:oleObj spid="_x0000_s3074" name="CorelDRAW" r:id="rId3" imgW="4599360" imgH="3673800" progId="CorelDraw.Graphic.12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562600" y="1447800"/>
          <a:ext cx="2146300" cy="3163888"/>
        </p:xfrm>
        <a:graphic>
          <a:graphicData uri="http://schemas.openxmlformats.org/presentationml/2006/ole">
            <p:oleObj spid="_x0000_s3075" name="CorelDRAW" r:id="rId4" imgW="3119760" imgH="4599360" progId="CorelDraw.Graphic.12">
              <p:embed/>
            </p:oleObj>
          </a:graphicData>
        </a:graphic>
      </p:graphicFrame>
      <p:pic>
        <p:nvPicPr>
          <p:cNvPr id="54278" name="Picture 6" descr="деву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4367213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" y="5181600"/>
            <a:ext cx="548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Программные средства иллюстративной графики позволяют человеку использовать компьютер для произвольного рисования.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000099"/>
                </a:solidFill>
              </a:rPr>
              <a:t>5.Художественная и рекламная графика</a:t>
            </a:r>
          </a:p>
        </p:txBody>
      </p:sp>
      <p:pic>
        <p:nvPicPr>
          <p:cNvPr id="55300" name="Picture 4" descr="129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8006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Кул Шариф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6238"/>
            <a:ext cx="361473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4800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Создание реалистических </a:t>
            </a:r>
          </a:p>
          <a:p>
            <a:pPr>
              <a:spcBef>
                <a:spcPct val="50000"/>
              </a:spcBef>
            </a:pPr>
            <a:r>
              <a:rPr lang="ru-RU" b="1"/>
              <a:t>(близких к естественным) </a:t>
            </a:r>
          </a:p>
          <a:p>
            <a:pPr>
              <a:spcBef>
                <a:spcPct val="50000"/>
              </a:spcBef>
            </a:pPr>
            <a:r>
              <a:rPr lang="ru-RU" b="1"/>
              <a:t>изображений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000099"/>
                </a:solidFill>
              </a:rPr>
              <a:t>6.Компьютерная анимация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534150" y="1557338"/>
            <a:ext cx="2359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99"/>
                </a:solidFill>
              </a:rPr>
              <a:t>Получение движущихся изображений называется компьютерной анимацией. «</a:t>
            </a:r>
            <a:r>
              <a:rPr lang="ru-RU" sz="2400" i="1">
                <a:solidFill>
                  <a:srgbClr val="000099"/>
                </a:solidFill>
              </a:rPr>
              <a:t>Анимация</a:t>
            </a:r>
            <a:r>
              <a:rPr lang="ru-RU" sz="2400">
                <a:solidFill>
                  <a:srgbClr val="000099"/>
                </a:solidFill>
              </a:rPr>
              <a:t>» - «оживление» </a:t>
            </a:r>
            <a:r>
              <a:rPr lang="ru-RU" sz="2400">
                <a:solidFill>
                  <a:srgbClr val="FF0000"/>
                </a:solidFill>
              </a:rPr>
              <a:t>(«</a:t>
            </a:r>
            <a:r>
              <a:rPr lang="en-US" sz="2400">
                <a:solidFill>
                  <a:srgbClr val="FF0000"/>
                </a:solidFill>
              </a:rPr>
              <a:t>animal</a:t>
            </a:r>
            <a:r>
              <a:rPr lang="ru-RU" sz="2400">
                <a:solidFill>
                  <a:srgbClr val="FF0000"/>
                </a:solidFill>
              </a:rPr>
              <a:t>» - животное)</a:t>
            </a:r>
          </a:p>
        </p:txBody>
      </p:sp>
      <p:pic>
        <p:nvPicPr>
          <p:cNvPr id="56327" name="Picture 7" descr="fybv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19812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 descr="аним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73238"/>
            <a:ext cx="140017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анимац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852738"/>
            <a:ext cx="5867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0099"/>
                </a:solidFill>
              </a:rPr>
              <a:t>7.Мультимедиа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374491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99"/>
                </a:solidFill>
              </a:rPr>
              <a:t>Мультимедиа – это интерактивные системы, обеспечивающие работу со статическими изображениями, видеокадрами, анимацией, текстом и звуком.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916113"/>
            <a:ext cx="471011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435600" y="5734050"/>
            <a:ext cx="1441450" cy="574675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1418</TotalTime>
  <Words>537</Words>
  <Application>Microsoft Office PowerPoint</Application>
  <PresentationFormat>Экран (4:3)</PresentationFormat>
  <Paragraphs>143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Пиксел</vt:lpstr>
      <vt:lpstr>Диаграмма</vt:lpstr>
      <vt:lpstr>Точечный рисунок</vt:lpstr>
      <vt:lpstr>CorelDRAW</vt:lpstr>
      <vt:lpstr>Компьютерная графика. Виды графики. </vt:lpstr>
      <vt:lpstr>     Компьютерная графика –область информатики,  занимающаяся методами, средствами создания и обработки изображений с помощью программно-аппаратных  средств .</vt:lpstr>
      <vt:lpstr>Области применения:</vt:lpstr>
      <vt:lpstr>2.Деловая графика</vt:lpstr>
      <vt:lpstr>3.Конструкторская графика</vt:lpstr>
      <vt:lpstr>4.Иллюстративная графика</vt:lpstr>
      <vt:lpstr>5.Художественная и рекламная графика</vt:lpstr>
      <vt:lpstr>6.Компьютерная анимация</vt:lpstr>
      <vt:lpstr>7.Мультимедиа</vt:lpstr>
      <vt:lpstr>Виды изображений</vt:lpstr>
      <vt:lpstr>Растровая графика</vt:lpstr>
      <vt:lpstr>Слайд 12</vt:lpstr>
      <vt:lpstr>  Программы для работы с растровыми изображениями    - Paint - Adobe  Photo Shop - Gimp  </vt:lpstr>
      <vt:lpstr>Векторная графика</vt:lpstr>
      <vt:lpstr>Слайд 15</vt:lpstr>
      <vt:lpstr>  Программы для работы с векторными изображениями:   </vt:lpstr>
      <vt:lpstr>Слайд 17</vt:lpstr>
      <vt:lpstr>Слайд 18</vt:lpstr>
      <vt:lpstr>3D графика</vt:lpstr>
      <vt:lpstr>Слайд 20</vt:lpstr>
      <vt:lpstr>Слайд 21</vt:lpstr>
      <vt:lpstr>Фрактальная графика </vt:lpstr>
      <vt:lpstr>Слайд 23</vt:lpstr>
      <vt:lpstr>Слайд 24</vt:lpstr>
      <vt:lpstr>Слайд 25</vt:lpstr>
      <vt:lpstr>Самостоятельная работа </vt:lpstr>
      <vt:lpstr>Слайд 27</vt:lpstr>
      <vt:lpstr>Выполни тест </vt:lpstr>
      <vt:lpstr>1. К какому виду графики относиться данное изображение?</vt:lpstr>
      <vt:lpstr>2. К какому виду графики относиться данное изображение?</vt:lpstr>
      <vt:lpstr>3. К какому виду графики относиться данное изображение?</vt:lpstr>
      <vt:lpstr>4. К какому виду графики относиться данное изображение?</vt:lpstr>
      <vt:lpstr>5. К какому виду графики относиться данное изображение?</vt:lpstr>
      <vt:lpstr>6. Состоит из набора точек </vt:lpstr>
      <vt:lpstr>7. Основан на программирование </vt:lpstr>
      <vt:lpstr>8. Состоит из геомертических объектов </vt:lpstr>
      <vt:lpstr>9. При масштобировании теряет качество </vt:lpstr>
      <vt:lpstr>10.Используется при создании реалистичной модели объекта</vt:lpstr>
      <vt:lpstr>Слайд 39</vt:lpstr>
      <vt:lpstr>Домашнее задание: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Ярослав</dc:creator>
  <cp:lastModifiedBy>Админ</cp:lastModifiedBy>
  <cp:revision>40</cp:revision>
  <dcterms:created xsi:type="dcterms:W3CDTF">2006-11-13T13:24:12Z</dcterms:created>
  <dcterms:modified xsi:type="dcterms:W3CDTF">2017-01-23T11:03:26Z</dcterms:modified>
</cp:coreProperties>
</file>