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84" r:id="rId3"/>
    <p:sldId id="257" r:id="rId4"/>
    <p:sldId id="267" r:id="rId5"/>
    <p:sldId id="266" r:id="rId6"/>
    <p:sldId id="256" r:id="rId7"/>
    <p:sldId id="269" r:id="rId8"/>
    <p:sldId id="258" r:id="rId9"/>
    <p:sldId id="268" r:id="rId10"/>
    <p:sldId id="259" r:id="rId11"/>
    <p:sldId id="261" r:id="rId12"/>
    <p:sldId id="265" r:id="rId13"/>
    <p:sldId id="260" r:id="rId14"/>
    <p:sldId id="263" r:id="rId15"/>
    <p:sldId id="270" r:id="rId16"/>
    <p:sldId id="262" r:id="rId17"/>
    <p:sldId id="264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76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F6170-C999-4CD2-84B6-71815FB682F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C2DF6-49C6-4AE4-9E54-15E5404F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5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85A268-15ED-4461-BA1A-8FA8A48D0129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6DBD9-BFAC-44BD-A9CC-A313E4609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99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301208"/>
            <a:ext cx="49888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 shuttle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zakagioboi.ru/img/fotooboi/z/23197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862641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88640"/>
            <a:ext cx="142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Vets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ideales.ru/wp-content/uploads/2017/01/razdrazhenie-kozhi-paltsami-ruk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066928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013176"/>
            <a:ext cx="83286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6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ook after sick animals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vopi.ru/uploads/posts/2017-05/1493740554_the-minimum-of-qualification-require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868144" cy="3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4674" y="11663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cientists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301208"/>
            <a:ext cx="77203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in laboratories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6679" y="116632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Detectives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im0-tub-ru.yandex.net/i?id=c84f20453e40c73f13d9364571684c6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85723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229200"/>
            <a:ext cx="5708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catch criminals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fulledu.ru/article/imageUpload/800x0/0/484/1400014602_professii_doktor3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472608" cy="36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5507" y="188640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octors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229200"/>
            <a:ext cx="78574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after sick people</a:t>
            </a:r>
            <a:endParaRPr lang="ru-RU" sz="66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chert-poberi.ru/wp-content/uploads/proga/111/images/igor-28january17165911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chert-poberi.ru/wp-content/uploads/proga/111/images/igor-28january17165911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media.istockphoto.com/photos/young-pilot-in-aircraft-cockpit-giving-thumbs-up-picture-id169968510?s=17066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264694" cy="417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116632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Pilots</a:t>
            </a:r>
            <a:endParaRPr lang="ru-RU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445224"/>
            <a:ext cx="36423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fly planes</a:t>
            </a:r>
            <a:endParaRPr lang="ru-RU" sz="66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hefs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sepimages.ru/uploads/images/f/o/t/foto_povarov_na_kuhn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21676" cy="38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373216"/>
            <a:ext cx="76161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ook wonderful food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dn01.ru/files/users/images/a4/e5/a4e55ff0ea10d5d6ea28194962da09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83" y="1089799"/>
            <a:ext cx="57531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16632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Postmen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528" y="5373216"/>
            <a:ext cx="86060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6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eliver letters to people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1.fotokto.ru/photo/full/34/343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73016"/>
            <a:ext cx="226825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80" name="Picture 8" descr="https://im0-tub-ru.yandex.net/i?id=749836479d9be103eaeb14f65a011db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45638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5736" y="188640"/>
            <a:ext cx="5624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What do you want to be?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3360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tx2"/>
                </a:solidFill>
                <a:latin typeface="Arial Narrow" pitchFamily="34" charset="0"/>
              </a:rPr>
              <a:t>to go to the Moon</a:t>
            </a:r>
            <a:endParaRPr lang="ru-RU" sz="36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8682" name="Picture 10" descr="https://previews.123rf.com/images/adam121/adam1211304/adam121130400160/18907728-Boy-in-helmet-pilot-playing-with-a-toy-wooden-airplane-in-the-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32541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84" name="Picture 12" descr="http://static3.depositphotos.com/1000606/109/i/950/depositphotos_1094676-stock-photo-junior-do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08720"/>
            <a:ext cx="2232248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44408" y="116632"/>
            <a:ext cx="7409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Ex.8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s2.fotokto.ru/photo/full/207/207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8042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6" name="Picture 10" descr="http://img.ytapi.com/vi/hhdgrpCOMA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742650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8" name="Picture 12" descr="http://s3-eu-central-1.amazonaws.com/uv-kurier/uploads/2016/10/vet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45638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10" name="Picture 14" descr="http://static.ngs.ru/news/preview/a01bd2b058b5c557e39abb7f160f47910e6bd418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356992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ё настроение My mood How are you? I’m … OK super so-so bad sleepy fin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8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01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3159839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Who is this man?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908720"/>
            <a:ext cx="3305713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What does he do?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628800"/>
            <a:ext cx="4283737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What does a doctor do?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348880"/>
            <a:ext cx="4726166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What does a doctor need?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 descr="http://1tulatv.ru/sites/default/files/samyie-neobyichnyie-professii-v-m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7339637" cy="37143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00392" y="116632"/>
            <a:ext cx="9073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Ex.13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25E5B7-C290-404D-8FBC-C3173C1C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Present Simple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ru-RU" b="1" dirty="0"/>
              <a:t>Настоящее </a:t>
            </a:r>
            <a:r>
              <a:rPr lang="ru-RU" b="1" dirty="0" smtClean="0"/>
              <a:t>простое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DFA392-04C7-4D71-9C99-B7C85AB8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Описывает постоянные, регулярные, повторяющиеся действия </a:t>
            </a:r>
          </a:p>
          <a:p>
            <a:r>
              <a:rPr lang="ru-RU" sz="2000" b="1" dirty="0"/>
              <a:t>Обычные, привычные, повседневные действия и состояния</a:t>
            </a:r>
          </a:p>
          <a:p>
            <a:r>
              <a:rPr lang="ru-RU" sz="2000" b="1" dirty="0"/>
              <a:t>Слова-помощники (маркеры)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Always</a:t>
            </a:r>
            <a:r>
              <a:rPr lang="en-US" sz="2000" b="1" dirty="0"/>
              <a:t> </a:t>
            </a:r>
            <a:r>
              <a:rPr lang="ru-RU" sz="2000" b="1" dirty="0"/>
              <a:t>-всегда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Usually</a:t>
            </a:r>
            <a:r>
              <a:rPr lang="en-US" sz="2000" b="1" dirty="0"/>
              <a:t> </a:t>
            </a:r>
            <a:r>
              <a:rPr lang="ru-RU" sz="2000" b="1" dirty="0"/>
              <a:t>- обычно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Sometimes </a:t>
            </a:r>
            <a:r>
              <a:rPr lang="ru-RU" sz="2000" b="1" dirty="0"/>
              <a:t>- иногда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Often</a:t>
            </a:r>
            <a:r>
              <a:rPr lang="en-US" sz="2000" b="1" dirty="0"/>
              <a:t> </a:t>
            </a:r>
            <a:r>
              <a:rPr lang="ru-RU" sz="2000" b="1" dirty="0"/>
              <a:t>- часто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Never</a:t>
            </a:r>
            <a:r>
              <a:rPr lang="ru-RU" sz="2000" b="1" dirty="0"/>
              <a:t> –никогда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Every</a:t>
            </a:r>
            <a:r>
              <a:rPr lang="en-US" sz="2000" b="1" dirty="0"/>
              <a:t> day, Sunday, weekend…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05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1AA744-A6E9-4BF0-AC7D-0E0E37719742}"/>
              </a:ext>
            </a:extLst>
          </p:cNvPr>
          <p:cNvSpPr txBox="1"/>
          <p:nvPr/>
        </p:nvSpPr>
        <p:spPr>
          <a:xfrm>
            <a:off x="379828" y="520504"/>
            <a:ext cx="5792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  <a:r>
              <a:rPr lang="en-US" sz="3200" b="1" dirty="0">
                <a:solidFill>
                  <a:srgbClr val="FF0000"/>
                </a:solidFill>
              </a:rPr>
              <a:t> I, you, we, they </a:t>
            </a:r>
            <a:r>
              <a:rPr lang="en-US" sz="3200" dirty="0"/>
              <a:t>go to school every day.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He, she, it </a:t>
            </a:r>
            <a:r>
              <a:rPr lang="en-US" sz="3200" dirty="0"/>
              <a:t>go</a:t>
            </a:r>
            <a:r>
              <a:rPr lang="en-US" sz="3200" dirty="0">
                <a:solidFill>
                  <a:srgbClr val="FF0000"/>
                </a:solidFill>
              </a:rPr>
              <a:t>es</a:t>
            </a:r>
            <a:r>
              <a:rPr lang="en-US" sz="3200" dirty="0"/>
              <a:t> to school every day.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F89A58-2127-470E-8108-AE3C0CD4045F}"/>
              </a:ext>
            </a:extLst>
          </p:cNvPr>
          <p:cNvSpPr txBox="1"/>
          <p:nvPr/>
        </p:nvSpPr>
        <p:spPr>
          <a:xfrm>
            <a:off x="1106129" y="2669459"/>
            <a:ext cx="6813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</a:rPr>
              <a:t>I, you, we, they </a:t>
            </a:r>
            <a:r>
              <a:rPr lang="en-US" sz="2800" b="1" dirty="0">
                <a:solidFill>
                  <a:srgbClr val="00B050"/>
                </a:solidFill>
              </a:rPr>
              <a:t>don’t</a:t>
            </a:r>
            <a:r>
              <a:rPr lang="en-US" sz="2800" b="1" dirty="0"/>
              <a:t> go to school on weekend.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He, she, it </a:t>
            </a:r>
            <a:r>
              <a:rPr lang="en-US" sz="2800" b="1" dirty="0">
                <a:solidFill>
                  <a:srgbClr val="00B050"/>
                </a:solidFill>
              </a:rPr>
              <a:t>doesn’t</a:t>
            </a:r>
            <a:r>
              <a:rPr lang="en-US" sz="2800" b="1" dirty="0"/>
              <a:t> go to school on weekend.</a:t>
            </a:r>
            <a:endParaRPr lang="ru-R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373B2-A6FD-47FF-9E2F-EEA0E0E15ED6}"/>
              </a:ext>
            </a:extLst>
          </p:cNvPr>
          <p:cNvSpPr txBox="1"/>
          <p:nvPr/>
        </p:nvSpPr>
        <p:spPr>
          <a:xfrm>
            <a:off x="379827" y="4822723"/>
            <a:ext cx="789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 </a:t>
            </a:r>
            <a:r>
              <a:rPr lang="en-US" sz="2400" b="1" dirty="0">
                <a:solidFill>
                  <a:srgbClr val="FF0000"/>
                </a:solidFill>
              </a:rPr>
              <a:t>Do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you, they</a:t>
            </a:r>
            <a:r>
              <a:rPr lang="en-US" sz="2400" b="1" dirty="0"/>
              <a:t> go to school  every day? </a:t>
            </a:r>
            <a:r>
              <a:rPr lang="en-US" sz="2400" b="1" dirty="0">
                <a:solidFill>
                  <a:srgbClr val="FF0000"/>
                </a:solidFill>
              </a:rPr>
              <a:t>Yes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I, we, they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do</a:t>
            </a:r>
            <a:r>
              <a:rPr lang="en-US" sz="2400" b="1" dirty="0"/>
              <a:t>. No,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I, we, they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don’t.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Does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he, she, it </a:t>
            </a:r>
            <a:r>
              <a:rPr lang="en-US" sz="2400" b="1" dirty="0"/>
              <a:t>go to school every day? </a:t>
            </a:r>
            <a:r>
              <a:rPr lang="en-US" sz="2400" b="1" dirty="0">
                <a:solidFill>
                  <a:srgbClr val="FF0000"/>
                </a:solidFill>
              </a:rPr>
              <a:t>Yes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he, she, it </a:t>
            </a:r>
            <a:r>
              <a:rPr lang="en-US" sz="2400" b="1" dirty="0">
                <a:solidFill>
                  <a:srgbClr val="FF0000"/>
                </a:solidFill>
              </a:rPr>
              <a:t>does</a:t>
            </a:r>
            <a:r>
              <a:rPr lang="en-US" sz="2400" b="1" dirty="0"/>
              <a:t>. No,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she, it </a:t>
            </a:r>
            <a:r>
              <a:rPr lang="en-US" sz="2400" b="1" dirty="0">
                <a:solidFill>
                  <a:srgbClr val="00B050"/>
                </a:solidFill>
              </a:rPr>
              <a:t>doesn’t.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7FAE0F-C6F9-4789-B44F-16F36EA00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7B6A79A-EE85-40F5-876B-E9B1E4C32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</a:t>
            </a: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b="1" dirty="0"/>
              <a:t> a detective do?</a:t>
            </a:r>
          </a:p>
          <a:p>
            <a:r>
              <a:rPr lang="en-US" sz="3600" b="1" dirty="0"/>
              <a:t>What </a:t>
            </a: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b="1" dirty="0"/>
              <a:t> a detective need?</a:t>
            </a:r>
            <a:endParaRPr lang="ru-RU" sz="3600" b="1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04F0A4F-8B3E-4810-9341-4DACD4765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373D36-E818-4D1E-B7C9-5D1F9A8C5E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 detective catch</a:t>
            </a:r>
            <a:r>
              <a:rPr lang="en-US" sz="3600" b="1" dirty="0">
                <a:solidFill>
                  <a:srgbClr val="FF0000"/>
                </a:solidFill>
              </a:rPr>
              <a:t>es</a:t>
            </a:r>
            <a:r>
              <a:rPr lang="en-US" sz="3600" b="1" dirty="0"/>
              <a:t> criminals.</a:t>
            </a:r>
          </a:p>
          <a:p>
            <a:r>
              <a:rPr lang="en-US" sz="3600" b="1" dirty="0"/>
              <a:t>A detective need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/>
              <a:t> a dog.</a:t>
            </a:r>
            <a:endParaRPr lang="ru-RU" sz="3600" b="1" dirty="0"/>
          </a:p>
        </p:txBody>
      </p:sp>
      <p:pic>
        <p:nvPicPr>
          <p:cNvPr id="8" name="Рисунок 7" descr="Изображение выглядит как носит, человек, одежда, очки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23E7557-149D-408D-B659-391DF4508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200"/>
            <a:ext cx="1732081" cy="13105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C9961BA-4693-4FB0-96EA-F8C674A92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3"/>
            <a:ext cx="2897597" cy="223224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ва, собака, внешний, животно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D339AF3-5BEF-4DFD-BB8B-28FE203C7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65102"/>
            <a:ext cx="2448272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ешний, небо, человек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3D634ED-B501-472B-8913-C8ABD9082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16234" b="-2"/>
          <a:stretch/>
        </p:blipFill>
        <p:spPr>
          <a:xfrm>
            <a:off x="3643088" y="2159331"/>
            <a:ext cx="3311288" cy="3882362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E5FEC97-F250-4488-B8DD-39FBB118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Fill in the gaps</a:t>
            </a: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6BD7000B-FAC4-4F6D-8AB7-D570B736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78" y="1958258"/>
            <a:ext cx="3274961" cy="465501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>
                <a:latin typeface="Algerian" panose="04020705040A02060702" pitchFamily="82" charset="0"/>
              </a:rPr>
              <a:t>Joseph Alexander is a famous _________.</a:t>
            </a:r>
          </a:p>
          <a:p>
            <a:r>
              <a:rPr lang="en-US" sz="2400" b="1">
                <a:latin typeface="Algerian" panose="04020705040A02060702" pitchFamily="82" charset="0"/>
              </a:rPr>
              <a:t>His birthday is on January 10</a:t>
            </a:r>
            <a:r>
              <a:rPr lang="en-US" sz="2400" b="1" baseline="30000">
                <a:latin typeface="Algerian" panose="04020705040A02060702" pitchFamily="82" charset="0"/>
              </a:rPr>
              <a:t>th.</a:t>
            </a:r>
          </a:p>
          <a:p>
            <a:r>
              <a:rPr lang="en-US" sz="2800" b="1" baseline="30000">
                <a:latin typeface="Algerian" panose="04020705040A02060702" pitchFamily="82" charset="0"/>
              </a:rPr>
              <a:t>He comes from ________________  ______________________.</a:t>
            </a:r>
          </a:p>
          <a:p>
            <a:r>
              <a:rPr lang="en-US" sz="2800" b="1" baseline="30000">
                <a:latin typeface="Algerian" panose="04020705040A02060702" pitchFamily="82" charset="0"/>
              </a:rPr>
              <a:t>He’s got short ___________ hair and __________________ eyes.</a:t>
            </a:r>
          </a:p>
          <a:p>
            <a:r>
              <a:rPr lang="en-US" sz="2800" b="1" baseline="30000">
                <a:latin typeface="Algerian" panose="04020705040A02060702" pitchFamily="82" charset="0"/>
              </a:rPr>
              <a:t>He’s got __________________. </a:t>
            </a:r>
          </a:p>
          <a:p>
            <a:r>
              <a:rPr lang="en-US" sz="2800" b="1" baseline="30000">
                <a:latin typeface="Algerian" panose="04020705040A02060702" pitchFamily="82" charset="0"/>
              </a:rPr>
              <a:t>He’s tall and thin.</a:t>
            </a:r>
          </a:p>
          <a:p>
            <a:r>
              <a:rPr lang="en-US" sz="2800" b="1" baseline="30000">
                <a:latin typeface="Algerian" panose="04020705040A02060702" pitchFamily="82" charset="0"/>
              </a:rPr>
              <a:t>He likes to climb mountains.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01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ведение итогов урока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856895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854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зноцветные ворота. Интегрированный урок английского языка и ИЗО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8640960" cy="61206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3631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mpspez.ru/wp-content/uploads/2015/03/vibor-computera-compspez-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76064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84784"/>
            <a:ext cx="7848872" cy="255454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 computer   magazine</a:t>
            </a:r>
            <a:endParaRPr lang="ru-RU" sz="80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725144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  <a:latin typeface="Calibri" pitchFamily="34" charset="0"/>
              </a:rPr>
              <a:t>Forward 4 (3-1)</a:t>
            </a:r>
            <a:endParaRPr lang="ru-RU" sz="24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mpspez.ru/wp-content/uploads/2015/03/vibor-computera-compspez-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4569396" cy="45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8264" y="2564904"/>
            <a:ext cx="2057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373216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4653136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2" y="2276872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00493" y="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6845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a computer</a:t>
            </a:r>
            <a:endParaRPr lang="ru-RU" sz="6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ellora.com/files/ERP_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461223" cy="2088232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c84f20453e40c73f13d9364571684c6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3624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trauma.ru.t2.gfns.ru/upload/iblock/aca/cat_s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3960439" cy="2376264"/>
          </a:xfrm>
          <a:prstGeom prst="rect">
            <a:avLst/>
          </a:prstGeom>
          <a:noFill/>
        </p:spPr>
      </p:pic>
      <p:pic>
        <p:nvPicPr>
          <p:cNvPr id="24580" name="Picture 4" descr="http://tyumen.oxim.ru/content/images/newsi1/source/_1404273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7"/>
            <a:ext cx="3270393" cy="225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7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zhga.net/sites/default/files/computerkinder_410.jpg.crop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184576" cy="4033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869160"/>
            <a:ext cx="86934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66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use a computer</a:t>
            </a:r>
            <a:endParaRPr lang="ru-RU" sz="66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8" y="3212976"/>
            <a:ext cx="431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u</a:t>
            </a:r>
            <a:r>
              <a:rPr lang="en-US" sz="54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se a keyboard</a:t>
            </a:r>
            <a:endParaRPr lang="ru-RU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g2.postila.ru/storage/12864000/12860896/4b55620496c56c81542ba898540fff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2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img2.ntv.ru/home/news/20151129/monitor_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68441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5517232"/>
            <a:ext cx="5014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look at the screen</a:t>
            </a:r>
            <a:endParaRPr lang="ru-RU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llora.com/files/ERP_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53411" cy="2880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Engineers</a:t>
            </a:r>
            <a:endParaRPr lang="ru-RU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2711" y="4797152"/>
            <a:ext cx="7366120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things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(planes, ships, houses, cars)</a:t>
            </a:r>
            <a:endParaRPr lang="ru-RU" sz="48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2">
      <a:dk1>
        <a:sysClr val="windowText" lastClr="000000"/>
      </a:dk1>
      <a:lt1>
        <a:srgbClr val="92CDD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331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Present Simple Настоящее простое </vt:lpstr>
      <vt:lpstr>Презентация PowerPoint</vt:lpstr>
      <vt:lpstr>Презентация PowerPoint</vt:lpstr>
      <vt:lpstr>Fill in the gaps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</dc:creator>
  <cp:lastModifiedBy>User</cp:lastModifiedBy>
  <cp:revision>29</cp:revision>
  <dcterms:created xsi:type="dcterms:W3CDTF">2017-10-08T07:56:15Z</dcterms:created>
  <dcterms:modified xsi:type="dcterms:W3CDTF">2020-10-04T18:31:18Z</dcterms:modified>
</cp:coreProperties>
</file>