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305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13.06.2017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03285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13.06.2017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58041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13.06.2017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52860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13.06.2017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654966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13.06.2017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0106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13.06.2017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019010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13.06.2017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18347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13.06.2017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357842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13.06.2017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235159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13.06.2017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512917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13.06.2017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93366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13.06.2017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877894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13.06.2017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162493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13.06.2017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986998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13.06.2017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66487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13.06.2017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58400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13.06.2017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51749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13.06.2017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2523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13.06.2017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9694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13.06.2017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54304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13.06.2017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87431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13.06.2017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42574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AC259-EBD3-4477-8ED1-9C4E8D32F78F}" type="datetimeFigureOut">
              <a:rPr lang="uk-UA" smtClean="0"/>
              <a:t>13.06.2017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91074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354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D1EDC-A2B1-4467-8D3F-4DFD9B83CAD8}" type="datetimeFigureOut">
              <a:rPr lang="uk-UA" smtClean="0"/>
              <a:t>13.06.2017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85398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8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gif"/><Relationship Id="rId4" Type="http://schemas.openxmlformats.org/officeDocument/2006/relationships/slide" Target="slide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2780928"/>
            <a:ext cx="8208912" cy="1470025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dirty="0"/>
              <a:t>Компьютерные сети. Адресация в Интернете.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267744" y="4329226"/>
            <a:ext cx="54953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Задание № </a:t>
            </a:r>
            <a:r>
              <a:rPr lang="x-none" b="1" smtClean="0"/>
              <a:t>1</a:t>
            </a:r>
            <a:r>
              <a:rPr lang="en-US" b="1" dirty="0" smtClean="0"/>
              <a:t>2</a:t>
            </a:r>
            <a:r>
              <a:rPr lang="ru-RU" b="1" dirty="0" smtClean="0"/>
              <a:t> ЕГЭ</a:t>
            </a:r>
            <a:r>
              <a:rPr lang="x-none" b="1" smtClean="0"/>
              <a:t> </a:t>
            </a:r>
            <a:r>
              <a:rPr lang="x-none" b="1"/>
              <a:t>(базовый уровень, время – 2 мин</a:t>
            </a:r>
            <a:r>
              <a:rPr lang="x-none" b="1" smtClean="0"/>
              <a:t>)</a:t>
            </a:r>
            <a:endParaRPr lang="ru-RU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23528" y="5949280"/>
            <a:ext cx="4691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Коротун О.В., учитель информатики и ИКТ</a:t>
            </a:r>
          </a:p>
          <a:p>
            <a:r>
              <a:rPr lang="ru-RU" dirty="0" smtClean="0"/>
              <a:t>МОУ «СОШ № 71» г. Саратова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236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84784"/>
            <a:ext cx="8517632" cy="5373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i="1" dirty="0"/>
              <a:t>Два узла, находящиеся в одной сети, имеют IP-адреса </a:t>
            </a:r>
            <a:r>
              <a:rPr lang="ru-RU" b="1" i="1" dirty="0"/>
              <a:t>118.222.</a:t>
            </a:r>
            <a:r>
              <a:rPr lang="ru-RU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130</a:t>
            </a:r>
            <a:r>
              <a:rPr lang="ru-RU" b="1" i="1" dirty="0"/>
              <a:t>.140</a:t>
            </a:r>
            <a:r>
              <a:rPr lang="ru-RU" i="1" dirty="0"/>
              <a:t> и </a:t>
            </a:r>
            <a:r>
              <a:rPr lang="ru-RU" b="1" i="1" dirty="0"/>
              <a:t>118.222.</a:t>
            </a:r>
            <a:r>
              <a:rPr lang="ru-RU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201</a:t>
            </a:r>
            <a:r>
              <a:rPr lang="ru-RU" b="1" i="1" dirty="0"/>
              <a:t>.140</a:t>
            </a:r>
            <a:r>
              <a:rPr lang="ru-RU" i="1" dirty="0"/>
              <a:t>. Укажите наибольшее возможное значение третьего слева байта маски сети. Ответ запишите в виде десятичного числа</a:t>
            </a:r>
            <a:r>
              <a:rPr lang="ru-RU" i="1" dirty="0" smtClean="0"/>
              <a:t>.</a:t>
            </a:r>
          </a:p>
          <a:p>
            <a:pPr marL="0" indent="0">
              <a:buNone/>
            </a:pPr>
            <a:r>
              <a:rPr lang="ru-RU" b="1" dirty="0"/>
              <a:t>Решение:</a:t>
            </a:r>
            <a:endParaRPr lang="ru-RU" dirty="0"/>
          </a:p>
          <a:p>
            <a:pPr lvl="0"/>
            <a:r>
              <a:rPr lang="ru-RU" dirty="0"/>
              <a:t>в третьем числа адреса различаются (130 и 201), поэтому третье число не может относиться к адресу сети целиком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09600" y="18864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dirty="0" smtClean="0"/>
              <a:t>        Пример 1: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791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84784"/>
            <a:ext cx="8517632" cy="537321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i="1" dirty="0"/>
              <a:t>Два узла, находящиеся в одной сети, имеют IP-адреса </a:t>
            </a:r>
            <a:r>
              <a:rPr lang="ru-RU" b="1" i="1" dirty="0"/>
              <a:t>118.222.130.140</a:t>
            </a:r>
            <a:r>
              <a:rPr lang="ru-RU" i="1" dirty="0"/>
              <a:t> и </a:t>
            </a:r>
            <a:r>
              <a:rPr lang="ru-RU" b="1" i="1" dirty="0"/>
              <a:t>118.222.201.140</a:t>
            </a:r>
            <a:r>
              <a:rPr lang="ru-RU" i="1" dirty="0"/>
              <a:t>. Укажите наибольшее возможное значение третьего слева байта маски сети. Ответ запишите в виде десятичного числа</a:t>
            </a:r>
            <a:r>
              <a:rPr lang="ru-RU" i="1" dirty="0" smtClean="0"/>
              <a:t>.</a:t>
            </a:r>
          </a:p>
          <a:p>
            <a:pPr marL="0" indent="0">
              <a:buNone/>
            </a:pPr>
            <a:r>
              <a:rPr lang="ru-RU" b="1" dirty="0"/>
              <a:t>Решение:</a:t>
            </a:r>
            <a:endParaRPr lang="ru-RU" dirty="0"/>
          </a:p>
          <a:p>
            <a:pPr lvl="0"/>
            <a:r>
              <a:rPr lang="ru-RU" dirty="0"/>
              <a:t>чтобы определить возможную границу «зоны единиц» в маске,  переведём числа 130 и 201 в двоичную систему счисления и представим в 8-битном коде:</a:t>
            </a:r>
          </a:p>
          <a:p>
            <a:pPr marL="0" indent="0">
              <a:buNone/>
            </a:pPr>
            <a:r>
              <a:rPr lang="ru-RU" b="1" dirty="0"/>
              <a:t>130 = 128 + 2      </a:t>
            </a:r>
            <a:r>
              <a:rPr lang="en-US" b="1" dirty="0"/>
              <a:t>    </a:t>
            </a:r>
            <a:r>
              <a:rPr lang="ru-RU" b="1" dirty="0" smtClean="0"/>
              <a:t>      = </a:t>
            </a:r>
            <a:r>
              <a:rPr lang="ru-RU" b="1" dirty="0">
                <a:solidFill>
                  <a:srgbClr val="00B0F0"/>
                </a:solidFill>
              </a:rPr>
              <a:t>1</a:t>
            </a:r>
            <a:r>
              <a:rPr lang="ru-RU" b="1" dirty="0"/>
              <a:t>0000010</a:t>
            </a:r>
            <a:r>
              <a:rPr lang="ru-RU" b="1" baseline="-25000" dirty="0"/>
              <a:t>2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201 = 128 + 64 + 8</a:t>
            </a:r>
            <a:r>
              <a:rPr lang="en-US" b="1" dirty="0"/>
              <a:t> + 1</a:t>
            </a:r>
            <a:r>
              <a:rPr lang="ru-RU" b="1" dirty="0"/>
              <a:t> = </a:t>
            </a:r>
            <a:r>
              <a:rPr lang="ru-RU" b="1" dirty="0">
                <a:solidFill>
                  <a:srgbClr val="00B0F0"/>
                </a:solidFill>
              </a:rPr>
              <a:t>1</a:t>
            </a:r>
            <a:r>
              <a:rPr lang="ru-RU" b="1" dirty="0"/>
              <a:t>100100</a:t>
            </a:r>
            <a:r>
              <a:rPr lang="en-US" b="1" dirty="0"/>
              <a:t>1</a:t>
            </a:r>
            <a:r>
              <a:rPr lang="ru-RU" b="1" baseline="-25000" dirty="0"/>
              <a:t>2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10387" y="3326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dirty="0" smtClean="0"/>
              <a:t>        Пример 1: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063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84784"/>
            <a:ext cx="8517632" cy="537321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i="1" dirty="0"/>
              <a:t>Два узла, находящиеся в одной сети, имеют IP-адреса </a:t>
            </a:r>
            <a:r>
              <a:rPr lang="ru-RU" b="1" i="1" dirty="0"/>
              <a:t>118.222.130.140</a:t>
            </a:r>
            <a:r>
              <a:rPr lang="ru-RU" i="1" dirty="0"/>
              <a:t> и </a:t>
            </a:r>
            <a:r>
              <a:rPr lang="ru-RU" b="1" i="1" dirty="0"/>
              <a:t>118.222.201.140</a:t>
            </a:r>
            <a:r>
              <a:rPr lang="ru-RU" i="1" dirty="0"/>
              <a:t>. Укажите наибольшее возможное значение третьего слева байта маски сети. Ответ запишите в виде десятичного числа</a:t>
            </a:r>
            <a:r>
              <a:rPr lang="ru-RU" i="1" dirty="0" smtClean="0"/>
              <a:t>.</a:t>
            </a:r>
          </a:p>
          <a:p>
            <a:pPr marL="0" indent="0">
              <a:buNone/>
            </a:pPr>
            <a:r>
              <a:rPr lang="ru-RU" b="1" dirty="0"/>
              <a:t>Решение:</a:t>
            </a:r>
            <a:endParaRPr lang="ru-RU" dirty="0"/>
          </a:p>
          <a:p>
            <a:pPr lvl="0"/>
            <a:r>
              <a:rPr lang="ru-RU" dirty="0"/>
              <a:t>в двоичном представлении обоих чисел выделяем одинаковые биты слева – совпадает всего один бит; поэтому в маске единичным может быть  только один старший бит</a:t>
            </a:r>
          </a:p>
          <a:p>
            <a:pPr lvl="0"/>
            <a:r>
              <a:rPr lang="ru-RU" dirty="0"/>
              <a:t>таким образом, максимальное значение третьего байта маски – 10000000</a:t>
            </a:r>
            <a:r>
              <a:rPr lang="ru-RU" baseline="-25000" dirty="0"/>
              <a:t>2</a:t>
            </a:r>
            <a:r>
              <a:rPr lang="ru-RU" dirty="0"/>
              <a:t> = 128</a:t>
            </a:r>
          </a:p>
          <a:p>
            <a:pPr lvl="0"/>
            <a:r>
              <a:rPr lang="ru-RU" dirty="0"/>
              <a:t>Ответ:  </a:t>
            </a:r>
            <a:r>
              <a:rPr lang="ru-RU" b="1" dirty="0">
                <a:solidFill>
                  <a:srgbClr val="00B0F0"/>
                </a:solidFill>
              </a:rPr>
              <a:t>128</a:t>
            </a:r>
            <a:r>
              <a:rPr lang="ru-RU" dirty="0">
                <a:solidFill>
                  <a:srgbClr val="00B0F0"/>
                </a:solidFill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dirty="0" smtClean="0"/>
              <a:t>        Пример 1: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pPr algn="l"/>
            <a:r>
              <a:rPr lang="ru-RU" dirty="0" smtClean="0"/>
              <a:t>        Пример 2: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84784"/>
            <a:ext cx="8517632" cy="5373216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i="1" dirty="0" smtClean="0"/>
              <a:t>  В </a:t>
            </a:r>
            <a:r>
              <a:rPr lang="ru-RU" i="1" dirty="0"/>
              <a:t>терминологии сетей TCP/IP маска сети – это двоичное число, меньшее </a:t>
            </a:r>
            <a:r>
              <a:rPr lang="ru-RU" dirty="0"/>
              <a:t>2</a:t>
            </a:r>
            <a:r>
              <a:rPr lang="ru-RU" baseline="30000" dirty="0"/>
              <a:t>32</a:t>
            </a:r>
            <a:r>
              <a:rPr lang="ru-RU" i="1" dirty="0"/>
              <a:t>; в маске сначала (в старших разрядах) стоят единицы, а затем с некоторого места нули. Маска определяет, какая часть IP-адреса узла сети относится к адресу сети, а какая – к адресу самого узла в этой сети. Обычно маска записывается по тем же правилам, что и IP-адрес – в виде четырёх байт, причём каждый байт записывается в виде десятичного числа. Адрес сети получается в результате применения поразрядной конъюнкции к заданному IP-адресу узла и маске.</a:t>
            </a:r>
            <a:endParaRPr lang="ru-RU" dirty="0"/>
          </a:p>
          <a:p>
            <a:pPr marL="0" indent="0" algn="just">
              <a:buNone/>
            </a:pPr>
            <a:endParaRPr lang="ru-RU" i="1" dirty="0" smtClean="0"/>
          </a:p>
          <a:p>
            <a:pPr marL="0" indent="0" algn="just">
              <a:buNone/>
            </a:pPr>
            <a:r>
              <a:rPr lang="ru-RU" i="1" dirty="0" smtClean="0"/>
              <a:t>  Например</a:t>
            </a:r>
            <a:r>
              <a:rPr lang="ru-RU" i="1" dirty="0"/>
              <a:t>, если IP-адрес узла равен 221.32.255.131, а маска равна 255.255.240.0, то адрес сети равен 221.32. 240.0.</a:t>
            </a:r>
            <a:endParaRPr lang="ru-RU" dirty="0"/>
          </a:p>
          <a:p>
            <a:pPr marL="0" indent="0" algn="just">
              <a:buNone/>
            </a:pPr>
            <a:endParaRPr lang="ru-RU" i="1" dirty="0" smtClean="0"/>
          </a:p>
          <a:p>
            <a:pPr marL="0" indent="0" algn="just">
              <a:buNone/>
            </a:pPr>
            <a:r>
              <a:rPr lang="ru-RU" i="1" dirty="0" smtClean="0"/>
              <a:t>   Для </a:t>
            </a:r>
            <a:r>
              <a:rPr lang="ru-RU" i="1" dirty="0"/>
              <a:t>узла с IP-адресом 124.128.112.142 адрес сети равен 124.128.64.0. Чему равен третий слева байт маски? Ответ запишите в виде десятичного числа.</a:t>
            </a:r>
            <a:endParaRPr lang="ru-RU" dirty="0"/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132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84784"/>
            <a:ext cx="8517632" cy="5373216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i="1" dirty="0" smtClean="0"/>
              <a:t>     Для </a:t>
            </a:r>
            <a:r>
              <a:rPr lang="ru-RU" i="1" dirty="0"/>
              <a:t>узла с IP-адресом 124.128.112.142 адрес сети равен 124.128.64.0. Чему равен третий слева байт маски? Ответ запишите в виде десятичного числа.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Решение:</a:t>
            </a:r>
            <a:endParaRPr lang="ru-RU" dirty="0"/>
          </a:p>
          <a:p>
            <a:pPr lvl="0"/>
            <a:r>
              <a:rPr lang="ru-RU" dirty="0"/>
              <a:t>вспомним, что в маске сначала стоят все единицы (они выделяют часть </a:t>
            </a:r>
            <a:r>
              <a:rPr lang="en-US" dirty="0"/>
              <a:t>IP</a:t>
            </a:r>
            <a:r>
              <a:rPr lang="ru-RU" dirty="0"/>
              <a:t>-адреса, которая соответствует адресу подсети), а затем – все нули (они соответствуют части, в которой записан адрес компьютера)</a:t>
            </a:r>
          </a:p>
          <a:p>
            <a:pPr lvl="0"/>
            <a:r>
              <a:rPr lang="ru-RU" dirty="0"/>
              <a:t>для того, чтобы получить адрес подсети, нужно выполнить поразрядную логическую операцию «И» между маской и </a:t>
            </a:r>
            <a:r>
              <a:rPr lang="en-US" dirty="0"/>
              <a:t>IP</a:t>
            </a:r>
            <a:r>
              <a:rPr lang="ru-RU" dirty="0"/>
              <a:t>-адресом (конечно, их нужно сначала перевести в двоичную систему счисления)</a:t>
            </a:r>
          </a:p>
          <a:p>
            <a:pPr marL="0" indent="0">
              <a:buNone/>
            </a:pPr>
            <a:r>
              <a:rPr lang="en-US" dirty="0"/>
              <a:t>IP-</a:t>
            </a:r>
            <a:r>
              <a:rPr lang="ru-RU" dirty="0"/>
              <a:t>адрес: 124.128.112.142 = 11</a:t>
            </a:r>
            <a:r>
              <a:rPr lang="en-US" dirty="0"/>
              <a:t>0111</a:t>
            </a:r>
            <a:r>
              <a:rPr lang="ru-RU" dirty="0"/>
              <a:t>0</a:t>
            </a:r>
            <a:r>
              <a:rPr lang="en-US" dirty="0"/>
              <a:t>1</a:t>
            </a:r>
            <a:r>
              <a:rPr lang="ru-RU" dirty="0"/>
              <a:t>.10000000.</a:t>
            </a:r>
            <a:r>
              <a:rPr lang="en-US" dirty="0"/>
              <a:t>0</a:t>
            </a:r>
            <a:r>
              <a:rPr lang="ru-RU" dirty="0"/>
              <a:t>1110000.</a:t>
            </a:r>
            <a:r>
              <a:rPr lang="en-US" dirty="0"/>
              <a:t>10001110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Маска:    </a:t>
            </a:r>
            <a:r>
              <a:rPr lang="ru-RU" dirty="0" smtClean="0"/>
              <a:t> ???.???.???.???   </a:t>
            </a:r>
            <a:r>
              <a:rPr lang="ru-RU" dirty="0"/>
              <a:t>= </a:t>
            </a:r>
            <a:r>
              <a:rPr lang="ru-RU" dirty="0" smtClean="0"/>
              <a:t> ????????. ????????. ???????</a:t>
            </a:r>
            <a:r>
              <a:rPr lang="en-US" dirty="0"/>
              <a:t>?</a:t>
            </a:r>
            <a:r>
              <a:rPr lang="ru-RU" dirty="0" smtClean="0"/>
              <a:t>. ??????</a:t>
            </a:r>
            <a:r>
              <a:rPr lang="en-US" dirty="0"/>
              <a:t>??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Подсеть:  124.128. 64.  0 </a:t>
            </a:r>
            <a:r>
              <a:rPr lang="ru-RU" dirty="0" smtClean="0"/>
              <a:t>   = </a:t>
            </a:r>
            <a:r>
              <a:rPr lang="ru-RU" dirty="0"/>
              <a:t>11</a:t>
            </a:r>
            <a:r>
              <a:rPr lang="en-US" dirty="0"/>
              <a:t>0111</a:t>
            </a:r>
            <a:r>
              <a:rPr lang="ru-RU" dirty="0"/>
              <a:t>0</a:t>
            </a:r>
            <a:r>
              <a:rPr lang="en-US" dirty="0"/>
              <a:t>1</a:t>
            </a:r>
            <a:r>
              <a:rPr lang="ru-RU" dirty="0"/>
              <a:t>.10000000.01</a:t>
            </a:r>
            <a:r>
              <a:rPr lang="ru-RU" b="1" dirty="0">
                <a:solidFill>
                  <a:srgbClr val="00B0F0"/>
                </a:solidFill>
              </a:rPr>
              <a:t>00</a:t>
            </a:r>
            <a:r>
              <a:rPr lang="en-US" dirty="0"/>
              <a:t>0000.</a:t>
            </a:r>
            <a:r>
              <a:rPr lang="en-US" b="1" dirty="0">
                <a:solidFill>
                  <a:srgbClr val="00B0F0"/>
                </a:solidFill>
              </a:rPr>
              <a:t>0</a:t>
            </a:r>
            <a:r>
              <a:rPr lang="en-US" dirty="0"/>
              <a:t>000</a:t>
            </a:r>
            <a:r>
              <a:rPr lang="en-US" b="1" dirty="0">
                <a:solidFill>
                  <a:srgbClr val="00B0F0"/>
                </a:solidFill>
              </a:rPr>
              <a:t>000</a:t>
            </a:r>
            <a:r>
              <a:rPr lang="en-US" dirty="0"/>
              <a:t>0</a:t>
            </a:r>
            <a:endParaRPr lang="ru-RU" dirty="0"/>
          </a:p>
          <a:p>
            <a:pPr marL="0" indent="0" algn="just">
              <a:buNone/>
            </a:pP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91403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dirty="0" smtClean="0"/>
              <a:t>        Пример 2: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063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84784"/>
            <a:ext cx="8517632" cy="5373216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i="1" dirty="0" smtClean="0"/>
              <a:t>     Для </a:t>
            </a:r>
            <a:r>
              <a:rPr lang="ru-RU" i="1" dirty="0"/>
              <a:t>узла с IP-адресом 124.128.112.142 адрес сети равен 124.128.64.0. Чему равен третий слева байт маски? Ответ запишите в виде десятичного числа.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Решение:</a:t>
            </a:r>
            <a:endParaRPr lang="ru-RU" dirty="0"/>
          </a:p>
          <a:p>
            <a:pPr marL="0" indent="0">
              <a:buNone/>
            </a:pPr>
            <a:r>
              <a:rPr lang="en-US" dirty="0" smtClean="0"/>
              <a:t>IP-</a:t>
            </a:r>
            <a:r>
              <a:rPr lang="ru-RU" dirty="0" smtClean="0"/>
              <a:t>адрес: 124.128.112.142 = 11</a:t>
            </a:r>
            <a:r>
              <a:rPr lang="en-US" dirty="0" smtClean="0"/>
              <a:t>0111</a:t>
            </a:r>
            <a:r>
              <a:rPr lang="ru-RU" dirty="0" smtClean="0"/>
              <a:t>0</a:t>
            </a:r>
            <a:r>
              <a:rPr lang="en-US" dirty="0" smtClean="0"/>
              <a:t>1</a:t>
            </a:r>
            <a:r>
              <a:rPr lang="ru-RU" dirty="0" smtClean="0"/>
              <a:t>.10000000.</a:t>
            </a:r>
            <a:r>
              <a:rPr lang="en-US" dirty="0" smtClean="0"/>
              <a:t>0</a:t>
            </a:r>
            <a:r>
              <a:rPr lang="ru-RU" dirty="0" smtClean="0"/>
              <a:t>1110000.</a:t>
            </a:r>
            <a:r>
              <a:rPr lang="en-US" dirty="0" smtClean="0"/>
              <a:t>10001110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Маска:     ???.???.???.???   =  ????????. ????????. ???????</a:t>
            </a:r>
            <a:r>
              <a:rPr lang="en-US" dirty="0" smtClean="0"/>
              <a:t>?</a:t>
            </a:r>
            <a:r>
              <a:rPr lang="ru-RU" dirty="0" smtClean="0"/>
              <a:t>. ??????</a:t>
            </a:r>
            <a:r>
              <a:rPr lang="en-US" dirty="0" smtClean="0"/>
              <a:t>??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Подсеть:  124.128. 64.  0    = 11</a:t>
            </a:r>
            <a:r>
              <a:rPr lang="en-US" dirty="0" smtClean="0"/>
              <a:t>0111</a:t>
            </a:r>
            <a:r>
              <a:rPr lang="ru-RU" dirty="0" smtClean="0"/>
              <a:t>0</a:t>
            </a:r>
            <a:r>
              <a:rPr lang="en-US" dirty="0" smtClean="0"/>
              <a:t>1</a:t>
            </a:r>
            <a:r>
              <a:rPr lang="ru-RU" dirty="0" smtClean="0"/>
              <a:t>.10000000.01</a:t>
            </a:r>
            <a:r>
              <a:rPr lang="ru-RU" b="1" dirty="0" smtClean="0">
                <a:solidFill>
                  <a:srgbClr val="00B0F0"/>
                </a:solidFill>
              </a:rPr>
              <a:t>00</a:t>
            </a:r>
            <a:r>
              <a:rPr lang="en-US" dirty="0" smtClean="0"/>
              <a:t>0000.</a:t>
            </a:r>
            <a:r>
              <a:rPr lang="en-US" b="1" dirty="0" smtClean="0">
                <a:solidFill>
                  <a:srgbClr val="00B0F0"/>
                </a:solidFill>
              </a:rPr>
              <a:t>0</a:t>
            </a:r>
            <a:r>
              <a:rPr lang="en-US" dirty="0" smtClean="0"/>
              <a:t>000</a:t>
            </a:r>
            <a:r>
              <a:rPr lang="en-US" b="1" dirty="0" smtClean="0">
                <a:solidFill>
                  <a:srgbClr val="00B0F0"/>
                </a:solidFill>
              </a:rPr>
              <a:t>000</a:t>
            </a:r>
            <a:r>
              <a:rPr lang="en-US" dirty="0" smtClean="0"/>
              <a:t>0</a:t>
            </a:r>
            <a:endParaRPr lang="ru-RU" dirty="0" smtClean="0"/>
          </a:p>
          <a:p>
            <a:pPr lvl="0"/>
            <a:r>
              <a:rPr lang="ru-RU" dirty="0"/>
              <a:t>Биты, которые выделены </a:t>
            </a:r>
            <a:r>
              <a:rPr lang="ru-RU" dirty="0" smtClean="0"/>
              <a:t>синим </a:t>
            </a:r>
            <a:r>
              <a:rPr lang="ru-RU" dirty="0"/>
              <a:t>фоном, изменились (обнулились!), для этого соответствующие биты маски должны быть равны нулю (помним, что </a:t>
            </a:r>
            <a:r>
              <a:rPr lang="en-US" dirty="0"/>
              <a:t>X </a:t>
            </a:r>
            <a:r>
              <a:rPr lang="ru-RU" dirty="0"/>
              <a:t>и 1 = </a:t>
            </a:r>
            <a:r>
              <a:rPr lang="en-US" dirty="0"/>
              <a:t>X, </a:t>
            </a:r>
            <a:r>
              <a:rPr lang="ru-RU" dirty="0"/>
              <a:t>а </a:t>
            </a:r>
            <a:r>
              <a:rPr lang="en-US" dirty="0"/>
              <a:t>X </a:t>
            </a:r>
            <a:r>
              <a:rPr lang="ru-RU" dirty="0"/>
              <a:t>и 0 = 0)</a:t>
            </a:r>
          </a:p>
          <a:p>
            <a:pPr lvl="0"/>
            <a:r>
              <a:rPr lang="ru-RU" dirty="0"/>
              <a:t>С другой стороны, слева от самого крайнего выделенного бита стоит 1, поэтому этот бит в маске должен быть равен 1</a:t>
            </a:r>
          </a:p>
          <a:p>
            <a:pPr lvl="0"/>
            <a:r>
              <a:rPr lang="ru-RU" dirty="0"/>
              <a:t>Поскольку в маске сначала </a:t>
            </a:r>
            <a:r>
              <a:rPr lang="ru-RU" dirty="0" smtClean="0"/>
              <a:t>идут </a:t>
            </a:r>
            <a:r>
              <a:rPr lang="ru-RU" dirty="0"/>
              <a:t>все единицы, а потом все нули, маска готова, остаётся перевести все числа из двоичной системы в десятичную:</a:t>
            </a:r>
          </a:p>
          <a:p>
            <a:pPr marL="0" indent="0">
              <a:buNone/>
            </a:pPr>
            <a:r>
              <a:rPr lang="ru-RU" dirty="0"/>
              <a:t>Подсеть: </a:t>
            </a:r>
            <a:r>
              <a:rPr lang="ru-RU" dirty="0" smtClean="0"/>
              <a:t>124.128</a:t>
            </a:r>
            <a:r>
              <a:rPr lang="ru-RU" dirty="0"/>
              <a:t>. 64.  </a:t>
            </a:r>
            <a:r>
              <a:rPr lang="ru-RU" dirty="0" smtClean="0"/>
              <a:t>   0 </a:t>
            </a:r>
            <a:r>
              <a:rPr lang="ru-RU" dirty="0"/>
              <a:t>= 11</a:t>
            </a:r>
            <a:r>
              <a:rPr lang="en-US" dirty="0"/>
              <a:t>0111</a:t>
            </a:r>
            <a:r>
              <a:rPr lang="ru-RU" dirty="0"/>
              <a:t>0</a:t>
            </a:r>
            <a:r>
              <a:rPr lang="en-US" dirty="0"/>
              <a:t>1</a:t>
            </a:r>
            <a:r>
              <a:rPr lang="ru-RU" dirty="0"/>
              <a:t>.10000000.01</a:t>
            </a:r>
            <a:r>
              <a:rPr lang="ru-RU" b="1" dirty="0">
                <a:solidFill>
                  <a:srgbClr val="00B0F0"/>
                </a:solidFill>
              </a:rPr>
              <a:t>00</a:t>
            </a:r>
            <a:r>
              <a:rPr lang="en-US" dirty="0"/>
              <a:t>0000.</a:t>
            </a:r>
            <a:r>
              <a:rPr lang="en-US" b="1" dirty="0">
                <a:solidFill>
                  <a:srgbClr val="00B0F0"/>
                </a:solidFill>
              </a:rPr>
              <a:t>0</a:t>
            </a:r>
            <a:r>
              <a:rPr lang="en-US" dirty="0"/>
              <a:t>000</a:t>
            </a:r>
            <a:r>
              <a:rPr lang="en-US" b="1" dirty="0">
                <a:solidFill>
                  <a:srgbClr val="00B0F0"/>
                </a:solidFill>
              </a:rPr>
              <a:t>000</a:t>
            </a:r>
            <a:r>
              <a:rPr lang="en-US" dirty="0"/>
              <a:t>0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Маска:    </a:t>
            </a:r>
            <a:r>
              <a:rPr lang="ru-RU" dirty="0" smtClean="0"/>
              <a:t>255.255.192.000 </a:t>
            </a:r>
            <a:r>
              <a:rPr lang="ru-RU" dirty="0"/>
              <a:t>= 11111111.11111111.11</a:t>
            </a:r>
            <a:r>
              <a:rPr lang="ru-RU" b="1" dirty="0">
                <a:solidFill>
                  <a:srgbClr val="00B0F0"/>
                </a:solidFill>
              </a:rPr>
              <a:t>000000.00000000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pPr algn="l"/>
            <a:r>
              <a:rPr lang="ru-RU" dirty="0" smtClean="0"/>
              <a:t>        Пример 2: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728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84784"/>
            <a:ext cx="8517632" cy="537321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200" i="1" dirty="0" smtClean="0"/>
              <a:t>     Для </a:t>
            </a:r>
            <a:r>
              <a:rPr lang="ru-RU" sz="2200" i="1" dirty="0"/>
              <a:t>узла с IP-адресом 124.128.112.142 адрес сети равен 124.128.64.0. Чему равен третий слева байт маски? Ответ запишите в виде десятичного числа.</a:t>
            </a:r>
            <a:endParaRPr lang="ru-RU" sz="2200" dirty="0"/>
          </a:p>
          <a:p>
            <a:pPr marL="0" indent="0">
              <a:buNone/>
            </a:pPr>
            <a:r>
              <a:rPr lang="ru-RU" sz="2200" b="1" dirty="0"/>
              <a:t>Решение</a:t>
            </a:r>
            <a:r>
              <a:rPr lang="ru-RU" sz="2200" b="1" dirty="0" smtClean="0"/>
              <a:t>:</a:t>
            </a:r>
          </a:p>
          <a:p>
            <a:pPr marL="0" indent="0">
              <a:buNone/>
            </a:pPr>
            <a:endParaRPr lang="ru-RU" sz="2200" dirty="0"/>
          </a:p>
          <a:p>
            <a:pPr marL="0" indent="0">
              <a:buNone/>
            </a:pPr>
            <a:r>
              <a:rPr lang="ru-RU" sz="2200" dirty="0" smtClean="0"/>
              <a:t>Подсеть</a:t>
            </a:r>
            <a:r>
              <a:rPr lang="ru-RU" sz="2200" dirty="0"/>
              <a:t>: </a:t>
            </a:r>
            <a:r>
              <a:rPr lang="ru-RU" sz="2200" dirty="0" smtClean="0"/>
              <a:t>124.128</a:t>
            </a:r>
            <a:r>
              <a:rPr lang="ru-RU" sz="2200" dirty="0"/>
              <a:t>. 64.  </a:t>
            </a:r>
            <a:r>
              <a:rPr lang="ru-RU" sz="2200" dirty="0" smtClean="0"/>
              <a:t>   0 </a:t>
            </a:r>
            <a:r>
              <a:rPr lang="ru-RU" sz="2200" dirty="0"/>
              <a:t>= 11</a:t>
            </a:r>
            <a:r>
              <a:rPr lang="en-US" sz="2200" dirty="0"/>
              <a:t>0111</a:t>
            </a:r>
            <a:r>
              <a:rPr lang="ru-RU" sz="2200" dirty="0"/>
              <a:t>0</a:t>
            </a:r>
            <a:r>
              <a:rPr lang="en-US" sz="2200" dirty="0"/>
              <a:t>1</a:t>
            </a:r>
            <a:r>
              <a:rPr lang="ru-RU" sz="2200" dirty="0"/>
              <a:t>.10000000.01</a:t>
            </a:r>
            <a:r>
              <a:rPr lang="ru-RU" sz="2200" b="1" dirty="0">
                <a:solidFill>
                  <a:srgbClr val="00B0F0"/>
                </a:solidFill>
              </a:rPr>
              <a:t>00</a:t>
            </a:r>
            <a:r>
              <a:rPr lang="en-US" sz="2200" dirty="0"/>
              <a:t>0000.</a:t>
            </a:r>
            <a:r>
              <a:rPr lang="en-US" sz="2200" b="1" dirty="0">
                <a:solidFill>
                  <a:srgbClr val="00B0F0"/>
                </a:solidFill>
              </a:rPr>
              <a:t>0</a:t>
            </a:r>
            <a:r>
              <a:rPr lang="en-US" sz="2200" dirty="0"/>
              <a:t>000</a:t>
            </a:r>
            <a:r>
              <a:rPr lang="en-US" sz="2200" b="1" dirty="0">
                <a:solidFill>
                  <a:srgbClr val="00B0F0"/>
                </a:solidFill>
              </a:rPr>
              <a:t>000</a:t>
            </a:r>
            <a:r>
              <a:rPr lang="en-US" sz="2200" dirty="0"/>
              <a:t>0</a:t>
            </a:r>
            <a:endParaRPr lang="ru-RU" sz="2200" dirty="0"/>
          </a:p>
          <a:p>
            <a:pPr marL="0" indent="0">
              <a:buNone/>
            </a:pPr>
            <a:r>
              <a:rPr lang="ru-RU" sz="2200" dirty="0"/>
              <a:t>Маска:    </a:t>
            </a:r>
            <a:r>
              <a:rPr lang="ru-RU" sz="2200" dirty="0" smtClean="0"/>
              <a:t>255.255.192.000 </a:t>
            </a:r>
            <a:r>
              <a:rPr lang="ru-RU" sz="2200" dirty="0"/>
              <a:t>= </a:t>
            </a:r>
            <a:r>
              <a:rPr lang="ru-RU" sz="2200" dirty="0" smtClean="0"/>
              <a:t>11111111.11111111.11</a:t>
            </a:r>
            <a:r>
              <a:rPr lang="ru-RU" sz="2200" b="1" dirty="0" smtClean="0">
                <a:solidFill>
                  <a:srgbClr val="00B0F0"/>
                </a:solidFill>
              </a:rPr>
              <a:t>000000.00000000</a:t>
            </a:r>
          </a:p>
          <a:p>
            <a:pPr marL="0" indent="0">
              <a:buNone/>
            </a:pPr>
            <a:endParaRPr lang="ru-RU" sz="2200" b="1" dirty="0">
              <a:solidFill>
                <a:srgbClr val="00B0F0"/>
              </a:solidFill>
            </a:endParaRPr>
          </a:p>
          <a:p>
            <a:pPr lvl="0"/>
            <a:r>
              <a:rPr lang="ru-RU" sz="2200" dirty="0"/>
              <a:t>Нам нужно только третье число, оно равно 192 (кстати, первое и второе всегда равны 255).</a:t>
            </a:r>
          </a:p>
          <a:p>
            <a:pPr lvl="0"/>
            <a:r>
              <a:rPr lang="ru-RU" sz="2200" dirty="0"/>
              <a:t>Ответ: </a:t>
            </a:r>
            <a:r>
              <a:rPr lang="ru-RU" sz="2200" b="1" dirty="0">
                <a:solidFill>
                  <a:srgbClr val="00B0F0"/>
                </a:solidFill>
              </a:rPr>
              <a:t>192</a:t>
            </a:r>
            <a:r>
              <a:rPr lang="ru-RU" sz="2200" dirty="0"/>
              <a:t>.</a:t>
            </a:r>
          </a:p>
          <a:p>
            <a:pPr marL="0" indent="0">
              <a:buNone/>
            </a:pPr>
            <a:endParaRPr lang="ru-RU" sz="2200" dirty="0" smtClean="0"/>
          </a:p>
          <a:p>
            <a:pPr marL="0" indent="0" algn="just">
              <a:buNone/>
            </a:pPr>
            <a:endParaRPr lang="ru-RU" sz="22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7544" y="30579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dirty="0" smtClean="0"/>
              <a:t>        Пример 2: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216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0520" y="1396326"/>
            <a:ext cx="8517632" cy="537321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200" i="1" dirty="0" smtClean="0"/>
              <a:t>     </a:t>
            </a:r>
            <a:r>
              <a:rPr lang="ru-RU" sz="2400" i="1" dirty="0"/>
              <a:t>Маской подсети называется 32-разрядное двоичное число, которое определяет, какая часть IP-адреса компьютера относится к адресу сети, а какая часть IP-адреса определяет номер (внутренний адрес) компьютера в подсети. В маске подсети старшие биты, отведенные в IP-адресе компьютера для адреса сети, имеют значение 1;младшие биты, отведенные в IP-адресе компьютера для номера (внутреннего адреса) компьютера в подсети, имеют значение 0.Например, маска подсети может иметь вид:</a:t>
            </a:r>
            <a:endParaRPr lang="ru-RU" sz="2400" dirty="0"/>
          </a:p>
          <a:p>
            <a:pPr marL="0" indent="0" algn="ctr">
              <a:buNone/>
            </a:pPr>
            <a:r>
              <a:rPr lang="ru-RU" sz="2400" i="1" dirty="0"/>
              <a:t>11111111 11111111 11100000 00000000 (255.255.224.0)</a:t>
            </a:r>
            <a:endParaRPr lang="ru-RU" sz="2400" dirty="0"/>
          </a:p>
          <a:p>
            <a:pPr marL="0" indent="0" algn="just">
              <a:buNone/>
            </a:pPr>
            <a:r>
              <a:rPr lang="ru-RU" sz="2400" i="1" dirty="0"/>
              <a:t>Это значит, что 19 старших бит в IP-адресе содержит адрес сети, оставшиеся 13 младших бит содержат номер (внутренний адрес)  компьютера в сети. Если маска подсети 255.255.255.240 и IP-адрес компьютера в сети 162.198.0.44, то номер компьютера в сети равен_____</a:t>
            </a:r>
            <a:endParaRPr lang="ru-RU" sz="2400" dirty="0"/>
          </a:p>
          <a:p>
            <a:pPr marL="0" indent="0" algn="just">
              <a:buNone/>
            </a:pPr>
            <a:endParaRPr lang="ru-RU" sz="2200" dirty="0" smtClean="0"/>
          </a:p>
          <a:p>
            <a:pPr marL="0" indent="0">
              <a:buNone/>
            </a:pPr>
            <a:endParaRPr lang="ru-RU" sz="2200" dirty="0" smtClean="0"/>
          </a:p>
          <a:p>
            <a:pPr marL="0" indent="0" algn="just">
              <a:buNone/>
            </a:pPr>
            <a:endParaRPr lang="ru-RU" sz="22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7544" y="30579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dirty="0" smtClean="0"/>
              <a:t>        Пример 3: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446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0520" y="1396326"/>
            <a:ext cx="8517632" cy="537321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2400" i="1" dirty="0" smtClean="0"/>
              <a:t>Если </a:t>
            </a:r>
            <a:r>
              <a:rPr lang="ru-RU" sz="2400" i="1" dirty="0"/>
              <a:t>маска подсети 255.255.255.240 и IP-адрес компьютера в сети 162.198.0.44, то номер компьютера в сети равен_____</a:t>
            </a:r>
            <a:endParaRPr lang="ru-RU" sz="2400" dirty="0"/>
          </a:p>
          <a:p>
            <a:pPr marL="0" indent="0" algn="just">
              <a:buNone/>
            </a:pPr>
            <a:r>
              <a:rPr lang="ru-RU" sz="2400" b="1" dirty="0" smtClean="0"/>
              <a:t>Решение:</a:t>
            </a:r>
            <a:endParaRPr lang="ru-RU" sz="2200" dirty="0" smtClean="0"/>
          </a:p>
          <a:p>
            <a:pPr lvl="0"/>
            <a:r>
              <a:rPr lang="ru-RU" sz="2400" dirty="0"/>
              <a:t>нужно помнить, что каждая часть в IP-адресе (и в маске) – </a:t>
            </a:r>
            <a:r>
              <a:rPr lang="ru-RU" sz="2400" dirty="0" err="1"/>
              <a:t>восьмибитное</a:t>
            </a:r>
            <a:r>
              <a:rPr lang="ru-RU" sz="2400" dirty="0"/>
              <a:t> двоичное число, то есть десятичное число от 0 до 255 (поэтому каждую часть адреса и маски называют </a:t>
            </a:r>
            <a:r>
              <a:rPr lang="ru-RU" sz="2400" i="1" dirty="0"/>
              <a:t>октетом</a:t>
            </a:r>
            <a:r>
              <a:rPr lang="ru-RU" sz="2400" dirty="0"/>
              <a:t>)</a:t>
            </a:r>
          </a:p>
          <a:p>
            <a:pPr lvl="0"/>
            <a:r>
              <a:rPr lang="ru-RU" sz="2400" dirty="0"/>
              <a:t>первые три числа в маске равны 255, в двоичной системе это 8 единиц, поэтому первые три числа IP-адреса компьютера целиком относятся к адресу сети</a:t>
            </a:r>
          </a:p>
          <a:p>
            <a:pPr lvl="0"/>
            <a:r>
              <a:rPr lang="ru-RU" sz="2400" dirty="0"/>
              <a:t>для последнего числа (октета) маска и соответствующая ей последняя часть IP-адреса равны</a:t>
            </a:r>
          </a:p>
          <a:p>
            <a:pPr marL="0" indent="0" algn="ctr">
              <a:buNone/>
            </a:pPr>
            <a:r>
              <a:rPr lang="ru-RU" sz="2400" b="1" dirty="0"/>
              <a:t>240 = 1111</a:t>
            </a:r>
            <a:r>
              <a:rPr lang="ru-RU" sz="2400" b="1" dirty="0">
                <a:solidFill>
                  <a:srgbClr val="00B0F0"/>
                </a:solidFill>
              </a:rPr>
              <a:t>0000</a:t>
            </a:r>
            <a:r>
              <a:rPr lang="ru-RU" sz="2400" b="1" baseline="-25000" dirty="0"/>
              <a:t>2</a:t>
            </a:r>
            <a:endParaRPr lang="ru-RU" sz="2400" dirty="0"/>
          </a:p>
          <a:p>
            <a:pPr marL="0" indent="0" algn="ctr">
              <a:buNone/>
            </a:pPr>
            <a:r>
              <a:rPr lang="ru-RU" sz="2400" b="1" dirty="0"/>
              <a:t> 44 </a:t>
            </a:r>
            <a:r>
              <a:rPr lang="ru-RU" sz="2400" b="1" dirty="0" smtClean="0"/>
              <a:t> = </a:t>
            </a:r>
            <a:r>
              <a:rPr lang="ru-RU" sz="2400" b="1" dirty="0"/>
              <a:t>0010</a:t>
            </a:r>
            <a:r>
              <a:rPr lang="ru-RU" sz="2400" b="1" dirty="0">
                <a:solidFill>
                  <a:srgbClr val="00B0F0"/>
                </a:solidFill>
              </a:rPr>
              <a:t>1100</a:t>
            </a:r>
            <a:r>
              <a:rPr lang="ru-RU" sz="2400" b="1" baseline="-25000" dirty="0"/>
              <a:t>2</a:t>
            </a:r>
            <a:endParaRPr lang="ru-RU" sz="2400" dirty="0"/>
          </a:p>
          <a:p>
            <a:pPr lvl="0"/>
            <a:r>
              <a:rPr lang="ru-RU" sz="2400" dirty="0"/>
              <a:t>выше голубым цветом выделены нулевые биты маски и соответствующие им биты IP-адреса, определяющие номер компьютера в сети: 1100</a:t>
            </a:r>
            <a:r>
              <a:rPr lang="ru-RU" sz="2400" baseline="-25000" dirty="0"/>
              <a:t>2</a:t>
            </a:r>
            <a:r>
              <a:rPr lang="ru-RU" sz="2400" dirty="0"/>
              <a:t> = 12</a:t>
            </a:r>
          </a:p>
          <a:p>
            <a:pPr lvl="0"/>
            <a:r>
              <a:rPr lang="ru-RU" sz="2400" dirty="0"/>
              <a:t>Ответ: </a:t>
            </a:r>
            <a:r>
              <a:rPr lang="ru-RU" sz="2400" b="1" dirty="0">
                <a:solidFill>
                  <a:srgbClr val="00B0F0"/>
                </a:solidFill>
              </a:rPr>
              <a:t>12</a:t>
            </a:r>
            <a:r>
              <a:rPr lang="ru-RU" sz="2400" dirty="0"/>
              <a:t>.</a:t>
            </a:r>
          </a:p>
          <a:p>
            <a:pPr marL="0" indent="0">
              <a:buNone/>
            </a:pPr>
            <a:endParaRPr lang="ru-RU" sz="2200" dirty="0" smtClean="0"/>
          </a:p>
          <a:p>
            <a:pPr marL="0" indent="0" algn="just">
              <a:buNone/>
            </a:pPr>
            <a:endParaRPr lang="ru-RU" sz="22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7544" y="30579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dirty="0" smtClean="0"/>
              <a:t>        Пример 3: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123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0520" y="1396326"/>
            <a:ext cx="8517632" cy="53732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i="1" dirty="0"/>
              <a:t>Маской подсети называется 32-разрядное двоичное число, которое определяет, какая часть IP-адреса компьютера относится к адресу сети, а какая часть IP-адреса определяет номер (внутренний адрес) компьютера в подсети. В маске подсети старшие биты, отведенные в IP-адресе компьютера для адреса сети, имеют значение 1;младшие биты, отведенные в IP-адресе компьютера для номера (внутреннего адреса) компьютера в подсети, имеют значение 0.Например, маска подсети может иметь вид:</a:t>
            </a:r>
            <a:endParaRPr lang="ru-RU" sz="2400" dirty="0"/>
          </a:p>
          <a:p>
            <a:pPr marL="0" indent="0" algn="ctr">
              <a:buNone/>
            </a:pPr>
            <a:r>
              <a:rPr lang="ru-RU" sz="2400" i="1" dirty="0"/>
              <a:t>11111111 11111111 11100000 00000000 (255.255.224.0)</a:t>
            </a:r>
            <a:endParaRPr lang="ru-RU" sz="2400" dirty="0"/>
          </a:p>
          <a:p>
            <a:pPr marL="0" indent="0">
              <a:buNone/>
            </a:pPr>
            <a:r>
              <a:rPr lang="ru-RU" sz="2400" i="1" dirty="0"/>
              <a:t>Это значит, что 19 старших бит в IP-адресе содержит адрес сети, оставшиеся 13 младших бит содержат номер (внутренний адрес) компьютера в сети. Если маска подсети 255.255.240.0 и IP-адрес компьютера в сети 162.198.75.44, то номер компьютера в сети равен_____</a:t>
            </a:r>
            <a:endParaRPr lang="ru-RU" sz="2400" dirty="0"/>
          </a:p>
          <a:p>
            <a:endParaRPr lang="ru-RU" sz="2200" dirty="0" smtClean="0"/>
          </a:p>
          <a:p>
            <a:pPr algn="just"/>
            <a:endParaRPr lang="ru-RU" sz="22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7544" y="30579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dirty="0" smtClean="0"/>
              <a:t>        Пример 4: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10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27584" y="548680"/>
            <a:ext cx="4678288" cy="866527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Содержание:</a:t>
            </a:r>
            <a:endParaRPr lang="uk-UA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79870" y="2780928"/>
            <a:ext cx="7164537" cy="15696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4000" b="1" dirty="0">
                <a:solidFill>
                  <a:srgbClr val="D7181F"/>
                </a:solidFill>
              </a:rPr>
              <a:t>2. </a:t>
            </a:r>
            <a:r>
              <a:rPr lang="ru-RU" sz="4000" b="1" dirty="0" smtClean="0">
                <a:solidFill>
                  <a:srgbClr val="D7181F"/>
                </a:solidFill>
                <a:hlinkClick r:id="rId2" action="ppaction://hlinksldjump"/>
              </a:rPr>
              <a:t>Разбор примеров</a:t>
            </a:r>
            <a:endParaRPr lang="en-US" sz="4000" b="1" dirty="0">
              <a:solidFill>
                <a:schemeClr val="tx2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4000" b="1" dirty="0"/>
              <a:t>       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56828" y="1780882"/>
            <a:ext cx="828092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4000" b="1" dirty="0">
                <a:solidFill>
                  <a:srgbClr val="D7181F"/>
                </a:solidFill>
              </a:rPr>
              <a:t>1. </a:t>
            </a:r>
            <a:r>
              <a:rPr lang="ru-RU" sz="4000" b="1" dirty="0" smtClean="0">
                <a:solidFill>
                  <a:srgbClr val="D7181F"/>
                </a:solidFill>
                <a:hlinkClick r:id="rId3" action="ppaction://hlinksldjump"/>
              </a:rPr>
              <a:t>Что нужно знать</a:t>
            </a:r>
            <a:endParaRPr lang="en-US" sz="4000" b="1" dirty="0">
              <a:solidFill>
                <a:srgbClr val="D7181F"/>
              </a:solidFill>
            </a:endParaRP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black">
          <a:xfrm>
            <a:off x="1115616" y="2611879"/>
            <a:ext cx="6048672" cy="0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" name="AutoShape 9"/>
          <p:cNvSpPr>
            <a:spLocks noChangeArrowheads="1"/>
          </p:cNvSpPr>
          <p:nvPr/>
        </p:nvSpPr>
        <p:spPr bwMode="gray">
          <a:xfrm>
            <a:off x="5796136" y="5733255"/>
            <a:ext cx="2800780" cy="652463"/>
          </a:xfrm>
          <a:prstGeom prst="cube">
            <a:avLst>
              <a:gd name="adj" fmla="val 49880"/>
            </a:avLst>
          </a:prstGeom>
          <a:solidFill>
            <a:srgbClr val="96969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" name="Line 5"/>
          <p:cNvSpPr>
            <a:spLocks noChangeShapeType="1"/>
          </p:cNvSpPr>
          <p:nvPr/>
        </p:nvSpPr>
        <p:spPr bwMode="black">
          <a:xfrm>
            <a:off x="1475656" y="3565758"/>
            <a:ext cx="6048672" cy="0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1673211" y="3690089"/>
            <a:ext cx="7164537" cy="15696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ru-RU" sz="4000" b="1" dirty="0">
                <a:solidFill>
                  <a:srgbClr val="D7181F"/>
                </a:solidFill>
              </a:rPr>
              <a:t>3</a:t>
            </a:r>
            <a:r>
              <a:rPr lang="en-US" sz="4000" b="1" dirty="0" smtClean="0">
                <a:solidFill>
                  <a:srgbClr val="D7181F"/>
                </a:solidFill>
              </a:rPr>
              <a:t>. </a:t>
            </a:r>
            <a:r>
              <a:rPr lang="ru-RU" sz="4000" b="1" dirty="0" smtClean="0">
                <a:solidFill>
                  <a:srgbClr val="D7181F"/>
                </a:solidFill>
                <a:hlinkClick r:id="rId4" action="ppaction://hlinksldjump"/>
              </a:rPr>
              <a:t>Задания для тренировки</a:t>
            </a:r>
            <a:endParaRPr lang="en-US" sz="4000" b="1" dirty="0">
              <a:solidFill>
                <a:schemeClr val="tx2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4000" b="1" dirty="0"/>
              <a:t>       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4660592"/>
            <a:ext cx="1428750" cy="1428750"/>
          </a:xfrm>
          <a:prstGeom prst="rect">
            <a:avLst/>
          </a:prstGeom>
        </p:spPr>
      </p:pic>
      <p:sp>
        <p:nvSpPr>
          <p:cNvPr id="27" name="Line 5"/>
          <p:cNvSpPr>
            <a:spLocks noChangeShapeType="1"/>
          </p:cNvSpPr>
          <p:nvPr/>
        </p:nvSpPr>
        <p:spPr bwMode="black">
          <a:xfrm>
            <a:off x="2195735" y="4488330"/>
            <a:ext cx="6048672" cy="0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379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0520" y="1396326"/>
            <a:ext cx="8517632" cy="537321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2400" i="1" dirty="0" smtClean="0"/>
              <a:t>Если </a:t>
            </a:r>
            <a:r>
              <a:rPr lang="ru-RU" sz="2400" i="1" dirty="0"/>
              <a:t>маска подсети 255.255.240.0 и IP-адрес компьютера в сети 162.198.75.44, то номер компьютера в сети равен_____</a:t>
            </a:r>
            <a:endParaRPr lang="ru-RU" sz="2400" dirty="0"/>
          </a:p>
          <a:p>
            <a:endParaRPr lang="ru-RU" sz="2200" dirty="0" smtClean="0"/>
          </a:p>
          <a:p>
            <a:pPr marL="0" indent="0">
              <a:buNone/>
            </a:pPr>
            <a:r>
              <a:rPr lang="ru-RU" sz="2400" b="1" dirty="0" smtClean="0"/>
              <a:t>Решение:</a:t>
            </a:r>
            <a:endParaRPr lang="ru-RU" sz="2400" dirty="0"/>
          </a:p>
          <a:p>
            <a:pPr lvl="0"/>
            <a:r>
              <a:rPr lang="ru-RU" sz="2400" dirty="0"/>
              <a:t>первые два числа в маске равны 255, в двоичной системе это 8 единиц, поэтому первые два числа IP-адреса компьютера целиком относятся к адресу сети и про них (в этой задаче) можно забыть</a:t>
            </a:r>
          </a:p>
          <a:p>
            <a:pPr lvl="0"/>
            <a:r>
              <a:rPr lang="ru-RU" sz="2400" dirty="0"/>
              <a:t>последнее число в маске – 0, поэтому последнее число </a:t>
            </a:r>
            <a:r>
              <a:rPr lang="en-US" sz="2400" dirty="0"/>
              <a:t>IP</a:t>
            </a:r>
            <a:r>
              <a:rPr lang="ru-RU" sz="2400" dirty="0"/>
              <a:t>-адреса целиком относится к номеру узла</a:t>
            </a:r>
          </a:p>
          <a:p>
            <a:pPr lvl="0"/>
            <a:r>
              <a:rPr lang="ru-RU" sz="2400" dirty="0"/>
              <a:t>третье число маски – </a:t>
            </a:r>
            <a:r>
              <a:rPr lang="ru-RU" sz="2400" b="1" dirty="0"/>
              <a:t>240</a:t>
            </a:r>
            <a:r>
              <a:rPr lang="ru-RU" sz="2400" dirty="0"/>
              <a:t> = </a:t>
            </a:r>
            <a:r>
              <a:rPr lang="ru-RU" sz="2400" b="1" dirty="0"/>
              <a:t>11110000</a:t>
            </a:r>
            <a:r>
              <a:rPr lang="ru-RU" sz="2400" b="1" baseline="-25000" dirty="0"/>
              <a:t>2</a:t>
            </a:r>
            <a:r>
              <a:rPr lang="ru-RU" sz="2400" dirty="0"/>
              <a:t>, это значит, что первые 4 бита третьей части адреса (75) относятся к адресу сети, а последние 4 бита – к номеру узла:</a:t>
            </a:r>
          </a:p>
          <a:p>
            <a:pPr marL="0" indent="0" algn="ctr">
              <a:buNone/>
            </a:pPr>
            <a:r>
              <a:rPr lang="ru-RU" sz="2400" b="1" dirty="0"/>
              <a:t>240 = 1111</a:t>
            </a:r>
            <a:r>
              <a:rPr lang="ru-RU" sz="2400" b="1" dirty="0">
                <a:solidFill>
                  <a:srgbClr val="00B0F0"/>
                </a:solidFill>
              </a:rPr>
              <a:t>0000</a:t>
            </a:r>
            <a:r>
              <a:rPr lang="ru-RU" sz="2400" b="1" baseline="-25000" dirty="0"/>
              <a:t>2</a:t>
            </a:r>
            <a:endParaRPr lang="ru-RU" sz="2400" dirty="0"/>
          </a:p>
          <a:p>
            <a:pPr marL="0" indent="0" algn="ctr">
              <a:buNone/>
            </a:pPr>
            <a:r>
              <a:rPr lang="ru-RU" sz="2400" b="1" dirty="0"/>
              <a:t> 75 </a:t>
            </a:r>
            <a:r>
              <a:rPr lang="ru-RU" sz="2400" b="1" dirty="0" smtClean="0"/>
              <a:t>  = </a:t>
            </a:r>
            <a:r>
              <a:rPr lang="ru-RU" sz="2400" b="1" dirty="0"/>
              <a:t>0100</a:t>
            </a:r>
            <a:r>
              <a:rPr lang="ru-RU" sz="2400" b="1" dirty="0">
                <a:solidFill>
                  <a:srgbClr val="00B0F0"/>
                </a:solidFill>
              </a:rPr>
              <a:t>1011</a:t>
            </a:r>
            <a:r>
              <a:rPr lang="ru-RU" sz="2400" b="1" baseline="-25000" dirty="0"/>
              <a:t>2</a:t>
            </a:r>
            <a:endParaRPr lang="ru-RU" sz="2400" dirty="0"/>
          </a:p>
          <a:p>
            <a:pPr lvl="0"/>
            <a:r>
              <a:rPr lang="ru-RU" sz="2400" dirty="0"/>
              <a:t>выше голубым цветом выделены нулевые биты маски и соответствующие им биты IP-адреса, определяющие старшую часть номера компьютера в сети: 1011</a:t>
            </a:r>
            <a:r>
              <a:rPr lang="ru-RU" sz="2400" baseline="-25000" dirty="0"/>
              <a:t>2</a:t>
            </a:r>
            <a:r>
              <a:rPr lang="ru-RU" sz="2400" dirty="0"/>
              <a:t> = 11</a:t>
            </a:r>
          </a:p>
          <a:p>
            <a:pPr marL="0" indent="0" algn="just">
              <a:buNone/>
            </a:pPr>
            <a:endParaRPr lang="ru-RU" sz="22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7544" y="30579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dirty="0" smtClean="0"/>
              <a:t>        Пример 4: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955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0520" y="1396326"/>
            <a:ext cx="8517632" cy="53732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i="1" dirty="0" smtClean="0"/>
              <a:t>Если </a:t>
            </a:r>
            <a:r>
              <a:rPr lang="ru-RU" sz="2400" i="1" dirty="0"/>
              <a:t>маска подсети 255.255.240.0 и IP-адрес компьютера в сети 162.198.75.44, то номер компьютера в сети равен_____</a:t>
            </a:r>
            <a:endParaRPr lang="ru-RU" sz="2400" dirty="0"/>
          </a:p>
          <a:p>
            <a:endParaRPr lang="ru-RU" sz="2200" dirty="0" smtClean="0"/>
          </a:p>
          <a:p>
            <a:pPr marL="0" indent="0">
              <a:buNone/>
            </a:pPr>
            <a:r>
              <a:rPr lang="ru-RU" sz="2400" b="1" dirty="0" smtClean="0"/>
              <a:t>Решение:</a:t>
            </a:r>
            <a:endParaRPr lang="ru-RU" sz="2400" dirty="0"/>
          </a:p>
          <a:p>
            <a:pPr lvl="0"/>
            <a:r>
              <a:rPr lang="ru-RU" sz="2000" dirty="0"/>
              <a:t>кроме того, нужно учесть еще и последнее число IP-адреса </a:t>
            </a:r>
            <a:r>
              <a:rPr lang="ru-RU" sz="2000" dirty="0" smtClean="0"/>
              <a:t>                      (</a:t>
            </a:r>
            <a:r>
              <a:rPr lang="ru-RU" sz="2000" dirty="0"/>
              <a:t>44 = 00101100</a:t>
            </a:r>
            <a:r>
              <a:rPr lang="ru-RU" sz="2000" baseline="-25000" dirty="0"/>
              <a:t>2</a:t>
            </a:r>
            <a:r>
              <a:rPr lang="ru-RU" sz="2000" dirty="0"/>
              <a:t>), таким образом, полный номер компьютера (узла) в двоичной и десятичной системах имеет вид</a:t>
            </a:r>
          </a:p>
          <a:p>
            <a:pPr marL="0" indent="0" algn="ctr">
              <a:buNone/>
            </a:pPr>
            <a:r>
              <a:rPr lang="ru-RU" sz="2000" b="1" dirty="0">
                <a:solidFill>
                  <a:srgbClr val="00B0F0"/>
                </a:solidFill>
              </a:rPr>
              <a:t>1011</a:t>
            </a:r>
            <a:r>
              <a:rPr lang="ru-RU" sz="2000" b="1" dirty="0"/>
              <a:t>.00101100</a:t>
            </a:r>
            <a:r>
              <a:rPr lang="ru-RU" sz="2000" b="1" baseline="-25000" dirty="0"/>
              <a:t>2</a:t>
            </a:r>
            <a:r>
              <a:rPr lang="ru-RU" sz="2000" b="1" dirty="0"/>
              <a:t> = 11.44</a:t>
            </a:r>
            <a:endParaRPr lang="ru-RU" sz="2000" dirty="0"/>
          </a:p>
          <a:p>
            <a:pPr lvl="0"/>
            <a:r>
              <a:rPr lang="ru-RU" sz="2000" dirty="0"/>
              <a:t>для получения полного номера узла нужно перевести число </a:t>
            </a:r>
            <a:r>
              <a:rPr lang="ru-RU" sz="2000" b="1" dirty="0">
                <a:solidFill>
                  <a:srgbClr val="00B0F0"/>
                </a:solidFill>
              </a:rPr>
              <a:t>1011</a:t>
            </a:r>
            <a:r>
              <a:rPr lang="ru-RU" sz="2000" b="1" dirty="0"/>
              <a:t>00101100</a:t>
            </a:r>
            <a:r>
              <a:rPr lang="ru-RU" sz="2000" b="1" baseline="-25000" dirty="0"/>
              <a:t>2</a:t>
            </a:r>
            <a:r>
              <a:rPr lang="ru-RU" sz="2000" dirty="0"/>
              <a:t> в десятичную систему:  </a:t>
            </a:r>
            <a:r>
              <a:rPr lang="ru-RU" sz="2000" b="1" dirty="0">
                <a:solidFill>
                  <a:srgbClr val="00B0F0"/>
                </a:solidFill>
              </a:rPr>
              <a:t>1011</a:t>
            </a:r>
            <a:r>
              <a:rPr lang="ru-RU" sz="2000" b="1" dirty="0"/>
              <a:t>00101100</a:t>
            </a:r>
            <a:r>
              <a:rPr lang="ru-RU" sz="2000" b="1" baseline="-25000" dirty="0"/>
              <a:t>2</a:t>
            </a:r>
            <a:r>
              <a:rPr lang="ru-RU" sz="2000" dirty="0"/>
              <a:t> </a:t>
            </a:r>
            <a:r>
              <a:rPr lang="ru-RU" sz="2000" b="1" dirty="0"/>
              <a:t>=</a:t>
            </a:r>
            <a:r>
              <a:rPr lang="ru-RU" sz="2000" dirty="0"/>
              <a:t> </a:t>
            </a:r>
            <a:r>
              <a:rPr lang="ru-RU" sz="2000" b="1" dirty="0"/>
              <a:t>2860</a:t>
            </a:r>
            <a:r>
              <a:rPr lang="ru-RU" sz="2000" dirty="0"/>
              <a:t> или, что значительно удобнее, выполнить все вычисления в десятичной системе: первое число в полученном двухкомпонентном адресе 11.44 умножается на 2</a:t>
            </a:r>
            <a:r>
              <a:rPr lang="ru-RU" sz="2000" baseline="30000" dirty="0"/>
              <a:t>8</a:t>
            </a:r>
            <a:r>
              <a:rPr lang="ru-RU" sz="2000" dirty="0"/>
              <a:t> = 256 (сдвигается на 8 битов влево), а второе просто добавляется к сумме:</a:t>
            </a:r>
          </a:p>
          <a:p>
            <a:pPr marL="0" indent="0" algn="ctr">
              <a:buNone/>
            </a:pPr>
            <a:r>
              <a:rPr lang="ru-RU" sz="2000" dirty="0"/>
              <a:t>11·256 + 44 = 2860</a:t>
            </a:r>
          </a:p>
          <a:p>
            <a:pPr lvl="0"/>
            <a:r>
              <a:rPr lang="ru-RU" sz="2000" dirty="0"/>
              <a:t>Ответ: </a:t>
            </a:r>
            <a:r>
              <a:rPr lang="ru-RU" sz="2000" b="1" dirty="0">
                <a:solidFill>
                  <a:srgbClr val="00B0F0"/>
                </a:solidFill>
              </a:rPr>
              <a:t>2860.</a:t>
            </a:r>
          </a:p>
          <a:p>
            <a:pPr marL="0" indent="0" algn="just">
              <a:buNone/>
            </a:pPr>
            <a:endParaRPr lang="ru-RU" sz="22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7544" y="30579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dirty="0" smtClean="0"/>
              <a:t>        Пример 4: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368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268760"/>
            <a:ext cx="8246624" cy="5373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i="1" dirty="0"/>
              <a:t>В терминологии сетей TCP/IP маской подсети называется 32-разрядное двоичное число, определяющее, какие именно разряды IP-адреса компьютера являются общими для всей подсети - в этих разрядах маски стоит 1. Обычно маски записываются в виде четверки десятичных чисел - по тем же правилам, что и IP-адреса.</a:t>
            </a:r>
            <a:endParaRPr lang="ru-RU" sz="2400" dirty="0"/>
          </a:p>
          <a:p>
            <a:pPr marL="0" indent="0">
              <a:buNone/>
            </a:pPr>
            <a:r>
              <a:rPr lang="ru-RU" sz="2400" i="1" dirty="0"/>
              <a:t>Для некоторой подсети используется маска 255.255.252.0. Сколько различных адресов компьютеров допускает эта маска?</a:t>
            </a:r>
            <a:endParaRPr lang="ru-RU" sz="2400" dirty="0"/>
          </a:p>
          <a:p>
            <a:pPr marL="0" indent="0">
              <a:buNone/>
            </a:pPr>
            <a:r>
              <a:rPr lang="ru-RU" sz="2400" b="1" i="1" dirty="0"/>
              <a:t>Примечание.</a:t>
            </a:r>
            <a:r>
              <a:rPr lang="ru-RU" sz="2400" i="1" dirty="0"/>
              <a:t> На практике два из возможных адресов не используются для адресации узлов сети: адрес сети, в котором все биты, отсекаемые маской, равны 0, и широковещательный адрес, в котором все эти биты равны 1.</a:t>
            </a:r>
            <a:endParaRPr lang="ru-RU" sz="2400" dirty="0"/>
          </a:p>
          <a:p>
            <a:pPr marL="0" indent="0" algn="just">
              <a:buNone/>
            </a:pPr>
            <a:endParaRPr lang="ru-RU" sz="22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7544" y="30579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dirty="0" smtClean="0"/>
              <a:t>        Пример 5: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743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268760"/>
            <a:ext cx="8246624" cy="537321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400" i="1" dirty="0" smtClean="0"/>
              <a:t>Для </a:t>
            </a:r>
            <a:r>
              <a:rPr lang="ru-RU" sz="2400" i="1" dirty="0"/>
              <a:t>некоторой подсети используется маска 255.255.252.0. Сколько различных адресов компьютеров допускает эта маска?</a:t>
            </a:r>
            <a:endParaRPr lang="ru-RU" sz="2400" dirty="0"/>
          </a:p>
          <a:p>
            <a:pPr marL="0" indent="0">
              <a:buNone/>
            </a:pPr>
            <a:r>
              <a:rPr lang="ru-RU" sz="2400" b="1" dirty="0" smtClean="0"/>
              <a:t>Решение:</a:t>
            </a:r>
          </a:p>
          <a:p>
            <a:r>
              <a:rPr lang="ru-RU" sz="2400" dirty="0" smtClean="0"/>
              <a:t>фактически </a:t>
            </a:r>
            <a:r>
              <a:rPr lang="ru-RU" sz="2400" dirty="0"/>
              <a:t>тут нужно найти какое количество </a:t>
            </a:r>
            <a:r>
              <a:rPr lang="en-US" sz="2400" dirty="0"/>
              <a:t>N </a:t>
            </a:r>
            <a:r>
              <a:rPr lang="ru-RU" sz="2400" dirty="0"/>
              <a:t>бит в маске нулевое, и тогда количество вариантов, которые можно закодировать с помощью </a:t>
            </a:r>
            <a:r>
              <a:rPr lang="en-US" sz="2400" dirty="0"/>
              <a:t>N </a:t>
            </a:r>
            <a:r>
              <a:rPr lang="en-US" sz="2400" dirty="0" err="1"/>
              <a:t>бит</a:t>
            </a:r>
            <a:r>
              <a:rPr lang="en-US" sz="2400" dirty="0"/>
              <a:t> </a:t>
            </a:r>
            <a:r>
              <a:rPr lang="ru-RU" sz="2400" dirty="0"/>
              <a:t>равно 2</a:t>
            </a:r>
            <a:r>
              <a:rPr lang="ru-RU" sz="2400" baseline="30000" dirty="0"/>
              <a:t>N</a:t>
            </a:r>
            <a:endParaRPr lang="ru-RU" sz="2400" dirty="0"/>
          </a:p>
          <a:p>
            <a:pPr lvl="0"/>
            <a:r>
              <a:rPr lang="ru-RU" sz="2400" dirty="0"/>
              <a:t>каждая часть IP-адреса (всего 4 части) занимает 8 бит</a:t>
            </a:r>
          </a:p>
          <a:p>
            <a:pPr lvl="0"/>
            <a:r>
              <a:rPr lang="ru-RU" sz="2400" dirty="0"/>
              <a:t>поскольку младшая часть маски 255.255.252.0 нулевая, 8 бит уже свободны</a:t>
            </a:r>
          </a:p>
          <a:p>
            <a:pPr lvl="0"/>
            <a:r>
              <a:rPr lang="ru-RU" sz="2400" dirty="0"/>
              <a:t>третья часть маски 252 = 255 – 3 = 11111100</a:t>
            </a:r>
            <a:r>
              <a:rPr lang="ru-RU" sz="2400" baseline="-25000" dirty="0"/>
              <a:t>2</a:t>
            </a:r>
            <a:r>
              <a:rPr lang="ru-RU" sz="2400" dirty="0"/>
              <a:t> содержит 2 нулевых бита</a:t>
            </a:r>
          </a:p>
          <a:p>
            <a:pPr lvl="0"/>
            <a:r>
              <a:rPr lang="ru-RU" sz="2400" dirty="0"/>
              <a:t>общее число нулевых битов N = 10, число свободных адресов </a:t>
            </a:r>
            <a:r>
              <a:rPr lang="ru-RU" sz="2400" dirty="0" smtClean="0"/>
              <a:t> 2</a:t>
            </a:r>
            <a:r>
              <a:rPr lang="ru-RU" sz="2400" baseline="30000" dirty="0" smtClean="0"/>
              <a:t>N</a:t>
            </a:r>
            <a:r>
              <a:rPr lang="ru-RU" sz="2400" baseline="-25000" dirty="0" smtClean="0"/>
              <a:t> </a:t>
            </a:r>
            <a:r>
              <a:rPr lang="ru-RU" sz="2400" baseline="30000" dirty="0" smtClean="0"/>
              <a:t> </a:t>
            </a:r>
            <a:r>
              <a:rPr lang="ru-RU" sz="2400" dirty="0"/>
              <a:t>= 1024</a:t>
            </a:r>
          </a:p>
          <a:p>
            <a:pPr lvl="0"/>
            <a:r>
              <a:rPr lang="ru-RU" sz="2400" dirty="0"/>
              <a:t>поскольку из них 2 адреса не используются (адрес сети и широковещательный адрес) для узлов сети остается 1024 – 2 = 1022 адреса</a:t>
            </a:r>
          </a:p>
          <a:p>
            <a:pPr lvl="0"/>
            <a:r>
              <a:rPr lang="ru-RU" sz="2400" dirty="0"/>
              <a:t>Ответ: </a:t>
            </a:r>
            <a:r>
              <a:rPr lang="ru-RU" sz="2400" b="1" dirty="0">
                <a:solidFill>
                  <a:srgbClr val="00B0F0"/>
                </a:solidFill>
              </a:rPr>
              <a:t>1022.</a:t>
            </a:r>
          </a:p>
          <a:p>
            <a:pPr marL="0" indent="0" algn="just">
              <a:buNone/>
            </a:pPr>
            <a:endParaRPr lang="ru-RU" sz="22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7544" y="30579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dirty="0" smtClean="0"/>
              <a:t>        Пример 5:</a:t>
            </a:r>
            <a:endParaRPr lang="ru-RU" dirty="0"/>
          </a:p>
        </p:txBody>
      </p:sp>
      <p:sp>
        <p:nvSpPr>
          <p:cNvPr id="5" name="Управляющая кнопка: в начало 4">
            <a:hlinkClick r:id="rId2" action="ppaction://hlinksldjump" highlightClick="1"/>
          </p:cNvPr>
          <p:cNvSpPr/>
          <p:nvPr/>
        </p:nvSpPr>
        <p:spPr>
          <a:xfrm>
            <a:off x="8460432" y="6381328"/>
            <a:ext cx="683568" cy="476672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331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924944"/>
            <a:ext cx="7772400" cy="1362075"/>
          </a:xfrm>
        </p:spPr>
        <p:txBody>
          <a:bodyPr/>
          <a:lstStyle/>
          <a:p>
            <a:r>
              <a:rPr lang="ru-RU" dirty="0" smtClean="0"/>
              <a:t>Задачи для тренировки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387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052736"/>
            <a:ext cx="79208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ru-RU" dirty="0"/>
              <a:t>Если маска подсети 255.255.255.224 и IP-адрес компьютера в сети 162.198.0.157, то номер компьютера в сети равен_____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/>
              <a:t>Если маска подсети 255.255.255.248 и IP-адрес компьютера в сети 156.128.0.227, то номер компьютера в сети равен_____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/>
              <a:t>Если маска подсети 255.255.255.240 и IP-адрес компьютера в сети 192.168.156.235, то номер компьютера в сети равен_____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/>
              <a:t>Если маска подсети 255.255.255.192 и IP-адрес компьютера в сети 10.18.134.220, то номер компьютера в сети равен_____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/>
              <a:t>Если маска подсети 255.255.255.128 и IP-адрес компьютера в сети 122.191.12.189, то номер компьютера в сети равен_____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/>
              <a:t>Если маска подсети 255.255.252.0 и IP-адрес компьютера в сети 156.132.15.138, то номер компьютера в сети равен_____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/>
              <a:t>Если маска подсети 255.255.248.0 и IP-адрес компьютера в сети 112.154.133.208, то номер компьютера в сети равен_____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/>
              <a:t>Если маска подсети 255.255.240.0 и IP-адрес компьютера в сети 132.126.150.18, то номер компьютера в сети равен_____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/>
              <a:t>Если маска подсети 255.255.224.0 и IP-адрес компьютера в сети 206.158.124.67, то номер компьютера в сети равен_____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/>
              <a:t>Если маска подсети 255.255.252.0 и IP-адрес компьютера в сети 126.185.90.162, то номер компьютера в сети равен_____</a:t>
            </a:r>
          </a:p>
        </p:txBody>
      </p:sp>
    </p:spTree>
    <p:extLst>
      <p:ext uri="{BB962C8B-B14F-4D97-AF65-F5344CB8AC3E}">
        <p14:creationId xmlns:p14="http://schemas.microsoft.com/office/powerpoint/2010/main" val="120754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             Ответы: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0922892"/>
              </p:ext>
            </p:extLst>
          </p:nvPr>
        </p:nvGraphicFramePr>
        <p:xfrm>
          <a:off x="1979712" y="1700808"/>
          <a:ext cx="4064102" cy="36576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18160"/>
                <a:gridCol w="3545942"/>
              </a:tblGrid>
              <a:tr h="262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29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2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2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11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2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28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2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61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2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906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262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1488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2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1554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2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7235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2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674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024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43750" y="1052736"/>
            <a:ext cx="7488832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200" dirty="0"/>
              <a:t>В терминологии сетей TCP/IP маска сети – это двоичное число, меньшее 2</a:t>
            </a:r>
            <a:r>
              <a:rPr lang="ru-RU" sz="2200" baseline="30000" dirty="0"/>
              <a:t>32</a:t>
            </a:r>
            <a:r>
              <a:rPr lang="ru-RU" sz="2200" dirty="0"/>
              <a:t>; в маске сначала (в старших разрядах) стоят единицы, а затем с некоторого места нули. Маска определяет, какая часть IP-адреса узла сети относится к адресу сети, а какая – к адресу самого узла в этой сети. Обычно маска записывается по тем же правилам, что и IP-адрес – в виде четырёх байт, причём каждый байт записывается в виде десятичного числа. Адрес сети получается в результате применения поразрядной конъюнкции к заданному IP-адресу узла и маске.</a:t>
            </a:r>
          </a:p>
          <a:p>
            <a:pPr algn="just"/>
            <a:r>
              <a:rPr lang="ru-RU" sz="2200" dirty="0"/>
              <a:t>Например, если IP-адрес узла равен 131.32.255.131, а маска равна 255.255.240.0, то адрес сети равен 131.32.240.0.</a:t>
            </a:r>
          </a:p>
          <a:p>
            <a:pPr algn="just"/>
            <a:r>
              <a:rPr lang="ru-RU" sz="2200" dirty="0"/>
              <a:t>Для узла с IP-адресом 220.128.112.142 адрес сети равен 220.128.96.0. Чему равен третий слева байт маски? Ответ запишите в виде десятичного числа</a:t>
            </a:r>
            <a:r>
              <a:rPr lang="ru-RU" sz="2200" dirty="0" smtClean="0"/>
              <a:t>.</a:t>
            </a:r>
          </a:p>
          <a:p>
            <a:pPr algn="just"/>
            <a:r>
              <a:rPr lang="ru-RU" sz="3600" b="1" dirty="0" smtClean="0">
                <a:solidFill>
                  <a:srgbClr val="00B0F0"/>
                </a:solidFill>
              </a:rPr>
              <a:t>Ответ: 224</a:t>
            </a:r>
            <a:endParaRPr lang="ru-RU" sz="36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113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268760"/>
            <a:ext cx="8388424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200" dirty="0"/>
              <a:t>В терминологии сетей TCP/IP маска сети – это двоичное число, меньшее 2</a:t>
            </a:r>
            <a:r>
              <a:rPr lang="ru-RU" sz="2200" baseline="30000" dirty="0"/>
              <a:t>32</a:t>
            </a:r>
            <a:r>
              <a:rPr lang="ru-RU" sz="2200" dirty="0"/>
              <a:t>; в маске сначала (в старших разрядах) стоят единицы, а затем с некоторого места нули. Маска определяет, какая часть IP-адреса узла сети относится к адресу сети, а какая – к адресу самого узла в этой сети. Обычно маска записывается по тем же правилам, что и IP-адрес – в виде четырёх байт, причём каждый байт записывается в виде десятичного числа. Адрес сети получается в результате применения поразрядной конъюнкции к заданному IP-адресу узла и маске.</a:t>
            </a:r>
          </a:p>
          <a:p>
            <a:pPr algn="just"/>
            <a:r>
              <a:rPr lang="ru-RU" sz="2200" dirty="0"/>
              <a:t>Например, если IP-адрес узла равен 131.32.255.131, а маска равна 255.255.240.0, то адрес сети равен 131.32. 240.0.</a:t>
            </a:r>
          </a:p>
          <a:p>
            <a:pPr algn="just"/>
            <a:r>
              <a:rPr lang="ru-RU" sz="2200" dirty="0"/>
              <a:t>Для узла с IP-адресом 148.228.120.242 адрес сети равен 148.228.112.0. Чему равен третий слева байт маски? Ответ запишите в виде десятичного </a:t>
            </a:r>
            <a:r>
              <a:rPr lang="ru-RU" sz="2200" dirty="0" smtClean="0"/>
              <a:t>числа.            </a:t>
            </a:r>
          </a:p>
          <a:p>
            <a:pPr algn="just"/>
            <a:r>
              <a:rPr lang="ru-RU" sz="3600" b="1" dirty="0" smtClean="0">
                <a:solidFill>
                  <a:srgbClr val="00B0F0"/>
                </a:solidFill>
              </a:rPr>
              <a:t>Ответ: 240</a:t>
            </a:r>
            <a:endParaRPr lang="ru-RU" sz="36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041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268760"/>
            <a:ext cx="8388424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200" dirty="0"/>
              <a:t>В терминологии сетей TCP/IP маска сети – это двоичное число, меньшее 2</a:t>
            </a:r>
            <a:r>
              <a:rPr lang="ru-RU" sz="2200" baseline="30000" dirty="0"/>
              <a:t>32</a:t>
            </a:r>
            <a:r>
              <a:rPr lang="ru-RU" sz="2200" dirty="0"/>
              <a:t>; в маске сначала (в старших разрядах) стоят единицы, а затем с некоторого места нули. Маска определяет, какая часть IP-адреса узла сети относится к адресу сети, а какая – к адресу самого узла в этой сети. Обычно маска записывается по тем же правилам, что и IP-адрес – в виде четырёх байт, причём каждый байт записывается в виде десятичного числа. Адрес сети получается в результате применения поразрядной конъюнкции к заданному IP-адресу узла и маске.</a:t>
            </a:r>
          </a:p>
          <a:p>
            <a:pPr algn="just"/>
            <a:r>
              <a:rPr lang="ru-RU" sz="2200" dirty="0"/>
              <a:t>Например, если IP-адрес узла равен 131.32.255.131, а маска равна 255.255.240.0, то адрес сети равен 131.32. 240.0.</a:t>
            </a:r>
          </a:p>
          <a:p>
            <a:pPr algn="just"/>
            <a:r>
              <a:rPr lang="ru-RU" sz="2200" dirty="0"/>
              <a:t>Для узла с IP-адресом 248.228.60.240 адрес сети равен 248.228.56.0. Чему равен третий слева байт маски? Ответ запишите в виде десятичного числа.</a:t>
            </a:r>
          </a:p>
          <a:p>
            <a:pPr algn="just"/>
            <a:r>
              <a:rPr lang="ru-RU" sz="3600" b="1" dirty="0" smtClean="0">
                <a:solidFill>
                  <a:srgbClr val="00B0F0"/>
                </a:solidFill>
              </a:rPr>
              <a:t>Ответ: 248</a:t>
            </a:r>
            <a:endParaRPr lang="ru-RU" sz="36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412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нужно знать: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/>
              <a:t>адрес документа в Интернете </a:t>
            </a:r>
            <a:endParaRPr lang="ru-RU" dirty="0" smtClean="0"/>
          </a:p>
          <a:p>
            <a:pPr marL="0" lvl="0" indent="0" algn="ctr">
              <a:buNone/>
            </a:pPr>
            <a:r>
              <a:rPr lang="ru-RU" dirty="0" smtClean="0"/>
              <a:t>    (</a:t>
            </a:r>
            <a:r>
              <a:rPr lang="en-US" dirty="0"/>
              <a:t>URL</a:t>
            </a:r>
            <a:r>
              <a:rPr lang="ru-RU" dirty="0"/>
              <a:t> = </a:t>
            </a:r>
            <a:r>
              <a:rPr lang="en-US" i="1" dirty="0"/>
              <a:t>Uniform Resource Locator</a:t>
            </a:r>
            <a:r>
              <a:rPr lang="ru-RU" dirty="0"/>
              <a:t>) </a:t>
            </a:r>
            <a:endParaRPr lang="ru-RU" dirty="0" smtClean="0"/>
          </a:p>
          <a:p>
            <a:pPr marL="0" lvl="0" indent="0">
              <a:buNone/>
            </a:pPr>
            <a:r>
              <a:rPr lang="ru-RU" dirty="0"/>
              <a:t> </a:t>
            </a:r>
            <a:r>
              <a:rPr lang="ru-RU" dirty="0" smtClean="0"/>
              <a:t>   состоит </a:t>
            </a:r>
            <a:r>
              <a:rPr lang="ru-RU" dirty="0"/>
              <a:t>из следующих частей:</a:t>
            </a:r>
          </a:p>
          <a:p>
            <a:pPr lvl="1"/>
            <a:r>
              <a:rPr lang="ru-RU" dirty="0"/>
              <a:t>протокол, чаще всего </a:t>
            </a:r>
            <a:r>
              <a:rPr lang="ru-RU" b="1" dirty="0" err="1"/>
              <a:t>http</a:t>
            </a:r>
            <a:r>
              <a:rPr lang="ru-RU" dirty="0"/>
              <a:t> (для </a:t>
            </a:r>
            <a:r>
              <a:rPr lang="ru-RU" dirty="0" err="1"/>
              <a:t>Web</a:t>
            </a:r>
            <a:r>
              <a:rPr lang="ru-RU" dirty="0"/>
              <a:t>-страниц) или </a:t>
            </a:r>
            <a:r>
              <a:rPr lang="ru-RU" b="1" dirty="0" err="1"/>
              <a:t>ftp</a:t>
            </a:r>
            <a:r>
              <a:rPr lang="ru-RU" dirty="0"/>
              <a:t> (для файловых архивов)</a:t>
            </a:r>
          </a:p>
          <a:p>
            <a:pPr lvl="1"/>
            <a:r>
              <a:rPr lang="ru-RU" dirty="0"/>
              <a:t>знаки </a:t>
            </a:r>
            <a:r>
              <a:rPr lang="ru-RU" b="1" dirty="0"/>
              <a:t>://</a:t>
            </a:r>
            <a:r>
              <a:rPr lang="ru-RU" dirty="0"/>
              <a:t>, отделяющие протокол от остальной части адреса</a:t>
            </a:r>
          </a:p>
          <a:p>
            <a:pPr lvl="1"/>
            <a:r>
              <a:rPr lang="ru-RU" dirty="0"/>
              <a:t>доменное имя (или IP-адрес) сайта</a:t>
            </a:r>
          </a:p>
          <a:p>
            <a:pPr lvl="1"/>
            <a:r>
              <a:rPr lang="ru-RU" dirty="0"/>
              <a:t>каталог на сервере, где находится файл</a:t>
            </a:r>
          </a:p>
          <a:p>
            <a:pPr lvl="1"/>
            <a:r>
              <a:rPr lang="ru-RU" dirty="0"/>
              <a:t>имя файла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135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268760"/>
            <a:ext cx="8388424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200" dirty="0"/>
              <a:t>В терминологии сетей TCP/IP маска сети – это двоичное число, меньшее 2</a:t>
            </a:r>
            <a:r>
              <a:rPr lang="ru-RU" sz="2200" baseline="30000" dirty="0"/>
              <a:t>32</a:t>
            </a:r>
            <a:r>
              <a:rPr lang="ru-RU" sz="2200" dirty="0"/>
              <a:t>; в маске сначала (в старших разрядах) стоят единицы, а затем с некоторого места нули. Маска определяет, какая часть IP-адреса узла сети относится к адресу сети, а какая – к адресу самого узла в этой сети. Обычно маска записывается по тем же правилам, что и IP-адрес – в виде четырёх байт, причём каждый байт записывается в виде десятичного числа. Адрес сети получается в результате применения поразрядной конъюнкции к заданному IP-адресу узла и маске.</a:t>
            </a:r>
          </a:p>
          <a:p>
            <a:pPr algn="just"/>
            <a:r>
              <a:rPr lang="ru-RU" sz="2200" dirty="0"/>
              <a:t>Например, если IP-адрес узла равен 131.32.255.131, а маска равна 255.255.240.0, то адрес сети равен 131.32. 240.0.</a:t>
            </a:r>
          </a:p>
          <a:p>
            <a:pPr algn="just"/>
            <a:r>
              <a:rPr lang="ru-RU" sz="2200" dirty="0"/>
              <a:t>Для узла с IP-адресом 153.209.31.240 адрес сети равен 153.209.28.0. Чему равен третий слева байт маски? Ответ запишите в виде десятичного числа.</a:t>
            </a:r>
          </a:p>
          <a:p>
            <a:pPr algn="just"/>
            <a:r>
              <a:rPr lang="ru-RU" sz="3600" b="1" dirty="0" smtClean="0">
                <a:solidFill>
                  <a:srgbClr val="00B0F0"/>
                </a:solidFill>
              </a:rPr>
              <a:t>Ответ: 252</a:t>
            </a:r>
            <a:endParaRPr lang="ru-RU" sz="36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720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268760"/>
            <a:ext cx="8388424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200" dirty="0"/>
              <a:t>В терминологии сетей TCP/IP маска сети – это двоичное число, меньшее 2</a:t>
            </a:r>
            <a:r>
              <a:rPr lang="ru-RU" sz="2200" baseline="30000" dirty="0"/>
              <a:t>32</a:t>
            </a:r>
            <a:r>
              <a:rPr lang="ru-RU" sz="2200" dirty="0"/>
              <a:t>; в маске сначала (в старших разрядах) стоят единицы, а затем с некоторого места нули. Маска определяет, какая часть IP-адреса узла сети относится к адресу сети, а какая – к адресу самого узла в этой сети. Обычно маска записывается по тем же правилам, что и IP-адрес – в виде четырёх байт, причём каждый байт записывается в виде десятичного числа. Адрес сети получается в результате применения поразрядной конъюнкции к заданному IP-адресу узла и маске.</a:t>
            </a:r>
          </a:p>
          <a:p>
            <a:pPr algn="just"/>
            <a:r>
              <a:rPr lang="ru-RU" sz="2200" dirty="0"/>
              <a:t>Например, если IP-адрес узла равен 131.32.255.131, а маска равна 255.255.240.0, то адрес сети равен 131.32.240.0.</a:t>
            </a:r>
          </a:p>
          <a:p>
            <a:pPr algn="just"/>
            <a:r>
              <a:rPr lang="ru-RU" sz="2200" dirty="0"/>
              <a:t>Для узла с IP-адресом 153.209.23.240 адрес сети равен 153.209.20.0. Чему равен третий слева байт маски? Ответ запишите в виде десятичного числа.</a:t>
            </a:r>
          </a:p>
          <a:p>
            <a:pPr algn="just"/>
            <a:r>
              <a:rPr lang="ru-RU" sz="3600" b="1" dirty="0" smtClean="0">
                <a:solidFill>
                  <a:srgbClr val="00B0F0"/>
                </a:solidFill>
              </a:rPr>
              <a:t>Ответ: 252</a:t>
            </a:r>
            <a:endParaRPr lang="ru-RU" sz="36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741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268760"/>
            <a:ext cx="8388424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200" dirty="0"/>
              <a:t>В терминологии сетей TCP/IP маска сети – это двоичное число, меньшее 2</a:t>
            </a:r>
            <a:r>
              <a:rPr lang="ru-RU" sz="2200" baseline="30000" dirty="0"/>
              <a:t>32</a:t>
            </a:r>
            <a:r>
              <a:rPr lang="ru-RU" sz="2200" dirty="0"/>
              <a:t>; в маске сначала (в старших разрядах) стоят единицы, а затем с некоторого места нули. Маска определяет, какая часть IP-адреса узла сети относится к адресу сети, а какая – к адресу самого узла в этой сети. Обычно маска записывается по тем же правилам, что и IP-адрес – в виде четырёх байт, причём каждый байт записывается в виде десятичного числа. Адрес сети получается в результате применения поразрядной конъюнкции к заданному IP-адресу узла и маске.</a:t>
            </a:r>
          </a:p>
          <a:p>
            <a:pPr algn="just"/>
            <a:r>
              <a:rPr lang="ru-RU" sz="2200" dirty="0"/>
              <a:t>Например, если IP-адрес узла равен 131.32.255.131, а маска равна 255.255.240.0, то адрес сети равен 131.32.240.0.</a:t>
            </a:r>
          </a:p>
          <a:p>
            <a:pPr algn="just"/>
            <a:r>
              <a:rPr lang="ru-RU" sz="2200" dirty="0"/>
              <a:t>Для узла с IP-адресом 134.92.108.145 адрес сети равен 134.92.104.0. Чему равен третий слева байт маски? Ответ запишите в виде десятичного числа.</a:t>
            </a:r>
          </a:p>
          <a:p>
            <a:pPr algn="just"/>
            <a:r>
              <a:rPr lang="ru-RU" sz="3600" b="1" dirty="0" smtClean="0">
                <a:solidFill>
                  <a:srgbClr val="00B0F0"/>
                </a:solidFill>
              </a:rPr>
              <a:t>Ответ: 248</a:t>
            </a:r>
            <a:endParaRPr lang="ru-RU" sz="36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642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268760"/>
            <a:ext cx="8388424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200" dirty="0"/>
              <a:t>В терминологии сетей TCP/IP маска сети – это двоичное число, меньшее 2</a:t>
            </a:r>
            <a:r>
              <a:rPr lang="ru-RU" sz="2200" baseline="30000" dirty="0"/>
              <a:t>32</a:t>
            </a:r>
            <a:r>
              <a:rPr lang="ru-RU" sz="2200" dirty="0"/>
              <a:t>; в маске сначала (в старших разрядах) стоят единицы, а затем с некоторого места нули. Маска определяет, какая часть IP-адреса узла сети относится к адресу сети, а какая – к адресу самого узла в этой сети. Обычно маска записывается по тем же правилам, что и IP-адрес – в виде четырёх байт, причём каждый байт записывается в виде десятичного числа. Адрес сети получается в результате применения поразрядной конъюнкции к заданному IP-адресу узла и маске.</a:t>
            </a:r>
          </a:p>
          <a:p>
            <a:pPr algn="just"/>
            <a:r>
              <a:rPr lang="ru-RU" sz="2200" dirty="0"/>
              <a:t>Например, если IP-адрес узла равен 131.32.255.131, а маска равна 255.255.240.0, то адрес сети равен 131.32. 240.0.</a:t>
            </a:r>
          </a:p>
          <a:p>
            <a:pPr algn="just"/>
            <a:r>
              <a:rPr lang="ru-RU" sz="2200" dirty="0"/>
              <a:t>Для узла с IP-адресом 145.192.94.230 адрес сети равен 145.192.80.0. Чему равен третий слева байт маски? Ответ запишите в виде десятичного числа.</a:t>
            </a:r>
          </a:p>
          <a:p>
            <a:pPr algn="just"/>
            <a:r>
              <a:rPr lang="ru-RU" sz="3600" b="1" dirty="0" smtClean="0">
                <a:solidFill>
                  <a:srgbClr val="00B0F0"/>
                </a:solidFill>
              </a:rPr>
              <a:t>Ответ: 240</a:t>
            </a:r>
            <a:endParaRPr lang="ru-RU" sz="36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21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268760"/>
            <a:ext cx="8388424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200" dirty="0"/>
              <a:t>В терминологии сетей TCP/IP маска сети – это двоичное число, меньшее 2</a:t>
            </a:r>
            <a:r>
              <a:rPr lang="ru-RU" sz="2200" baseline="30000" dirty="0"/>
              <a:t>32</a:t>
            </a:r>
            <a:r>
              <a:rPr lang="ru-RU" sz="2200" dirty="0"/>
              <a:t>; в маске сначала (в старших разрядах) стоят единицы, а затем с некоторого места нули. Маска определяет, какая часть IP-адреса узла сети относится к адресу сети, а какая – к адресу самого узла в этой сети. Обычно маска записывается по тем же правилам, что и IP-адрес – в виде четырёх байт, причём каждый байт записывается в виде десятичного числа. Адрес сети получается в результате применения поразрядной конъюнкции к заданному IP-адресу узла и маске.</a:t>
            </a:r>
          </a:p>
          <a:p>
            <a:pPr algn="just"/>
            <a:r>
              <a:rPr lang="ru-RU" sz="2200" dirty="0"/>
              <a:t>Например, если IP-адрес узла равен 131.32.255.131, а маска равна 255.255.240.0, то адрес сети равен 131.32. 240.0.</a:t>
            </a:r>
          </a:p>
          <a:p>
            <a:pPr algn="just"/>
            <a:r>
              <a:rPr lang="ru-RU" sz="2200" dirty="0"/>
              <a:t>Для узла с IP-адресом 145.192.186.230 адрес сети равен 145.192.160.0. Чему равен третий слева байт маски? Ответ запишите в виде десятичного числа.</a:t>
            </a:r>
          </a:p>
          <a:p>
            <a:pPr algn="just"/>
            <a:r>
              <a:rPr lang="ru-RU" sz="3600" b="1" dirty="0" smtClean="0">
                <a:solidFill>
                  <a:srgbClr val="00B0F0"/>
                </a:solidFill>
              </a:rPr>
              <a:t>Ответ: 224</a:t>
            </a:r>
            <a:endParaRPr lang="ru-RU" sz="36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23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268760"/>
            <a:ext cx="8388424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200" dirty="0"/>
              <a:t>В терминологии сетей TCP/IP маска сети – это двоичное число, меньшее 2</a:t>
            </a:r>
            <a:r>
              <a:rPr lang="ru-RU" sz="2200" baseline="30000" dirty="0"/>
              <a:t>32</a:t>
            </a:r>
            <a:r>
              <a:rPr lang="ru-RU" sz="2200" dirty="0"/>
              <a:t>; в маске сначала (в старших разрядах) стоят единицы, а затем с некоторого места нули. Маска определяет, какая часть IP-адреса узла сети относится к адресу сети, а какая – к адресу самого узла в этой сети. Обычно маска записывается по тем же правилам, что и IP-адрес – в виде четырёх байт, причём каждый байт записывается в виде десятичного числа. Адрес сети получается в результате применения поразрядной конъюнкции к заданному IP-адресу узла и маске.</a:t>
            </a:r>
          </a:p>
          <a:p>
            <a:pPr algn="just"/>
            <a:r>
              <a:rPr lang="ru-RU" sz="2200" dirty="0"/>
              <a:t>Например, если IP-адрес узла равен 131.32.255.131, а маска равна 255.255.240.0, то адрес сети равен 131.32.240.0.</a:t>
            </a:r>
          </a:p>
          <a:p>
            <a:pPr algn="just"/>
            <a:r>
              <a:rPr lang="ru-RU" sz="2200" dirty="0"/>
              <a:t>Для узла с IP-адресом 158.198.104.220 адрес сети равен 158.198.64.0. Чему равен третий слева байт маски? Ответ запишите в виде десятичного числа.</a:t>
            </a:r>
          </a:p>
          <a:p>
            <a:pPr algn="just"/>
            <a:r>
              <a:rPr lang="ru-RU" sz="3600" b="1" dirty="0" smtClean="0">
                <a:solidFill>
                  <a:srgbClr val="00B0F0"/>
                </a:solidFill>
              </a:rPr>
              <a:t>Ответ: 192</a:t>
            </a:r>
            <a:endParaRPr lang="ru-RU" sz="36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792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268760"/>
            <a:ext cx="8388424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200" dirty="0"/>
              <a:t>В терминологии сетей TCP/IP маска сети – это двоичное число, меньшее 2</a:t>
            </a:r>
            <a:r>
              <a:rPr lang="ru-RU" sz="2200" baseline="30000" dirty="0"/>
              <a:t>32</a:t>
            </a:r>
            <a:r>
              <a:rPr lang="ru-RU" sz="2200" dirty="0"/>
              <a:t>; в маске сначала (в старших разрядах) стоят единицы, а затем с некоторого места нули. Маска определяет, какая часть IP-адреса узла сети относится к адресу сети, а какая – к адресу самого узла в этой сети. Обычно маска записывается по тем же правилам, что и IP-адрес – в виде четырёх байт, причём каждый байт записывается в виде десятичного числа. Адрес сети получается в результате применения поразрядной конъюнкции к заданному IP-адресу узла и маске.</a:t>
            </a:r>
          </a:p>
          <a:p>
            <a:pPr algn="just"/>
            <a:r>
              <a:rPr lang="ru-RU" sz="2200" dirty="0"/>
              <a:t>Например, если IP-адрес узла равен 131.32.255.131, а маска равна 255.255.240.0, то адрес сети равен 131.32. 240.0.</a:t>
            </a:r>
          </a:p>
          <a:p>
            <a:pPr algn="just"/>
            <a:r>
              <a:rPr lang="ru-RU" sz="2200" dirty="0"/>
              <a:t>Для узла с IP-адресом 158.198.228.220 адрес сети равен 158.198.128.0. Чему равен третий слева байт маски? Ответ запишите в виде десятичного числа.</a:t>
            </a:r>
          </a:p>
          <a:p>
            <a:pPr algn="just"/>
            <a:r>
              <a:rPr lang="ru-RU" sz="3600" b="1" dirty="0" smtClean="0">
                <a:solidFill>
                  <a:srgbClr val="00B0F0"/>
                </a:solidFill>
              </a:rPr>
              <a:t>Ответ: 128</a:t>
            </a:r>
            <a:endParaRPr lang="ru-RU" sz="36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77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268760"/>
            <a:ext cx="8388424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200" dirty="0"/>
              <a:t>В терминологии сетей TCP/IP маска сети – это двоичное число, меньшее 2</a:t>
            </a:r>
            <a:r>
              <a:rPr lang="ru-RU" sz="2200" baseline="30000" dirty="0"/>
              <a:t>32</a:t>
            </a:r>
            <a:r>
              <a:rPr lang="ru-RU" sz="2200" dirty="0"/>
              <a:t>; в маске сначала (в старших разрядах) стоят единицы, а затем с некоторого места нули. Маска определяет, какая часть IP-адреса узла сети относится к адресу сети, а какая – к адресу самого узла в этой сети. Обычно маска записывается по тем же правилам, что и IP-адрес – в виде четырёх байт, причём каждый байт записывается в виде десятичного числа. Адрес сети получается в результате применения поразрядной конъюнкции к заданному IP-адресу узла и маске.</a:t>
            </a:r>
          </a:p>
          <a:p>
            <a:pPr algn="just"/>
            <a:r>
              <a:rPr lang="ru-RU" sz="2200" dirty="0"/>
              <a:t>Например, если IP-адрес узла равен 131.32.255.131, а маска равна 255.255.240.0, то адрес сети равен 131.32. 240.0.</a:t>
            </a:r>
          </a:p>
          <a:p>
            <a:pPr algn="just"/>
            <a:r>
              <a:rPr lang="ru-RU" sz="2200" dirty="0"/>
              <a:t>Для узла с IP-адресом 124.32.48.131 адрес сети равен 124.32.32.0. Чему равен третий слева байт маски? Ответ запишите в виде десятичного числа.</a:t>
            </a:r>
          </a:p>
          <a:p>
            <a:pPr algn="just"/>
            <a:r>
              <a:rPr lang="ru-RU" sz="3600" b="1" dirty="0" smtClean="0">
                <a:solidFill>
                  <a:srgbClr val="00B0F0"/>
                </a:solidFill>
              </a:rPr>
              <a:t>Ответ: 224</a:t>
            </a:r>
            <a:endParaRPr lang="ru-RU" sz="36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423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268760"/>
            <a:ext cx="8388424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200" dirty="0"/>
              <a:t>В терминологии сетей TCP/IP маска сети – это двоичное число, меньшее 2</a:t>
            </a:r>
            <a:r>
              <a:rPr lang="ru-RU" sz="2200" baseline="30000" dirty="0"/>
              <a:t>32</a:t>
            </a:r>
            <a:r>
              <a:rPr lang="ru-RU" sz="2200" dirty="0"/>
              <a:t>; в маске сначала (в старших разрядах) стоят единицы, а затем с некоторого места нули. Маска определяет, какая часть IP-адреса узла сети относится к адресу сети, а какая – к адресу самого узла в этой сети. Обычно маска записывается по тем же правилам, что и IP-адрес – в виде четырёх байт, причём каждый байт записывается в виде десятичного числа. Адрес сети получается в результате применения поразрядной конъюнкции к заданному IP-адресу узла и маске.</a:t>
            </a:r>
          </a:p>
          <a:p>
            <a:r>
              <a:rPr lang="ru-RU" sz="2200" dirty="0"/>
              <a:t>Например, если IP-адрес узла равен 131.32.255.131, а маска равна 255.255.240.0, то адрес сети равен 131.32.240.0.</a:t>
            </a:r>
          </a:p>
          <a:p>
            <a:r>
              <a:rPr lang="ru-RU" sz="2200" dirty="0"/>
              <a:t>Для узла с IP-адресом 214.32.112.131 адрес сети равен 214.32.64.0. Чему равен третий слева байт маски? Ответ запишите в виде десятичного числа.</a:t>
            </a:r>
          </a:p>
          <a:p>
            <a:pPr algn="just"/>
            <a:r>
              <a:rPr lang="ru-RU" sz="3600" b="1" dirty="0" smtClean="0">
                <a:solidFill>
                  <a:srgbClr val="00B0F0"/>
                </a:solidFill>
              </a:rPr>
              <a:t>Ответ: 192</a:t>
            </a:r>
            <a:endParaRPr lang="ru-RU" sz="36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852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2772" y="1340768"/>
            <a:ext cx="756084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ru-RU" sz="2200" dirty="0"/>
              <a:t>Для узла с IP-адресом 220.128.114.142 адрес сети равен 220.128.64.0. Чему равен третий слева байт маски? Ответ запишите в виде десятичного числа.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200" dirty="0"/>
              <a:t>Для узла с IP-адресом 214.228.114.203 адрес сети равен 214.228.96.0. Чему равен третий слева байт маски? Ответ запишите в виде десятичного числа.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200" dirty="0"/>
              <a:t>Для узла с IP-адресом 117.191.88.37 адрес сети равен 117.191.80.0. Чему равен третий слева байт маски? Ответ запишите в виде десятичного числа.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200" dirty="0"/>
              <a:t>Для узла с IP-адресом 135.116.177.140 адрес сети равен 135.116.160.0. Чему равен третий слева байт маски? Ответ запишите в виде десятичного числа.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200" dirty="0"/>
              <a:t>Для узла с IP-адресом 217.138.127.144 адрес сети равен 217.138.64.0. Чему равен третий слева байт маски? Ответ запишите в виде десятичного числа.</a:t>
            </a:r>
          </a:p>
        </p:txBody>
      </p:sp>
    </p:spTree>
    <p:extLst>
      <p:ext uri="{BB962C8B-B14F-4D97-AF65-F5344CB8AC3E}">
        <p14:creationId xmlns:p14="http://schemas.microsoft.com/office/powerpoint/2010/main" val="337889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нужно знать: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dirty="0"/>
              <a:t>принято разделять каталоги не обратным </a:t>
            </a:r>
            <a:r>
              <a:rPr lang="ru-RU" dirty="0" err="1"/>
              <a:t>слэшем</a:t>
            </a:r>
            <a:r>
              <a:rPr lang="ru-RU" dirty="0"/>
              <a:t> «\» (как в </a:t>
            </a:r>
            <a:r>
              <a:rPr lang="en-US" i="1" dirty="0"/>
              <a:t>Windows</a:t>
            </a:r>
            <a:r>
              <a:rPr lang="ru-RU" dirty="0"/>
              <a:t>), а прямым «/», как в системе </a:t>
            </a:r>
            <a:r>
              <a:rPr lang="ru-RU" i="1" dirty="0"/>
              <a:t>UNIX</a:t>
            </a:r>
            <a:r>
              <a:rPr lang="ru-RU" dirty="0"/>
              <a:t> и ее «родственниках», например, в </a:t>
            </a:r>
            <a:r>
              <a:rPr lang="en-US" i="1" dirty="0"/>
              <a:t>Linux </a:t>
            </a:r>
            <a:endParaRPr lang="ru-RU" dirty="0"/>
          </a:p>
          <a:p>
            <a:pPr marL="0" lvl="0" indent="0">
              <a:buNone/>
            </a:pPr>
            <a:r>
              <a:rPr lang="ru-RU" dirty="0"/>
              <a:t>пример адреса (</a:t>
            </a:r>
            <a:r>
              <a:rPr lang="en-US" dirty="0"/>
              <a:t>URL</a:t>
            </a:r>
            <a:r>
              <a:rPr lang="ru-RU" dirty="0"/>
              <a:t>)</a:t>
            </a:r>
          </a:p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</a:rPr>
              <a:t>http</a:t>
            </a:r>
            <a:r>
              <a:rPr lang="ru-RU" dirty="0"/>
              <a:t>://</a:t>
            </a:r>
            <a:r>
              <a:rPr lang="ru-RU" b="1" dirty="0">
                <a:solidFill>
                  <a:srgbClr val="7030A0"/>
                </a:solidFill>
              </a:rPr>
              <a:t>www.vasya.ru</a:t>
            </a:r>
            <a:r>
              <a:rPr lang="ru-RU" dirty="0"/>
              <a:t>/</a:t>
            </a:r>
            <a:r>
              <a:rPr lang="ru-RU" b="1" dirty="0">
                <a:solidFill>
                  <a:srgbClr val="00B0F0"/>
                </a:solidFill>
              </a:rPr>
              <a:t>home/user/vasya</a:t>
            </a:r>
            <a:r>
              <a:rPr lang="ru-RU" dirty="0"/>
              <a:t>/</a:t>
            </a:r>
            <a:r>
              <a:rPr lang="en-US" b="1" dirty="0" err="1">
                <a:solidFill>
                  <a:schemeClr val="bg1">
                    <a:lumMod val="50000"/>
                  </a:schemeClr>
                </a:solidFill>
              </a:rPr>
              <a:t>qu</a:t>
            </a:r>
            <a:r>
              <a:rPr lang="ru-RU" b="1" dirty="0">
                <a:solidFill>
                  <a:schemeClr val="bg1">
                    <a:lumMod val="50000"/>
                  </a:schemeClr>
                </a:solidFill>
              </a:rPr>
              <a:t>-</a:t>
            </a:r>
            <a:r>
              <a:rPr lang="en-US" b="1" dirty="0" err="1">
                <a:solidFill>
                  <a:schemeClr val="bg1">
                    <a:lumMod val="50000"/>
                  </a:schemeClr>
                </a:solidFill>
              </a:rPr>
              <a:t>qu</a:t>
            </a:r>
            <a:r>
              <a:rPr lang="ru-RU" b="1" dirty="0">
                <a:solidFill>
                  <a:schemeClr val="bg1">
                    <a:lumMod val="50000"/>
                  </a:schemeClr>
                </a:solidFill>
              </a:rPr>
              <a:t>.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zip</a:t>
            </a:r>
            <a:endParaRPr lang="ru-RU" b="1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dirty="0"/>
              <a:t>здесь </a:t>
            </a:r>
            <a:r>
              <a:rPr lang="ru-RU" dirty="0" smtClean="0"/>
              <a:t>красным цветом выделен </a:t>
            </a:r>
            <a:r>
              <a:rPr lang="ru-RU" dirty="0"/>
              <a:t>протокол, фиолетовым – доменное имя сайта, голубым – каталог на сайте и серым – имя файла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030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             Ответы: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7540828"/>
              </p:ext>
            </p:extLst>
          </p:nvPr>
        </p:nvGraphicFramePr>
        <p:xfrm>
          <a:off x="1907704" y="1700808"/>
          <a:ext cx="4064102" cy="16764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18160"/>
                <a:gridCol w="3545942"/>
              </a:tblGrid>
              <a:tr h="262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Arial"/>
                          <a:ea typeface="Times New Roman"/>
                        </a:rPr>
                        <a:t>192</a:t>
                      </a:r>
                      <a:endParaRPr lang="ru-RU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2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Arial"/>
                          <a:ea typeface="Times New Roman"/>
                        </a:rPr>
                        <a:t>224</a:t>
                      </a:r>
                      <a:endParaRPr lang="ru-RU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2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2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Arial"/>
                          <a:ea typeface="Times New Roman"/>
                        </a:rPr>
                        <a:t>240</a:t>
                      </a:r>
                      <a:endParaRPr lang="ru-RU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2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2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Arial"/>
                          <a:ea typeface="Times New Roman"/>
                        </a:rPr>
                        <a:t>224</a:t>
                      </a:r>
                      <a:endParaRPr lang="ru-RU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2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2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Arial"/>
                          <a:ea typeface="Times New Roman"/>
                        </a:rPr>
                        <a:t>192</a:t>
                      </a:r>
                      <a:endParaRPr lang="ru-RU" sz="2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155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63" y="932600"/>
            <a:ext cx="9159863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ru-RU" dirty="0"/>
              <a:t>Два узла, находящиеся в одной сети, имеют IP-адреса 115.127.30.120 и 115.127.151.120. Укажите наибольшее возможное значение третьего слева байта маски сети. Ответ запишите в виде десятичного числа.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/>
              <a:t>Два узла, находящиеся в одной сети, имеют IP-адреса 152.217.69.70 и 152.217.125.80. Укажите наибольшее возможное значение третьего слева байта маски сети. Ответ запишите в виде десятичного числа.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/>
              <a:t>Два узла, находящиеся в одной сети, имеют IP-адреса 112.117.107.70 и 112.117.121.80. Укажите наибольшее возможное значение третьего слева байта маски сети. Ответ запишите в виде десятичного числа.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/>
              <a:t>Два узла, находящиеся в одной сети, имеют IP-адреса 121.171.5.70 и 121.171.29.68. Укажите наибольшее возможное значение третьего слева байта маски сети. Ответ запишите в виде десятичного числа.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/>
              <a:t>Два узла, находящиеся в одной сети, имеют IP-адреса 121.171.15.70 и 121.171.3.68. Укажите наибольшее возможное значение третьего слева байта маски сети. Ответ запишите в виде десятичного числа.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/>
              <a:t>Два узла, находящиеся в одной сети, имеют IP-адреса 215.171.155.54 и 215.171.145.37. Укажите наибольшее возможное значение третьего слева байта маски сети. Ответ запишите в виде десятичного числа.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/>
              <a:t>Два узла, находящиеся в одной сети, имеют IP-адреса 211.115.61.154 и 211.115.59.137. Укажите наибольшее возможное значение третьего слева байта маски сети. Ответ запишите в виде десятичного числа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044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             Ответы: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8716689"/>
              </p:ext>
            </p:extLst>
          </p:nvPr>
        </p:nvGraphicFramePr>
        <p:xfrm>
          <a:off x="1907704" y="1700808"/>
          <a:ext cx="4064102" cy="23469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18160"/>
                <a:gridCol w="3545942"/>
              </a:tblGrid>
              <a:tr h="262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Arial"/>
                          <a:ea typeface="Times New Roman"/>
                        </a:rPr>
                        <a:t>0</a:t>
                      </a:r>
                      <a:endParaRPr lang="ru-RU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2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Arial"/>
                          <a:ea typeface="Times New Roman"/>
                        </a:rPr>
                        <a:t>192</a:t>
                      </a:r>
                      <a:endParaRPr lang="ru-RU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2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2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Arial"/>
                          <a:ea typeface="Times New Roman"/>
                        </a:rPr>
                        <a:t>224</a:t>
                      </a:r>
                      <a:endParaRPr lang="ru-RU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2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2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Arial"/>
                          <a:ea typeface="Times New Roman"/>
                        </a:rPr>
                        <a:t>224</a:t>
                      </a:r>
                      <a:endParaRPr lang="ru-RU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2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2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Arial"/>
                          <a:ea typeface="Times New Roman"/>
                        </a:rPr>
                        <a:t>240</a:t>
                      </a:r>
                      <a:endParaRPr lang="ru-RU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2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2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Arial"/>
                          <a:ea typeface="Times New Roman"/>
                        </a:rPr>
                        <a:t>240</a:t>
                      </a:r>
                      <a:endParaRPr lang="ru-RU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2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ru-RU" sz="2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Arial"/>
                          <a:ea typeface="Times New Roman"/>
                        </a:rPr>
                        <a:t>248</a:t>
                      </a:r>
                      <a:endParaRPr lang="ru-RU" sz="2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843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63" y="1232746"/>
            <a:ext cx="915986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ru-RU" sz="2000" dirty="0"/>
              <a:t>Два узла, находящиеся в одной сети, имеют IP-адреса 11.156.152.142 и 11.156.157.39. Укажите наибольшее возможное значение третьего слева байта маски сети. Ответ запишите в виде десятичного числа.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000" dirty="0"/>
              <a:t>Два узла, находящиеся в одной сети, имеют IP-адреса 61.58.73.42 и 61.58.75.136. Укажите наибольшее возможное значение третьего слева байта маски сети. Ответ запишите в виде десятичного числа.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000" dirty="0"/>
              <a:t>Два узла, находящиеся в одной сети, имеют IP-адреса 161.158.136.231 и 161.158.138.65. Укажите наибольшее возможное значение третьего слева байта маски сети. Ответ запишите в виде десятичного числа.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000" dirty="0"/>
              <a:t>Для узла с IP-адресом 111.81.208.27 адрес сети равен 111.81.192.0. Чему равно наименьшее возможное значение третьего слева байта маски? Ответ запишите в виде десятичного числа.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000" dirty="0"/>
              <a:t>Для узла с IP-адресом 215.181.200.27 адрес сети равен 215.181.192.0. Чему равно наибольшее возможное значение третьего слева байта маски? Ответ запишите в виде десятичного числа.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000" dirty="0"/>
              <a:t>Для узла с IP-адресом 15.51.208.15 адрес сети равен 15.51.192.0. Чему равно наибольшее возможное значение третьего слева байта маски? Ответ запишите в виде десятичного числа.</a:t>
            </a:r>
          </a:p>
        </p:txBody>
      </p:sp>
    </p:spTree>
    <p:extLst>
      <p:ext uri="{BB962C8B-B14F-4D97-AF65-F5344CB8AC3E}">
        <p14:creationId xmlns:p14="http://schemas.microsoft.com/office/powerpoint/2010/main" val="388758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             Ответы: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9199202"/>
              </p:ext>
            </p:extLst>
          </p:nvPr>
        </p:nvGraphicFramePr>
        <p:xfrm>
          <a:off x="1907704" y="1700808"/>
          <a:ext cx="4064102" cy="20116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18160"/>
                <a:gridCol w="3545942"/>
              </a:tblGrid>
              <a:tr h="262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Arial"/>
                          <a:ea typeface="Times New Roman"/>
                        </a:rPr>
                        <a:t>248</a:t>
                      </a:r>
                      <a:endParaRPr lang="ru-RU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2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Arial"/>
                          <a:ea typeface="Times New Roman"/>
                        </a:rPr>
                        <a:t>252</a:t>
                      </a:r>
                      <a:endParaRPr lang="ru-RU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2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2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Arial"/>
                          <a:ea typeface="Times New Roman"/>
                        </a:rPr>
                        <a:t>252</a:t>
                      </a:r>
                      <a:endParaRPr lang="ru-RU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2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2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Arial"/>
                          <a:ea typeface="Times New Roman"/>
                        </a:rPr>
                        <a:t>192</a:t>
                      </a:r>
                      <a:endParaRPr lang="ru-RU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2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2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Arial"/>
                          <a:ea typeface="Times New Roman"/>
                        </a:rPr>
                        <a:t>240</a:t>
                      </a:r>
                      <a:endParaRPr lang="ru-RU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2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2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Arial"/>
                          <a:ea typeface="Times New Roman"/>
                        </a:rPr>
                        <a:t>224</a:t>
                      </a:r>
                      <a:endParaRPr lang="ru-RU" sz="2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126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732" y="1226636"/>
            <a:ext cx="903649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ru-RU" sz="2000" dirty="0"/>
              <a:t>Для узла с IP-адресом 115.12.69.38 адрес сети равен 115.12.64.0. Найдите наименьшее возможное количество единиц в двоичной записи маски подсети.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000" dirty="0"/>
              <a:t>Для узла с IP-адресом 68.112.69.138 адрес сети равен 68.112.64.0. Найдите наибольшее возможное количество единиц в двоичной записи маски подсети.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000" dirty="0"/>
              <a:t>Для узла с IP-адресом 48.95.137.38 адрес сети равен 48.95.128.0. Найдите наименьшее возможное количество единиц в двоичной записи маски подсети.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000" dirty="0"/>
              <a:t>Для узла с IP-адресом 156.32.140.138 адрес сети равен 156.32.128.0. Найдите наибольшее возможное количество единиц в двоичной записи маски подсети.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000" dirty="0"/>
              <a:t>Для узла с IP-адресом 148.195.140.28 адрес сети равен 148.195.140.0. Найдите наименьшее возможное количество единиц в двоичной записи маски подсети.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000" dirty="0"/>
              <a:t>Для узла с IP-адресом 63.132.140.28 адрес сети равен 63.132.140.0. Найдите наибольшее возможное количество единиц в двоичной записи маски подсети.</a:t>
            </a:r>
          </a:p>
        </p:txBody>
      </p:sp>
    </p:spTree>
    <p:extLst>
      <p:ext uri="{BB962C8B-B14F-4D97-AF65-F5344CB8AC3E}">
        <p14:creationId xmlns:p14="http://schemas.microsoft.com/office/powerpoint/2010/main" val="15957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             Ответы: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0246664"/>
              </p:ext>
            </p:extLst>
          </p:nvPr>
        </p:nvGraphicFramePr>
        <p:xfrm>
          <a:off x="1907704" y="1700808"/>
          <a:ext cx="4064102" cy="20116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18160"/>
                <a:gridCol w="3545942"/>
              </a:tblGrid>
              <a:tr h="262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Arial"/>
                          <a:ea typeface="Times New Roman"/>
                        </a:rPr>
                        <a:t>18</a:t>
                      </a:r>
                      <a:endParaRPr lang="ru-RU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2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Arial"/>
                          <a:ea typeface="Times New Roman"/>
                        </a:rPr>
                        <a:t>21</a:t>
                      </a:r>
                      <a:endParaRPr lang="ru-RU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2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2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Arial"/>
                          <a:ea typeface="Times New Roman"/>
                        </a:rPr>
                        <a:t>17</a:t>
                      </a:r>
                      <a:endParaRPr lang="ru-RU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2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2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Arial"/>
                          <a:ea typeface="Times New Roman"/>
                        </a:rPr>
                        <a:t>20</a:t>
                      </a:r>
                      <a:endParaRPr lang="ru-RU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2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2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Arial"/>
                          <a:ea typeface="Times New Roman"/>
                        </a:rPr>
                        <a:t>22</a:t>
                      </a:r>
                      <a:endParaRPr lang="ru-RU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2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2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Arial"/>
                          <a:ea typeface="Times New Roman"/>
                        </a:rPr>
                        <a:t>27</a:t>
                      </a:r>
                      <a:endParaRPr lang="ru-RU" sz="2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738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732" y="1226636"/>
            <a:ext cx="903649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ru-RU" sz="2000" dirty="0"/>
              <a:t>Для узла с IP-адресом 118.105.136.60 адрес сети равен 118.105.136.0. Найдите наименьшее возможное количество единиц в двоичной записи маски подсети.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/>
              <a:t>Для узла с IP-адресом 163.232.136.60 адрес сети равен 163.232.136.0. Найдите наибольшее возможное количество единиц в двоичной записи маски подсети.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/>
              <a:t>Для узла с IP-адресом 108.87.113.106 адрес сети равен 108.87.112.0. Найдите наименьшее возможное количество единиц в двоичной записи маски подсети.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/>
              <a:t>Для узла с IP-адресом 142.198.113.106 адрес сети равен 142.198.112.0. Найдите наибольшее возможное количество единиц в двоичной записи маски подсети.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/>
              <a:t>Для узла с IP-адресом 192.75.64.98 адрес сети равен 192.75.64.0. Найдите наименьшее возможное количество единиц в двоичной записи маски подсети.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/>
              <a:t>Для узла с IP-адресом 203.155.64.98 адрес сети равен 203.155.64.0. Найдите наибольшее возможное количество единиц в двоичной записи маски подсети.</a:t>
            </a:r>
          </a:p>
        </p:txBody>
      </p:sp>
    </p:spTree>
    <p:extLst>
      <p:ext uri="{BB962C8B-B14F-4D97-AF65-F5344CB8AC3E}">
        <p14:creationId xmlns:p14="http://schemas.microsoft.com/office/powerpoint/2010/main" val="404129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             Ответы: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7455519"/>
              </p:ext>
            </p:extLst>
          </p:nvPr>
        </p:nvGraphicFramePr>
        <p:xfrm>
          <a:off x="1907704" y="1700808"/>
          <a:ext cx="4064102" cy="20116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18160"/>
                <a:gridCol w="3545942"/>
              </a:tblGrid>
              <a:tr h="262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Arial"/>
                          <a:ea typeface="Times New Roman"/>
                        </a:rPr>
                        <a:t>21</a:t>
                      </a:r>
                      <a:endParaRPr lang="ru-RU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2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Arial"/>
                          <a:ea typeface="Times New Roman"/>
                        </a:rPr>
                        <a:t>26</a:t>
                      </a:r>
                      <a:endParaRPr lang="ru-RU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2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2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Arial"/>
                          <a:ea typeface="Times New Roman"/>
                        </a:rPr>
                        <a:t>20</a:t>
                      </a:r>
                      <a:endParaRPr lang="ru-RU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2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2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Arial"/>
                          <a:ea typeface="Times New Roman"/>
                        </a:rPr>
                        <a:t>23</a:t>
                      </a:r>
                      <a:endParaRPr lang="ru-RU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2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2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Arial"/>
                          <a:ea typeface="Times New Roman"/>
                        </a:rPr>
                        <a:t>18</a:t>
                      </a:r>
                      <a:endParaRPr lang="ru-RU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2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2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Arial"/>
                          <a:ea typeface="Times New Roman"/>
                        </a:rPr>
                        <a:t>25</a:t>
                      </a:r>
                      <a:endParaRPr lang="ru-RU" sz="2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Управляющая кнопка: в начало 3">
            <a:hlinkClick r:id="rId2" action="ppaction://hlinksldjump" highlightClick="1"/>
          </p:cNvPr>
          <p:cNvSpPr/>
          <p:nvPr/>
        </p:nvSpPr>
        <p:spPr>
          <a:xfrm>
            <a:off x="8460432" y="6381328"/>
            <a:ext cx="683568" cy="476672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119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732" y="1484784"/>
            <a:ext cx="903649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ru-RU" sz="2400" dirty="0"/>
              <a:t>(</a:t>
            </a:r>
            <a:r>
              <a:rPr lang="ru-RU" sz="2400" i="1" dirty="0"/>
              <a:t>А.Н. </a:t>
            </a:r>
            <a:r>
              <a:rPr lang="ru-RU" sz="2400" i="1" dirty="0" err="1"/>
              <a:t>Носкин</a:t>
            </a:r>
            <a:r>
              <a:rPr lang="ru-RU" sz="2400" dirty="0"/>
              <a:t>, г. Москва) Для узла с IP-адресом 241.185.253.57 адрес сети равен 241.185.252.0. Найдите наименьшее возможное количество нулей в двоичной записи маски подсети.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/>
              <a:t>(</a:t>
            </a:r>
            <a:r>
              <a:rPr lang="ru-RU" sz="2400" i="1" dirty="0"/>
              <a:t>А.Н. </a:t>
            </a:r>
            <a:r>
              <a:rPr lang="ru-RU" sz="2400" i="1" dirty="0" err="1"/>
              <a:t>Носкин</a:t>
            </a:r>
            <a:r>
              <a:rPr lang="ru-RU" sz="2400" dirty="0"/>
              <a:t>, г. Москва) Для узла с IP-адресом  204.108.112.142 адрес сети равен 204.108.64.0. Найдите наибольшее возможное количество нулей в двоичной записи маски подсети.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/>
              <a:t>(</a:t>
            </a:r>
            <a:r>
              <a:rPr lang="ru-RU" sz="2400" i="1" dirty="0"/>
              <a:t>А.Н. </a:t>
            </a:r>
            <a:r>
              <a:rPr lang="ru-RU" sz="2400" i="1" dirty="0" err="1"/>
              <a:t>Носкин</a:t>
            </a:r>
            <a:r>
              <a:rPr lang="ru-RU" sz="2400" dirty="0"/>
              <a:t>, г. Москва) Для узла с IP-адресом 111.91.200.28 адрес сети равен 111.91.192.0. Найдите наименьшее возможное количество нулей в двоичной записи маски подсети.</a:t>
            </a:r>
          </a:p>
        </p:txBody>
      </p:sp>
    </p:spTree>
    <p:extLst>
      <p:ext uri="{BB962C8B-B14F-4D97-AF65-F5344CB8AC3E}">
        <p14:creationId xmlns:p14="http://schemas.microsoft.com/office/powerpoint/2010/main" val="217485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нужно знать: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/>
              <a:t>каждый компьютер, подключенный к сети Интернет, должен иметь собственный адрес, который называют IP-адресом (</a:t>
            </a:r>
            <a:r>
              <a:rPr lang="en-US" dirty="0"/>
              <a:t>IP</a:t>
            </a:r>
            <a:r>
              <a:rPr lang="ru-RU" dirty="0"/>
              <a:t> = </a:t>
            </a:r>
            <a:r>
              <a:rPr lang="en-US" i="1" dirty="0"/>
              <a:t>Internet Protocol</a:t>
            </a:r>
            <a:r>
              <a:rPr lang="ru-RU" dirty="0"/>
              <a:t>)</a:t>
            </a:r>
          </a:p>
          <a:p>
            <a:pPr lvl="0"/>
            <a:r>
              <a:rPr lang="en-US" dirty="0"/>
              <a:t>IP</a:t>
            </a:r>
            <a:r>
              <a:rPr lang="ru-RU" dirty="0"/>
              <a:t>-адрес компьютера – это 32-битное число; для удобства его обычно записывают  в виде четырёх чисел, разделенных точками; каждое из этих чисел находится в интервале 0…255, например: </a:t>
            </a:r>
            <a:r>
              <a:rPr lang="ru-RU" b="1" dirty="0"/>
              <a:t>192.168.85.210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512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             Ответы: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0330377"/>
              </p:ext>
            </p:extLst>
          </p:nvPr>
        </p:nvGraphicFramePr>
        <p:xfrm>
          <a:off x="1907704" y="1700808"/>
          <a:ext cx="4064102" cy="10058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18160"/>
                <a:gridCol w="3545942"/>
              </a:tblGrid>
              <a:tr h="262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Arial"/>
                          <a:ea typeface="Times New Roman"/>
                        </a:rPr>
                        <a:t>9</a:t>
                      </a:r>
                      <a:endParaRPr lang="ru-RU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2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Arial"/>
                          <a:ea typeface="Times New Roman"/>
                        </a:rPr>
                        <a:t>14</a:t>
                      </a:r>
                      <a:endParaRPr lang="ru-RU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2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2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Arial"/>
                          <a:ea typeface="Times New Roman"/>
                        </a:rPr>
                        <a:t>12</a:t>
                      </a:r>
                      <a:endParaRPr lang="ru-RU" sz="2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383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нужно знать: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84784"/>
            <a:ext cx="8517632" cy="4525963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IP-адрес состоит из двух частей: адреса сети и адреса узла в этой сети, причём деление адреса на части определяется маской – 32-битным числом, в двоичной записи которого сначала стоят единицы, а потом – </a:t>
            </a:r>
            <a:r>
              <a:rPr lang="ru-RU" dirty="0" smtClean="0"/>
              <a:t>нули.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182362"/>
              </p:ext>
            </p:extLst>
          </p:nvPr>
        </p:nvGraphicFramePr>
        <p:xfrm>
          <a:off x="1259632" y="4293096"/>
          <a:ext cx="6912769" cy="20882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02669"/>
                <a:gridCol w="2289331"/>
                <a:gridCol w="2420769"/>
              </a:tblGrid>
              <a:tr h="696077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адрес сети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адрес узла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6077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IP-адрес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6077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маска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11........11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00.........00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546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нужно знать: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84784"/>
            <a:ext cx="8517632" cy="537321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Та часть </a:t>
            </a:r>
            <a:r>
              <a:rPr lang="en-US" dirty="0"/>
              <a:t>IP</a:t>
            </a:r>
            <a:r>
              <a:rPr lang="ru-RU" dirty="0"/>
              <a:t>-адреса, которая соответствует единичным битам маски, относится к адресу сети, а часть, соответствующая нулевым битам маски – это числовой адрес узла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lvl="0"/>
            <a:endParaRPr lang="ru-RU" dirty="0" smtClean="0"/>
          </a:p>
          <a:p>
            <a:pPr lvl="0"/>
            <a:endParaRPr lang="ru-RU" dirty="0"/>
          </a:p>
          <a:p>
            <a:pPr lvl="0"/>
            <a:r>
              <a:rPr lang="ru-RU" dirty="0" smtClean="0"/>
              <a:t>если </a:t>
            </a:r>
            <a:r>
              <a:rPr lang="ru-RU" dirty="0"/>
              <a:t>два узла относятся к одной сети, то адрес сети у них одинаковый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159389"/>
              </p:ext>
            </p:extLst>
          </p:nvPr>
        </p:nvGraphicFramePr>
        <p:xfrm>
          <a:off x="827584" y="3212976"/>
          <a:ext cx="6912769" cy="20882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02669"/>
                <a:gridCol w="2289331"/>
                <a:gridCol w="2420769"/>
              </a:tblGrid>
              <a:tr h="696077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адрес сети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адрес узла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6077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IP-адрес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6077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маска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11........11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00.........00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Управляющая кнопка: в начало 3">
            <a:hlinkClick r:id="rId2" action="ppaction://hlinksldjump" highlightClick="1"/>
          </p:cNvPr>
          <p:cNvSpPr/>
          <p:nvPr/>
        </p:nvSpPr>
        <p:spPr>
          <a:xfrm>
            <a:off x="8460432" y="6381328"/>
            <a:ext cx="683568" cy="476672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745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        Пример 1: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84784"/>
            <a:ext cx="8517632" cy="53732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i="1" dirty="0"/>
              <a:t>Два узла, находящиеся в одной сети, имеют IP-адреса </a:t>
            </a:r>
            <a:r>
              <a:rPr lang="ru-RU" b="1" i="1" dirty="0"/>
              <a:t>118.222.130.140</a:t>
            </a:r>
            <a:r>
              <a:rPr lang="ru-RU" i="1" dirty="0"/>
              <a:t> и </a:t>
            </a:r>
            <a:r>
              <a:rPr lang="ru-RU" b="1" i="1" dirty="0"/>
              <a:t>118.222.201.140</a:t>
            </a:r>
            <a:r>
              <a:rPr lang="ru-RU" i="1" dirty="0"/>
              <a:t>. Укажите наибольшее возможное значение третьего слева байта маски сети. Ответ запишите в виде десятичного числа</a:t>
            </a:r>
            <a:r>
              <a:rPr lang="ru-RU" i="1" dirty="0" smtClean="0"/>
              <a:t>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bg1"/>
                </a:solidFill>
              </a:rPr>
              <a:t>Решение:</a:t>
            </a:r>
            <a:endParaRPr lang="ru-RU" dirty="0" smtClean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ru-RU" dirty="0" smtClean="0">
                <a:solidFill>
                  <a:schemeClr val="bg1"/>
                </a:solidFill>
              </a:rPr>
              <a:t>первые два числа обоих адресов, 118.222, одинаковые, поэтому возможно, что оба эти числа относятся к адресу сети (а возможно и нет, но в этом случае третий байт маски будет нулевой!)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692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        Пример 1: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84784"/>
            <a:ext cx="8517632" cy="53732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i="1" dirty="0"/>
              <a:t>Два узла, находящиеся в одной сети, имеют IP-адреса </a:t>
            </a:r>
            <a:r>
              <a:rPr lang="ru-RU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118.222.</a:t>
            </a:r>
            <a:r>
              <a:rPr lang="ru-RU" b="1" i="1" dirty="0"/>
              <a:t>130.140</a:t>
            </a:r>
            <a:r>
              <a:rPr lang="ru-RU" i="1" dirty="0"/>
              <a:t> и </a:t>
            </a:r>
            <a:r>
              <a:rPr lang="ru-RU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118.222.</a:t>
            </a:r>
            <a:r>
              <a:rPr lang="ru-RU" b="1" i="1" dirty="0"/>
              <a:t>201.140</a:t>
            </a:r>
            <a:r>
              <a:rPr lang="ru-RU" i="1" dirty="0"/>
              <a:t>. Укажите наибольшее возможное значение третьего слева байта маски сети. Ответ запишите в виде десятичного числа</a:t>
            </a:r>
            <a:r>
              <a:rPr lang="ru-RU" i="1" dirty="0" smtClean="0"/>
              <a:t>.</a:t>
            </a:r>
          </a:p>
          <a:p>
            <a:pPr marL="0" indent="0">
              <a:buNone/>
            </a:pPr>
            <a:r>
              <a:rPr lang="ru-RU" b="1" dirty="0"/>
              <a:t>Решение:</a:t>
            </a:r>
            <a:endParaRPr lang="ru-RU" dirty="0"/>
          </a:p>
          <a:p>
            <a:pPr lvl="0"/>
            <a:r>
              <a:rPr lang="ru-RU" dirty="0"/>
              <a:t>первые два числа обоих адресов, 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118.222</a:t>
            </a:r>
            <a:r>
              <a:rPr lang="ru-RU" dirty="0"/>
              <a:t>, одинаковые, поэтому возможно, что оба эти числа относятся к адресу сети (а возможно и нет, но в этом случае третий байт маски будет нулевой!)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382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5027</Words>
  <Application>Microsoft Office PowerPoint</Application>
  <PresentationFormat>Экран (4:3)</PresentationFormat>
  <Paragraphs>350</Paragraphs>
  <Slides>50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50</vt:i4>
      </vt:variant>
    </vt:vector>
  </HeadingPairs>
  <TitlesOfParts>
    <vt:vector size="52" baseType="lpstr">
      <vt:lpstr>Тема Office</vt:lpstr>
      <vt:lpstr>Специальное оформление</vt:lpstr>
      <vt:lpstr>Компьютерные сети. Адресация в Интернете.</vt:lpstr>
      <vt:lpstr>Содержание:</vt:lpstr>
      <vt:lpstr>Что нужно знать:</vt:lpstr>
      <vt:lpstr>Что нужно знать:</vt:lpstr>
      <vt:lpstr>Что нужно знать:</vt:lpstr>
      <vt:lpstr>Что нужно знать:</vt:lpstr>
      <vt:lpstr>Что нужно знать:</vt:lpstr>
      <vt:lpstr>        Пример 1:</vt:lpstr>
      <vt:lpstr>        Пример 1:</vt:lpstr>
      <vt:lpstr>Презентация PowerPoint</vt:lpstr>
      <vt:lpstr>Презентация PowerPoint</vt:lpstr>
      <vt:lpstr>Презентация PowerPoint</vt:lpstr>
      <vt:lpstr>        Пример 2:</vt:lpstr>
      <vt:lpstr>Презентация PowerPoint</vt:lpstr>
      <vt:lpstr>        Пример 2: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Задачи для тренировки</vt:lpstr>
      <vt:lpstr>Презентация PowerPoint</vt:lpstr>
      <vt:lpstr>             Ответы: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  Ответы:</vt:lpstr>
      <vt:lpstr>Презентация PowerPoint</vt:lpstr>
      <vt:lpstr>             Ответы:</vt:lpstr>
      <vt:lpstr>Презентация PowerPoint</vt:lpstr>
      <vt:lpstr>             Ответы:</vt:lpstr>
      <vt:lpstr>Презентация PowerPoint</vt:lpstr>
      <vt:lpstr>             Ответы:</vt:lpstr>
      <vt:lpstr>Презентация PowerPoint</vt:lpstr>
      <vt:lpstr>             Ответы:</vt:lpstr>
      <vt:lpstr>Презентация PowerPoint</vt:lpstr>
      <vt:lpstr>             Ответы: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 презентации</dc:title>
  <dc:creator>Павел</dc:creator>
  <cp:lastModifiedBy>User</cp:lastModifiedBy>
  <cp:revision>38</cp:revision>
  <dcterms:created xsi:type="dcterms:W3CDTF">2009-01-08T12:15:48Z</dcterms:created>
  <dcterms:modified xsi:type="dcterms:W3CDTF">2017-06-13T13:30:01Z</dcterms:modified>
</cp:coreProperties>
</file>