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303" r:id="rId3"/>
    <p:sldId id="259" r:id="rId4"/>
    <p:sldId id="275" r:id="rId5"/>
    <p:sldId id="263" r:id="rId6"/>
    <p:sldId id="289" r:id="rId7"/>
    <p:sldId id="300" r:id="rId8"/>
    <p:sldId id="301" r:id="rId9"/>
    <p:sldId id="277" r:id="rId10"/>
    <p:sldId id="278" r:id="rId11"/>
    <p:sldId id="293" r:id="rId12"/>
    <p:sldId id="290" r:id="rId13"/>
    <p:sldId id="291" r:id="rId14"/>
    <p:sldId id="302" r:id="rId15"/>
    <p:sldId id="288" r:id="rId16"/>
    <p:sldId id="266" r:id="rId17"/>
    <p:sldId id="296" r:id="rId18"/>
    <p:sldId id="297" r:id="rId19"/>
    <p:sldId id="298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89E83-1378-41AB-A629-EFD42CE687C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5FC67F-9963-4736-9C81-A5FCC2729ABF}">
      <dgm:prSet phldrT="[Текст]" custT="1"/>
      <dgm:spPr>
        <a:solidFill>
          <a:schemeClr val="tx1">
            <a:lumMod val="65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4400" dirty="0" smtClean="0"/>
            <a:t>2 вида</a:t>
          </a:r>
          <a:endParaRPr lang="ru-RU" sz="4400" dirty="0"/>
        </a:p>
      </dgm:t>
    </dgm:pt>
    <dgm:pt modelId="{CCD6D1C8-D300-413F-90AC-019E1B60D29B}" type="parTrans" cxnId="{FB438299-969B-4AC8-93C9-AFA9357A9841}">
      <dgm:prSet/>
      <dgm:spPr/>
      <dgm:t>
        <a:bodyPr/>
        <a:lstStyle/>
        <a:p>
          <a:endParaRPr lang="ru-RU"/>
        </a:p>
      </dgm:t>
    </dgm:pt>
    <dgm:pt modelId="{57919F0B-FC9F-4059-84B6-E3A8FE02E233}" type="sibTrans" cxnId="{FB438299-969B-4AC8-93C9-AFA9357A9841}">
      <dgm:prSet/>
      <dgm:spPr/>
      <dgm:t>
        <a:bodyPr/>
        <a:lstStyle/>
        <a:p>
          <a:endParaRPr lang="ru-RU"/>
        </a:p>
      </dgm:t>
    </dgm:pt>
    <dgm:pt modelId="{C24ACE51-CDF8-411E-BA3D-EB204CB57379}">
      <dgm:prSet phldrT="[Текст]" custT="1"/>
      <dgm:spPr>
        <a:solidFill>
          <a:schemeClr val="tx1">
            <a:lumMod val="65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800" dirty="0" smtClean="0"/>
            <a:t>Глобальная сеть Интернет</a:t>
          </a:r>
          <a:endParaRPr lang="ru-RU" sz="2800" dirty="0"/>
        </a:p>
      </dgm:t>
    </dgm:pt>
    <dgm:pt modelId="{88B3BB5C-C6C8-4446-8096-A17C3CD833D3}" type="parTrans" cxnId="{22D77C3F-6B97-4DE8-86EB-2CD987AE7E9E}">
      <dgm:prSet/>
      <dgm:spPr/>
      <dgm:t>
        <a:bodyPr/>
        <a:lstStyle/>
        <a:p>
          <a:endParaRPr lang="ru-RU"/>
        </a:p>
      </dgm:t>
    </dgm:pt>
    <dgm:pt modelId="{CAE3DC9E-56FA-4118-B064-CBA1A45AE3EB}" type="sibTrans" cxnId="{22D77C3F-6B97-4DE8-86EB-2CD987AE7E9E}">
      <dgm:prSet/>
      <dgm:spPr/>
      <dgm:t>
        <a:bodyPr/>
        <a:lstStyle/>
        <a:p>
          <a:endParaRPr lang="ru-RU"/>
        </a:p>
      </dgm:t>
    </dgm:pt>
    <dgm:pt modelId="{83233934-E50E-4860-B6D8-B34BF0EDAEF7}">
      <dgm:prSet phldrT="[Текст]" custT="1"/>
      <dgm:spPr>
        <a:solidFill>
          <a:schemeClr val="tx1">
            <a:lumMod val="65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800" dirty="0" smtClean="0"/>
            <a:t>Локальные сети</a:t>
          </a:r>
          <a:endParaRPr lang="ru-RU" sz="2800" dirty="0"/>
        </a:p>
      </dgm:t>
    </dgm:pt>
    <dgm:pt modelId="{211EA0DB-FAE7-439E-BD8A-63BAD13F64A0}" type="parTrans" cxnId="{591CF284-610F-4E80-9D6D-5026F53CF6F6}">
      <dgm:prSet/>
      <dgm:spPr/>
      <dgm:t>
        <a:bodyPr/>
        <a:lstStyle/>
        <a:p>
          <a:endParaRPr lang="ru-RU"/>
        </a:p>
      </dgm:t>
    </dgm:pt>
    <dgm:pt modelId="{F6453116-5EBF-4456-8677-1F5CF3370D02}" type="sibTrans" cxnId="{591CF284-610F-4E80-9D6D-5026F53CF6F6}">
      <dgm:prSet/>
      <dgm:spPr/>
      <dgm:t>
        <a:bodyPr/>
        <a:lstStyle/>
        <a:p>
          <a:endParaRPr lang="ru-RU"/>
        </a:p>
      </dgm:t>
    </dgm:pt>
    <dgm:pt modelId="{FB9650F2-39CC-4030-B20A-5D46475F9BFF}" type="pres">
      <dgm:prSet presAssocID="{61889E83-1378-41AB-A629-EFD42CE687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19ABC0-3A37-40C4-9AE9-9D1487F4BD8A}" type="pres">
      <dgm:prSet presAssocID="{AA5FC67F-9963-4736-9C81-A5FCC2729A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B0D19-2065-4A57-BE63-B4F76B6AEFB4}" type="pres">
      <dgm:prSet presAssocID="{AA5FC67F-9963-4736-9C81-A5FCC2729ABF}" presName="spNode" presStyleCnt="0"/>
      <dgm:spPr/>
    </dgm:pt>
    <dgm:pt modelId="{FA903A65-A2F1-48D3-B7F6-81CA51E0AFCE}" type="pres">
      <dgm:prSet presAssocID="{57919F0B-FC9F-4059-84B6-E3A8FE02E23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06117ABC-7F00-4ED8-BCD6-FE00E5217A95}" type="pres">
      <dgm:prSet presAssocID="{C24ACE51-CDF8-411E-BA3D-EB204CB57379}" presName="node" presStyleLbl="node1" presStyleIdx="1" presStyleCnt="3" custScaleX="105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55972-EA47-4143-8E9E-CD216CB169EA}" type="pres">
      <dgm:prSet presAssocID="{C24ACE51-CDF8-411E-BA3D-EB204CB57379}" presName="spNode" presStyleCnt="0"/>
      <dgm:spPr/>
    </dgm:pt>
    <dgm:pt modelId="{912786BD-C047-443F-8E88-776F1532D8F5}" type="pres">
      <dgm:prSet presAssocID="{CAE3DC9E-56FA-4118-B064-CBA1A45AE3E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E56D307-F8FE-42FD-B050-B633C148159C}" type="pres">
      <dgm:prSet presAssocID="{83233934-E50E-4860-B6D8-B34BF0EDAEF7}" presName="node" presStyleLbl="node1" presStyleIdx="2" presStyleCnt="3" custScaleX="111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5217B-AC10-4DB5-AD4C-6E965AC20E29}" type="pres">
      <dgm:prSet presAssocID="{83233934-E50E-4860-B6D8-B34BF0EDAEF7}" presName="spNode" presStyleCnt="0"/>
      <dgm:spPr/>
    </dgm:pt>
    <dgm:pt modelId="{50A14B1D-0ADF-44CC-9D39-62633B3A1F4B}" type="pres">
      <dgm:prSet presAssocID="{F6453116-5EBF-4456-8677-1F5CF3370D02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4847EAF8-6278-4623-8721-92B94AB78AEA}" type="presOf" srcId="{C24ACE51-CDF8-411E-BA3D-EB204CB57379}" destId="{06117ABC-7F00-4ED8-BCD6-FE00E5217A95}" srcOrd="0" destOrd="0" presId="urn:microsoft.com/office/officeart/2005/8/layout/cycle6"/>
    <dgm:cxn modelId="{30376A56-B611-49CD-BDF2-5C8BE0B0F442}" type="presOf" srcId="{F6453116-5EBF-4456-8677-1F5CF3370D02}" destId="{50A14B1D-0ADF-44CC-9D39-62633B3A1F4B}" srcOrd="0" destOrd="0" presId="urn:microsoft.com/office/officeart/2005/8/layout/cycle6"/>
    <dgm:cxn modelId="{F5363864-07C9-4080-ADDB-0C07923A94BB}" type="presOf" srcId="{83233934-E50E-4860-B6D8-B34BF0EDAEF7}" destId="{CE56D307-F8FE-42FD-B050-B633C148159C}" srcOrd="0" destOrd="0" presId="urn:microsoft.com/office/officeart/2005/8/layout/cycle6"/>
    <dgm:cxn modelId="{20ABE853-EB37-4758-9AE1-23B5DF534E3A}" type="presOf" srcId="{CAE3DC9E-56FA-4118-B064-CBA1A45AE3EB}" destId="{912786BD-C047-443F-8E88-776F1532D8F5}" srcOrd="0" destOrd="0" presId="urn:microsoft.com/office/officeart/2005/8/layout/cycle6"/>
    <dgm:cxn modelId="{591CF284-610F-4E80-9D6D-5026F53CF6F6}" srcId="{61889E83-1378-41AB-A629-EFD42CE687C5}" destId="{83233934-E50E-4860-B6D8-B34BF0EDAEF7}" srcOrd="2" destOrd="0" parTransId="{211EA0DB-FAE7-439E-BD8A-63BAD13F64A0}" sibTransId="{F6453116-5EBF-4456-8677-1F5CF3370D02}"/>
    <dgm:cxn modelId="{CC463DE5-5880-40D4-A38A-4E9AB9F4A2F3}" type="presOf" srcId="{61889E83-1378-41AB-A629-EFD42CE687C5}" destId="{FB9650F2-39CC-4030-B20A-5D46475F9BFF}" srcOrd="0" destOrd="0" presId="urn:microsoft.com/office/officeart/2005/8/layout/cycle6"/>
    <dgm:cxn modelId="{22D77C3F-6B97-4DE8-86EB-2CD987AE7E9E}" srcId="{61889E83-1378-41AB-A629-EFD42CE687C5}" destId="{C24ACE51-CDF8-411E-BA3D-EB204CB57379}" srcOrd="1" destOrd="0" parTransId="{88B3BB5C-C6C8-4446-8096-A17C3CD833D3}" sibTransId="{CAE3DC9E-56FA-4118-B064-CBA1A45AE3EB}"/>
    <dgm:cxn modelId="{F097324A-3EEE-4C52-ACFB-CE9D3205B5CC}" type="presOf" srcId="{AA5FC67F-9963-4736-9C81-A5FCC2729ABF}" destId="{DA19ABC0-3A37-40C4-9AE9-9D1487F4BD8A}" srcOrd="0" destOrd="0" presId="urn:microsoft.com/office/officeart/2005/8/layout/cycle6"/>
    <dgm:cxn modelId="{FB438299-969B-4AC8-93C9-AFA9357A9841}" srcId="{61889E83-1378-41AB-A629-EFD42CE687C5}" destId="{AA5FC67F-9963-4736-9C81-A5FCC2729ABF}" srcOrd="0" destOrd="0" parTransId="{CCD6D1C8-D300-413F-90AC-019E1B60D29B}" sibTransId="{57919F0B-FC9F-4059-84B6-E3A8FE02E233}"/>
    <dgm:cxn modelId="{7687973E-D930-41C2-9D7A-CDC8077EEFF6}" type="presOf" srcId="{57919F0B-FC9F-4059-84B6-E3A8FE02E233}" destId="{FA903A65-A2F1-48D3-B7F6-81CA51E0AFCE}" srcOrd="0" destOrd="0" presId="urn:microsoft.com/office/officeart/2005/8/layout/cycle6"/>
    <dgm:cxn modelId="{C969854B-6BAA-4133-B0A9-370FD4D66ACA}" type="presParOf" srcId="{FB9650F2-39CC-4030-B20A-5D46475F9BFF}" destId="{DA19ABC0-3A37-40C4-9AE9-9D1487F4BD8A}" srcOrd="0" destOrd="0" presId="urn:microsoft.com/office/officeart/2005/8/layout/cycle6"/>
    <dgm:cxn modelId="{8DAE1EA9-B8B2-4431-8349-449CCC1A6CD9}" type="presParOf" srcId="{FB9650F2-39CC-4030-B20A-5D46475F9BFF}" destId="{404B0D19-2065-4A57-BE63-B4F76B6AEFB4}" srcOrd="1" destOrd="0" presId="urn:microsoft.com/office/officeart/2005/8/layout/cycle6"/>
    <dgm:cxn modelId="{F4ACE647-5451-4F4D-B35A-898F8BA616B6}" type="presParOf" srcId="{FB9650F2-39CC-4030-B20A-5D46475F9BFF}" destId="{FA903A65-A2F1-48D3-B7F6-81CA51E0AFCE}" srcOrd="2" destOrd="0" presId="urn:microsoft.com/office/officeart/2005/8/layout/cycle6"/>
    <dgm:cxn modelId="{792971E2-F728-4C2F-B820-7B2F0E4D2913}" type="presParOf" srcId="{FB9650F2-39CC-4030-B20A-5D46475F9BFF}" destId="{06117ABC-7F00-4ED8-BCD6-FE00E5217A95}" srcOrd="3" destOrd="0" presId="urn:microsoft.com/office/officeart/2005/8/layout/cycle6"/>
    <dgm:cxn modelId="{D4D919C2-791B-490A-B8F4-6EE1CEF04DC1}" type="presParOf" srcId="{FB9650F2-39CC-4030-B20A-5D46475F9BFF}" destId="{FB455972-EA47-4143-8E9E-CD216CB169EA}" srcOrd="4" destOrd="0" presId="urn:microsoft.com/office/officeart/2005/8/layout/cycle6"/>
    <dgm:cxn modelId="{33F099F8-4EE1-4132-9002-6313370F2588}" type="presParOf" srcId="{FB9650F2-39CC-4030-B20A-5D46475F9BFF}" destId="{912786BD-C047-443F-8E88-776F1532D8F5}" srcOrd="5" destOrd="0" presId="urn:microsoft.com/office/officeart/2005/8/layout/cycle6"/>
    <dgm:cxn modelId="{2BF051BB-8870-4110-9DA4-642614B0BFED}" type="presParOf" srcId="{FB9650F2-39CC-4030-B20A-5D46475F9BFF}" destId="{CE56D307-F8FE-42FD-B050-B633C148159C}" srcOrd="6" destOrd="0" presId="urn:microsoft.com/office/officeart/2005/8/layout/cycle6"/>
    <dgm:cxn modelId="{9A673AB9-C7AA-447B-9F6E-BD703CE42E6C}" type="presParOf" srcId="{FB9650F2-39CC-4030-B20A-5D46475F9BFF}" destId="{9955217B-AC10-4DB5-AD4C-6E965AC20E29}" srcOrd="7" destOrd="0" presId="urn:microsoft.com/office/officeart/2005/8/layout/cycle6"/>
    <dgm:cxn modelId="{A394A8AA-B6A8-46ED-BBC6-968806ED3831}" type="presParOf" srcId="{FB9650F2-39CC-4030-B20A-5D46475F9BFF}" destId="{50A14B1D-0ADF-44CC-9D39-62633B3A1F4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9ABC0-3A37-40C4-9AE9-9D1487F4BD8A}">
      <dsp:nvSpPr>
        <dsp:cNvPr id="0" name=""/>
        <dsp:cNvSpPr/>
      </dsp:nvSpPr>
      <dsp:spPr>
        <a:xfrm>
          <a:off x="2642075" y="1382"/>
          <a:ext cx="2299916" cy="1494945"/>
        </a:xfrm>
        <a:prstGeom prst="roundRect">
          <a:avLst/>
        </a:prstGeom>
        <a:solidFill>
          <a:schemeClr val="tx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2 вида</a:t>
          </a:r>
          <a:endParaRPr lang="ru-RU" sz="4400" kern="1200" dirty="0"/>
        </a:p>
      </dsp:txBody>
      <dsp:txXfrm>
        <a:off x="2715052" y="74359"/>
        <a:ext cx="2153962" cy="1348991"/>
      </dsp:txXfrm>
    </dsp:sp>
    <dsp:sp modelId="{FA903A65-A2F1-48D3-B7F6-81CA51E0AFCE}">
      <dsp:nvSpPr>
        <dsp:cNvPr id="0" name=""/>
        <dsp:cNvSpPr/>
      </dsp:nvSpPr>
      <dsp:spPr>
        <a:xfrm>
          <a:off x="1798560" y="748855"/>
          <a:ext cx="3986947" cy="3986947"/>
        </a:xfrm>
        <a:custGeom>
          <a:avLst/>
          <a:gdLst/>
          <a:ahLst/>
          <a:cxnLst/>
          <a:rect l="0" t="0" r="0" b="0"/>
          <a:pathLst>
            <a:path>
              <a:moveTo>
                <a:pt x="3160132" y="377044"/>
              </a:moveTo>
              <a:arcTo wR="1993473" hR="1993473" stAng="18349193" swAng="364640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17ABC-7F00-4ED8-BCD6-FE00E5217A95}">
      <dsp:nvSpPr>
        <dsp:cNvPr id="0" name=""/>
        <dsp:cNvSpPr/>
      </dsp:nvSpPr>
      <dsp:spPr>
        <a:xfrm>
          <a:off x="4301570" y="2991593"/>
          <a:ext cx="2433725" cy="1494945"/>
        </a:xfrm>
        <a:prstGeom prst="roundRect">
          <a:avLst/>
        </a:prstGeom>
        <a:solidFill>
          <a:schemeClr val="tx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Глобальная сеть Интернет</a:t>
          </a:r>
          <a:endParaRPr lang="ru-RU" sz="2800" kern="1200" dirty="0"/>
        </a:p>
      </dsp:txBody>
      <dsp:txXfrm>
        <a:off x="4374547" y="3064570"/>
        <a:ext cx="2287771" cy="1348991"/>
      </dsp:txXfrm>
    </dsp:sp>
    <dsp:sp modelId="{912786BD-C047-443F-8E88-776F1532D8F5}">
      <dsp:nvSpPr>
        <dsp:cNvPr id="0" name=""/>
        <dsp:cNvSpPr/>
      </dsp:nvSpPr>
      <dsp:spPr>
        <a:xfrm>
          <a:off x="1798560" y="748855"/>
          <a:ext cx="3986947" cy="3986947"/>
        </a:xfrm>
        <a:custGeom>
          <a:avLst/>
          <a:gdLst/>
          <a:ahLst/>
          <a:cxnLst/>
          <a:rect l="0" t="0" r="0" b="0"/>
          <a:pathLst>
            <a:path>
              <a:moveTo>
                <a:pt x="2941768" y="3746948"/>
              </a:moveTo>
              <a:arcTo wR="1993473" hR="1993473" stAng="3695706" swAng="340858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6D307-F8FE-42FD-B050-B633C148159C}">
      <dsp:nvSpPr>
        <dsp:cNvPr id="0" name=""/>
        <dsp:cNvSpPr/>
      </dsp:nvSpPr>
      <dsp:spPr>
        <a:xfrm>
          <a:off x="789032" y="2991593"/>
          <a:ext cx="2553206" cy="1494945"/>
        </a:xfrm>
        <a:prstGeom prst="roundRect">
          <a:avLst/>
        </a:prstGeom>
        <a:solidFill>
          <a:schemeClr val="tx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Локальные сети</a:t>
          </a:r>
          <a:endParaRPr lang="ru-RU" sz="2800" kern="1200" dirty="0"/>
        </a:p>
      </dsp:txBody>
      <dsp:txXfrm>
        <a:off x="862009" y="3064570"/>
        <a:ext cx="2407252" cy="1348991"/>
      </dsp:txXfrm>
    </dsp:sp>
    <dsp:sp modelId="{50A14B1D-0ADF-44CC-9D39-62633B3A1F4B}">
      <dsp:nvSpPr>
        <dsp:cNvPr id="0" name=""/>
        <dsp:cNvSpPr/>
      </dsp:nvSpPr>
      <dsp:spPr>
        <a:xfrm>
          <a:off x="1798560" y="748855"/>
          <a:ext cx="3986947" cy="3986947"/>
        </a:xfrm>
        <a:custGeom>
          <a:avLst/>
          <a:gdLst/>
          <a:ahLst/>
          <a:cxnLst/>
          <a:rect l="0" t="0" r="0" b="0"/>
          <a:pathLst>
            <a:path>
              <a:moveTo>
                <a:pt x="13184" y="2222365"/>
              </a:moveTo>
              <a:arcTo wR="1993473" hR="1993473" stAng="10404403" swAng="364640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35E9A-9217-40FC-AA5F-E2AB94940A8A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C064-42CC-4133-875A-AECD5A94E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3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prstClr val="white"/>
                </a:solidFill>
              </a:rPr>
              <a:t>2010 г.</a:t>
            </a:r>
          </a:p>
        </p:txBody>
      </p:sp>
      <p:sp>
        <p:nvSpPr>
          <p:cNvPr id="92163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BDE65E75-991A-4145-8A1B-A660E8973B42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buFont typeface="Times New Roman" pitchFamily="18" charset="0"/>
                <a:buNone/>
              </a:pPr>
              <a:t>14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164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EB59CF-B20B-4987-80D1-6BCEB6952F64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67794B-1F15-4D05-BCB3-DFBC16F3C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4556" y="1052736"/>
            <a:ext cx="8541121" cy="212365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Компьютерные 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сети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Устройство 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сети.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Локальная 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глобальная сети.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65116" y="4077072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 информатики </a:t>
            </a:r>
          </a:p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МБОУ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Емельяновской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СОШ</a:t>
            </a:r>
          </a:p>
          <a:p>
            <a:pPr algn="r"/>
            <a:r>
              <a:rPr lang="ru-RU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Г.О.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Озёры</a:t>
            </a: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Мухин Павел Алексеевич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4854" y="692696"/>
            <a:ext cx="381392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Топология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234888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1)Шинная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2)Звездообразная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3)Кольцевая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312" y="-63500"/>
            <a:ext cx="8229600" cy="1143000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tx2"/>
                </a:solidFill>
              </a:rPr>
              <a:t>Топология «шина»: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5029200"/>
            <a:ext cx="8229600" cy="1524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Рабочие  станции  и  файл-сервер подключаются к центральному кабелю, называемому шиной.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altLang="ru-RU" dirty="0"/>
          </a:p>
        </p:txBody>
      </p:sp>
      <p:pic>
        <p:nvPicPr>
          <p:cNvPr id="6" name="Picture 4" descr="ш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5452"/>
            <a:ext cx="76200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7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5832" y="-243408"/>
            <a:ext cx="8229600" cy="1143000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chemeClr val="tx2"/>
                </a:solidFill>
              </a:rPr>
              <a:t>Топология «звезда»: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5099050"/>
            <a:ext cx="74676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Рабочие станции подключаются непосредственно к файл-серверу, но не соединены друг с другом. </a:t>
            </a:r>
            <a:endParaRPr lang="ru-RU" altLang="ru-RU" sz="2800" dirty="0"/>
          </a:p>
        </p:txBody>
      </p:sp>
      <p:pic>
        <p:nvPicPr>
          <p:cNvPr id="6" name="Picture 4" descr="звезда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1816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577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chemeClr val="tx2"/>
                </a:solidFill>
              </a:rPr>
              <a:t>Топология «кольцо»:</a:t>
            </a:r>
          </a:p>
        </p:txBody>
      </p:sp>
      <p:pic>
        <p:nvPicPr>
          <p:cNvPr id="5" name="Picture 4" descr="кольцо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7859588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684584" y="5102606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/>
              <a:t>       </a:t>
            </a:r>
            <a:r>
              <a:rPr lang="ru-RU" altLang="ru-RU" sz="2800" b="1" dirty="0">
                <a:solidFill>
                  <a:schemeClr val="tx2"/>
                </a:solidFill>
                <a:latin typeface="+mn-lt"/>
              </a:rPr>
              <a:t>Файл-</a:t>
            </a:r>
            <a:r>
              <a:rPr lang="ru-RU" altLang="ru-RU" sz="2800" b="1" dirty="0">
                <a:latin typeface="+mn-lt"/>
              </a:rPr>
              <a:t>сервер  и  рабочие  станции  соединены  кабелем в кольцо. Сообщения рабочей станции могут проходить через несколько других рабочих станций до того, как они достигнут файл-сервера.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6294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2-cms.knu.ac.kr/img/CMS3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3649663"/>
            <a:ext cx="53975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03238" y="1196975"/>
            <a:ext cx="83169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300" b="1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Глобальная сеть</a:t>
            </a:r>
            <a:r>
              <a:rPr lang="ru-RU" altLang="ru-RU" sz="230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(англ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altLang="ru-RU" sz="23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Wide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3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3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Network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WAN) </a:t>
            </a:r>
            <a:r>
              <a:rPr lang="ru-RU" altLang="ru-RU" sz="23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сеть, охватывающая большие территории и объединяющая огромное количество отдельных компьютеров и других более мелких сетей</a:t>
            </a:r>
            <a:r>
              <a:rPr lang="ru-RU" altLang="ru-RU" sz="23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300" b="1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Интернет</a:t>
            </a:r>
            <a:r>
              <a:rPr lang="ru-RU" altLang="ru-RU" sz="23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3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это глобальная сеть, объединяющая компьютерные сети.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</a:rPr>
              <a:t>Глобальные сети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96104" y="231031"/>
            <a:ext cx="3371436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3745" y="1616026"/>
            <a:ext cx="8208912" cy="48691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67761" y="1616026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tx1">
                    <a:lumMod val="95000"/>
                  </a:schemeClr>
                </a:solidFill>
              </a:rPr>
              <a:t>Развилась на базе сети </a:t>
            </a:r>
            <a:r>
              <a:rPr lang="en-US" sz="2600" b="1" dirty="0" smtClean="0">
                <a:solidFill>
                  <a:schemeClr val="tx1">
                    <a:lumMod val="95000"/>
                  </a:schemeClr>
                </a:solidFill>
              </a:rPr>
              <a:t>ARPANET </a:t>
            </a:r>
            <a:r>
              <a:rPr lang="ru-RU" sz="2600" b="1" dirty="0" smtClean="0">
                <a:solidFill>
                  <a:schemeClr val="tx1">
                    <a:lumMod val="95000"/>
                  </a:schemeClr>
                </a:solidFill>
              </a:rPr>
              <a:t>Министерства обороны США  на случай войны с СССР.</a:t>
            </a:r>
          </a:p>
          <a:p>
            <a:pPr algn="ctr"/>
            <a:r>
              <a:rPr lang="ru-RU" sz="2600" dirty="0" smtClean="0">
                <a:solidFill>
                  <a:schemeClr val="tx1">
                    <a:lumMod val="95000"/>
                  </a:schemeClr>
                </a:solidFill>
              </a:rPr>
              <a:t>Разработка сети </a:t>
            </a: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</a:rPr>
              <a:t>ARPANET</a:t>
            </a:r>
            <a:r>
              <a:rPr lang="ru-RU" sz="2600" dirty="0" smtClean="0">
                <a:solidFill>
                  <a:schemeClr val="tx1">
                    <a:lumMod val="95000"/>
                  </a:schemeClr>
                </a:solidFill>
              </a:rPr>
              <a:t> была поручена Калифорнийскому университету в Лос-Анджелесе, </a:t>
            </a:r>
            <a:r>
              <a:rPr lang="ru-RU" sz="2600" dirty="0" err="1" smtClean="0">
                <a:solidFill>
                  <a:schemeClr val="tx1">
                    <a:lumMod val="95000"/>
                  </a:schemeClr>
                </a:solidFill>
              </a:rPr>
              <a:t>Стэнфордскому</a:t>
            </a:r>
            <a:r>
              <a:rPr lang="ru-RU" sz="2600" dirty="0" smtClean="0">
                <a:solidFill>
                  <a:schemeClr val="tx1">
                    <a:lumMod val="95000"/>
                  </a:schemeClr>
                </a:solidFill>
              </a:rPr>
              <a:t> исследовательскому центру, Университету Юты и Университету штата Калифорния в Санта-Барбаре. В 1969 году в рамках проекта сеть объединила эти четыре научных учреждения. Затем начала активно расти и развиваться, ее начали использовать ученые.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96104" y="692696"/>
            <a:ext cx="3371436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8208912" cy="43204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9572" y="3812623"/>
            <a:ext cx="77768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tx2"/>
                </a:solidFill>
              </a:rPr>
              <a:t>Глобальная  компьютерная сеть </a:t>
            </a:r>
            <a:r>
              <a:rPr lang="ru-RU" sz="2600" dirty="0" smtClean="0"/>
              <a:t>– система  связанных между собой локальных сетей и компьютеров отдельных пользователей.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556" y="24208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</a:t>
            </a:r>
            <a:r>
              <a:rPr lang="ru-RU" sz="2800" dirty="0" smtClean="0"/>
              <a:t>-мировая система компьютерных сетей.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612576" y="41215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0"/>
                <a:solidFill>
                  <a:schemeClr val="tx2"/>
                </a:solidFill>
                <a:effectLst>
                  <a:reflection blurRad="6350" stA="53000" endA="300" endPos="35500" dir="5400000" sy="-90000" algn="bl" rotWithShape="0"/>
                </a:effectLst>
              </a:rPr>
              <a:t>Нахождение </a:t>
            </a:r>
          </a:p>
          <a:p>
            <a:pPr algn="ctr"/>
            <a:r>
              <a:rPr lang="ru-RU" sz="7200" b="1" dirty="0" smtClean="0">
                <a:ln w="0"/>
                <a:solidFill>
                  <a:schemeClr val="tx2"/>
                </a:solidFill>
                <a:effectLst>
                  <a:reflection blurRad="6350" stA="53000" endA="300" endPos="35500" dir="5400000" sy="-90000" algn="bl" rotWithShape="0"/>
                </a:effectLst>
              </a:rPr>
              <a:t>объема, скорости </a:t>
            </a:r>
          </a:p>
          <a:p>
            <a:pPr algn="ctr"/>
            <a:r>
              <a:rPr lang="ru-RU" sz="7200" b="1" dirty="0" smtClean="0">
                <a:ln w="0"/>
                <a:solidFill>
                  <a:schemeClr val="tx2"/>
                </a:solidFill>
                <a:effectLst>
                  <a:reflection blurRad="6350" stA="53000" endA="300" endPos="35500" dir="5400000" sy="-90000" algn="bl" rotWithShape="0"/>
                </a:effectLst>
              </a:rPr>
              <a:t>и время передачи данных.</a:t>
            </a:r>
            <a:endParaRPr lang="ru-RU" sz="7200" b="1" dirty="0">
              <a:ln w="0"/>
              <a:solidFill>
                <a:schemeClr val="tx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3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188640"/>
                <a:ext cx="315471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72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sz="72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72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ru-RU" sz="7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8640"/>
                <a:ext cx="3154710" cy="1107996"/>
              </a:xfrm>
              <a:prstGeom prst="rect">
                <a:avLst/>
              </a:prstGeom>
              <a:blipFill rotWithShape="1">
                <a:blip r:embed="rId2"/>
                <a:stretch>
                  <a:fillRect l="-17375" t="-25275" b="-483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880" y="1293372"/>
            <a:ext cx="8379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I- </a:t>
            </a:r>
            <a:r>
              <a:rPr lang="ru-RU" sz="4800" b="1" dirty="0" smtClean="0"/>
              <a:t>информационный объем файла (бит)</a:t>
            </a:r>
          </a:p>
          <a:p>
            <a:r>
              <a:rPr lang="en-US" sz="4800" b="1" dirty="0" smtClean="0"/>
              <a:t>V- </a:t>
            </a:r>
            <a:r>
              <a:rPr lang="ru-RU" sz="4800" b="1" dirty="0" smtClean="0"/>
              <a:t>скорость передачи данных (бит/сек)</a:t>
            </a:r>
          </a:p>
          <a:p>
            <a:r>
              <a:rPr lang="en-US" sz="4800" b="1" dirty="0" smtClean="0"/>
              <a:t>t – </a:t>
            </a:r>
            <a:r>
              <a:rPr lang="ru-RU" sz="4800" b="1" dirty="0" smtClean="0"/>
              <a:t>время передачи информации (секунды)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87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306896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С</a:t>
            </a:r>
            <a:r>
              <a:rPr lang="ru-RU" sz="3600" cap="none" dirty="0" smtClean="0">
                <a:solidFill>
                  <a:schemeClr val="tx2"/>
                </a:solidFill>
                <a:latin typeface="+mn-lt"/>
              </a:rPr>
              <a:t>корость передачи данных через соединение равна 256000 бит/с. передача файла через данное соединение заняла 3 минуты. определите размер файла в килобайтах.</a:t>
            </a:r>
            <a:endParaRPr lang="ru-RU" sz="3600" cap="none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3816" y="3596640"/>
                <a:ext cx="607161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</a:rPr>
                  <a:t>Решение: </a:t>
                </a:r>
                <a:r>
                  <a:rPr lang="ru-RU" sz="2800" b="1" dirty="0">
                    <a:solidFill>
                      <a:srgbClr val="FF0000"/>
                    </a:solidFill>
                  </a:rPr>
                  <a:t/>
                </a:r>
                <a:br>
                  <a:rPr lang="ru-RU" sz="2800" b="1" dirty="0">
                    <a:solidFill>
                      <a:srgbClr val="FF0000"/>
                    </a:solidFill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</a:rPr>
                  <a:t>V=256000 </a:t>
                </a:r>
                <a:r>
                  <a:rPr lang="ru-RU" sz="2800" b="1" dirty="0">
                    <a:solidFill>
                      <a:schemeClr val="tx1"/>
                    </a:solidFill>
                  </a:rPr>
                  <a:t>бит/с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.</a:t>
                </a:r>
                <a:endParaRPr lang="en-US" sz="28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t= 3 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минуты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=180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секунд</a:t>
                </a:r>
              </a:p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I=256000*180=46080000 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бит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ru-RU" sz="28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I=46080000/8/1024=5625 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Кб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16" y="3596640"/>
                <a:ext cx="6071616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2108" t="-2278" b="-5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4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1462"/>
            <a:ext cx="9144000" cy="302433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500" dirty="0"/>
              <a:t>Все компьютерные сети имеют одно назначение - </a:t>
            </a:r>
            <a:br>
              <a:rPr lang="ru-RU" sz="3500" dirty="0"/>
            </a:br>
            <a:r>
              <a:rPr lang="ru-RU" sz="3500" dirty="0"/>
              <a:t>обеспечение совместного доступа к общим ресурсам (данным и устройствам</a:t>
            </a:r>
            <a:r>
              <a:rPr lang="ru-RU" sz="3500" dirty="0" smtClean="0"/>
              <a:t>).</a:t>
            </a:r>
            <a:endParaRPr lang="ru-RU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Компьютерная сеть </a:t>
            </a:r>
            <a:r>
              <a:rPr lang="ru-RU" sz="3200" dirty="0"/>
              <a:t>- это соединение двух или более компьютеров, обменивающихся сообщениями.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798" y="3861048"/>
            <a:ext cx="3898404" cy="292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2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451156" cy="4464496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2"/>
                </a:solidFill>
              </a:rPr>
              <a:t>Спасибо </a:t>
            </a:r>
            <a:br>
              <a:rPr lang="ru-RU" sz="5600" b="1" dirty="0" smtClean="0">
                <a:solidFill>
                  <a:schemeClr val="tx2"/>
                </a:solidFill>
              </a:rPr>
            </a:br>
            <a:r>
              <a:rPr lang="ru-RU" sz="5600" b="1" dirty="0" smtClean="0">
                <a:solidFill>
                  <a:schemeClr val="tx2"/>
                </a:solidFill>
              </a:rPr>
              <a:t>за </a:t>
            </a:r>
            <a:br>
              <a:rPr lang="ru-RU" sz="5600" b="1" dirty="0" smtClean="0">
                <a:solidFill>
                  <a:schemeClr val="tx2"/>
                </a:solidFill>
              </a:rPr>
            </a:br>
            <a:r>
              <a:rPr lang="ru-RU" sz="5600" b="1" dirty="0" smtClean="0">
                <a:solidFill>
                  <a:schemeClr val="tx2"/>
                </a:solidFill>
              </a:rPr>
              <a:t>внимание!</a:t>
            </a:r>
            <a:endParaRPr lang="ru-RU" sz="5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4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53375834"/>
              </p:ext>
            </p:extLst>
          </p:nvPr>
        </p:nvGraphicFramePr>
        <p:xfrm>
          <a:off x="971600" y="1844824"/>
          <a:ext cx="7524328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72688" y="692696"/>
            <a:ext cx="7018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Компьютерные сети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39552" y="3933056"/>
            <a:ext cx="8208912" cy="1872208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2" y="2132856"/>
            <a:ext cx="8208912" cy="1656184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72688" y="692696"/>
            <a:ext cx="7018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Компьютерные сети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204864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Локальная компьютерная сеть </a:t>
            </a:r>
            <a:r>
              <a:rPr lang="ru-RU" sz="2800" dirty="0" smtClean="0"/>
              <a:t>– множество компьютеров, соединенных линиями передачи информации.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005064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Глобальная  компьютерная сеть </a:t>
            </a:r>
            <a:r>
              <a:rPr lang="ru-RU" sz="2800" dirty="0" smtClean="0"/>
              <a:t>– система  связанных между собой локальных сетей и компьютеров отдельных пользователей.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05234" y="692696"/>
            <a:ext cx="4553171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Линии связи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06864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компьютерных сетях часто используются :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телефонные линии связи,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Коаксиальные кабели (до 10мбит/с)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кабели типа «витая пара» (до 100мбит/с)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Оптоволоконные кабели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332656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500" b="1" dirty="0">
                <a:solidFill>
                  <a:schemeClr val="tx2"/>
                </a:solidFill>
              </a:rPr>
              <a:t>Рассмотрим несколько характеристик разновидностей кабелей: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9416"/>
            <a:ext cx="9144000" cy="48463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altLang="ru-RU" sz="29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Коаксиальный</a:t>
            </a:r>
            <a:r>
              <a:rPr lang="ru-RU" altLang="ru-RU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– самый дешевый и доступный тип кабеля, но с низкой скоростью передачи информации до 10 Мбит/c. </a:t>
            </a:r>
            <a:endParaRPr lang="ru-RU" altLang="ru-RU" sz="2900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ru-RU" altLang="ru-RU" sz="29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Витая </a:t>
            </a:r>
            <a:r>
              <a:rPr lang="ru-RU" altLang="ru-RU" sz="29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пара</a:t>
            </a:r>
            <a:r>
              <a:rPr lang="ru-RU" altLang="ru-RU" sz="29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,Скорость</a:t>
            </a:r>
            <a:r>
              <a:rPr lang="ru-RU" altLang="ru-RU" sz="2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передачи информации от 10 Мбит/с до 100 Мбит/с. </a:t>
            </a:r>
            <a:endParaRPr lang="ru-RU" altLang="ru-RU" sz="2900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ru-RU" altLang="ru-RU" sz="29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Оптоволоконный </a:t>
            </a:r>
            <a:r>
              <a:rPr lang="ru-RU" altLang="ru-RU" sz="29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кабель,</a:t>
            </a:r>
            <a:r>
              <a:rPr lang="ru-RU" altLang="ru-RU" sz="2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Скорость </a:t>
            </a:r>
            <a:r>
              <a:rPr lang="ru-RU" altLang="ru-RU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передачи информации от 100 Мбит/с</a:t>
            </a:r>
            <a:r>
              <a:rPr lang="ru-RU" altLang="ru-RU" sz="2900" b="1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5" name="Picture 6" descr="vitp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4724623"/>
            <a:ext cx="5028626" cy="90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vitpara_sre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53"/>
          <a:stretch>
            <a:fillRect/>
          </a:stretch>
        </p:blipFill>
        <p:spPr bwMode="auto">
          <a:xfrm>
            <a:off x="5173383" y="4746344"/>
            <a:ext cx="9271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okb_o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7" y="5804743"/>
            <a:ext cx="5000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okb_022_sre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0"/>
          <a:stretch>
            <a:fillRect/>
          </a:stretch>
        </p:blipFill>
        <p:spPr bwMode="auto">
          <a:xfrm>
            <a:off x="5173383" y="5804743"/>
            <a:ext cx="927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PC-cab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668" y="4234706"/>
            <a:ext cx="2872728" cy="278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>
                <a:solidFill>
                  <a:schemeClr val="tx2"/>
                </a:solidFill>
              </a:rPr>
              <a:t>Одноранговые</a:t>
            </a:r>
            <a:r>
              <a:rPr lang="ru-RU" sz="5400" dirty="0" smtClean="0">
                <a:solidFill>
                  <a:schemeClr val="tx2"/>
                </a:solidFill>
              </a:rPr>
              <a:t> ЛС. </a:t>
            </a:r>
            <a:endParaRPr lang="ru-RU" sz="5400" dirty="0">
              <a:solidFill>
                <a:schemeClr val="tx2"/>
              </a:solidFill>
            </a:endParaRPr>
          </a:p>
        </p:txBody>
      </p:sp>
      <p:pic>
        <p:nvPicPr>
          <p:cNvPr id="4" name="Picture 5" descr="070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700" y="2466181"/>
            <a:ext cx="6096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25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748"/>
            <a:ext cx="8460432" cy="139903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ЛС с выделенным сервером.</a:t>
            </a:r>
            <a:endParaRPr lang="ru-RU" sz="4400" dirty="0">
              <a:solidFill>
                <a:schemeClr val="tx2"/>
              </a:solidFill>
            </a:endParaRPr>
          </a:p>
        </p:txBody>
      </p:sp>
      <p:pic>
        <p:nvPicPr>
          <p:cNvPr id="4" name="Picture 4" descr="070_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525" y="1747044"/>
            <a:ext cx="5086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81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5510" y="32296"/>
            <a:ext cx="381392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Топология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55626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>
                <a:solidFill>
                  <a:schemeClr val="tx2"/>
                </a:solidFill>
              </a:rPr>
              <a:t>Физическая</a:t>
            </a:r>
            <a:r>
              <a:rPr lang="en-US" sz="3600" dirty="0" smtClean="0">
                <a:solidFill>
                  <a:schemeClr val="tx2"/>
                </a:solidFill>
              </a:rPr>
              <a:t>:</a:t>
            </a: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600" dirty="0" smtClean="0"/>
              <a:t>Включает </a:t>
            </a:r>
            <a:r>
              <a:rPr lang="ru-RU" sz="3600" dirty="0"/>
              <a:t>описание структуры сетей и подключенных к ним </a:t>
            </a:r>
            <a:r>
              <a:rPr lang="ru-RU" sz="3600" dirty="0" smtClean="0"/>
              <a:t>устройств.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Логическая</a:t>
            </a:r>
            <a:r>
              <a:rPr lang="en-US" sz="3600" dirty="0" smtClean="0">
                <a:solidFill>
                  <a:schemeClr val="tx2"/>
                </a:solidFill>
              </a:rPr>
              <a:t>:</a:t>
            </a:r>
            <a:r>
              <a:rPr lang="ru-RU" sz="3600" dirty="0"/>
              <a:t>Не связана с реальными физическими соединениями, а описывает логический путь, который проходят сетевые данные в процессе их перемещения с одного места в другое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436</TotalTime>
  <Words>462</Words>
  <Application>Microsoft Office PowerPoint</Application>
  <PresentationFormat>Экран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Рассмотрим несколько характеристик разновидностей кабелей: </vt:lpstr>
      <vt:lpstr>Одноранговые ЛС. </vt:lpstr>
      <vt:lpstr>ЛС с выделенным сервером.</vt:lpstr>
      <vt:lpstr>Презентация PowerPoint</vt:lpstr>
      <vt:lpstr>Презентация PowerPoint</vt:lpstr>
      <vt:lpstr>Топология «шина»:</vt:lpstr>
      <vt:lpstr>Топология «звезда»:</vt:lpstr>
      <vt:lpstr>Топология «кольцо»: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Скорость передачи данных через соединение равна 256000 бит/с. передача файла через данное соединение заняла 3 минуты. определите размер файла в килобайтах.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Павел</cp:lastModifiedBy>
  <cp:revision>88</cp:revision>
  <dcterms:created xsi:type="dcterms:W3CDTF">2011-09-10T17:31:26Z</dcterms:created>
  <dcterms:modified xsi:type="dcterms:W3CDTF">2020-02-06T16:31:14Z</dcterms:modified>
</cp:coreProperties>
</file>