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4AF25B8-10BE-4DF1-8B68-E0B96532FC7C}" type="datetimeFigureOut">
              <a:rPr lang="ru-RU" smtClean="0"/>
              <a:pPr/>
              <a:t>28.09.2020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E40E0C9A-65FE-447D-BF5B-E75DC81A315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AF25B8-10BE-4DF1-8B68-E0B96532FC7C}" type="datetimeFigureOut">
              <a:rPr lang="ru-RU" smtClean="0"/>
              <a:pPr/>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0E0C9A-65FE-447D-BF5B-E75DC81A315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AF25B8-10BE-4DF1-8B68-E0B96532FC7C}" type="datetimeFigureOut">
              <a:rPr lang="ru-RU" smtClean="0"/>
              <a:pPr/>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0E0C9A-65FE-447D-BF5B-E75DC81A315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4AF25B8-10BE-4DF1-8B68-E0B96532FC7C}" type="datetimeFigureOut">
              <a:rPr lang="ru-RU" smtClean="0"/>
              <a:pPr/>
              <a:t>28.09.2020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E40E0C9A-65FE-447D-BF5B-E75DC81A315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4AF25B8-10BE-4DF1-8B68-E0B96532FC7C}" type="datetimeFigureOut">
              <a:rPr lang="ru-RU" smtClean="0"/>
              <a:pPr/>
              <a:t>28.09.2020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E40E0C9A-65FE-447D-BF5B-E75DC81A3157}"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4AF25B8-10BE-4DF1-8B68-E0B96532FC7C}" type="datetimeFigureOut">
              <a:rPr lang="ru-RU" smtClean="0"/>
              <a:pPr/>
              <a:t>28.09.2020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40E0C9A-65FE-447D-BF5B-E75DC81A315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4AF25B8-10BE-4DF1-8B68-E0B96532FC7C}" type="datetimeFigureOut">
              <a:rPr lang="ru-RU" smtClean="0"/>
              <a:pPr/>
              <a:t>28.09.2020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E40E0C9A-65FE-447D-BF5B-E75DC81A3157}"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4AF25B8-10BE-4DF1-8B68-E0B96532FC7C}" type="datetimeFigureOut">
              <a:rPr lang="ru-RU" smtClean="0"/>
              <a:pPr/>
              <a:t>28.09.2020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0E0C9A-65FE-447D-BF5B-E75DC81A315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4AF25B8-10BE-4DF1-8B68-E0B96532FC7C}" type="datetimeFigureOut">
              <a:rPr lang="ru-RU" smtClean="0"/>
              <a:pPr/>
              <a:t>28.09.2020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0E0C9A-65FE-447D-BF5B-E75DC81A315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4AF25B8-10BE-4DF1-8B68-E0B96532FC7C}" type="datetimeFigureOut">
              <a:rPr lang="ru-RU" smtClean="0"/>
              <a:pPr/>
              <a:t>28.09.2020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0E0C9A-65FE-447D-BF5B-E75DC81A315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4AF25B8-10BE-4DF1-8B68-E0B96532FC7C}" type="datetimeFigureOut">
              <a:rPr lang="ru-RU" smtClean="0"/>
              <a:pPr/>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40E0C9A-65FE-447D-BF5B-E75DC81A3157}"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4AF25B8-10BE-4DF1-8B68-E0B96532FC7C}" type="datetimeFigureOut">
              <a:rPr lang="ru-RU" smtClean="0"/>
              <a:pPr/>
              <a:t>28.09.2020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40E0C9A-65FE-447D-BF5B-E75DC81A3157}"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57158" y="571480"/>
            <a:ext cx="8458200" cy="1714512"/>
          </a:xfrm>
        </p:spPr>
        <p:txBody>
          <a:bodyPr>
            <a:noAutofit/>
          </a:bodyPr>
          <a:lstStyle/>
          <a:p>
            <a:pPr algn="ctr"/>
            <a:r>
              <a:rPr lang="ru-RU" sz="1800" u="sng" dirty="0" smtClean="0">
                <a:solidFill>
                  <a:schemeClr val="tx1"/>
                </a:solidFill>
              </a:rPr>
              <a:t>Жизнь – это спорт, стремление к поставленной цели.</a:t>
            </a:r>
          </a:p>
          <a:p>
            <a:pPr algn="ctr"/>
            <a:r>
              <a:rPr lang="ru-RU" sz="1800" u="sng" dirty="0" smtClean="0">
                <a:solidFill>
                  <a:schemeClr val="tx1"/>
                </a:solidFill>
              </a:rPr>
              <a:t> На пути этом будут слезы «победы» и горечь «поражения». </a:t>
            </a:r>
          </a:p>
          <a:p>
            <a:pPr algn="ctr"/>
            <a:r>
              <a:rPr lang="ru-RU" sz="1800" u="sng" dirty="0" smtClean="0">
                <a:solidFill>
                  <a:schemeClr val="tx1"/>
                </a:solidFill>
              </a:rPr>
              <a:t>Самое главное не забывать впереди тебя ждет награда,</a:t>
            </a:r>
          </a:p>
          <a:p>
            <a:pPr algn="ctr"/>
            <a:r>
              <a:rPr lang="ru-RU" sz="1800" u="sng" dirty="0" smtClean="0">
                <a:solidFill>
                  <a:schemeClr val="tx1"/>
                </a:solidFill>
              </a:rPr>
              <a:t> а какая зависит от тебя.</a:t>
            </a:r>
            <a:endParaRPr lang="ru-RU" sz="1800" dirty="0">
              <a:solidFill>
                <a:schemeClr val="tx1"/>
              </a:solidFill>
            </a:endParaRPr>
          </a:p>
        </p:txBody>
      </p:sp>
      <p:sp>
        <p:nvSpPr>
          <p:cNvPr id="3" name="Заголовок 2"/>
          <p:cNvSpPr>
            <a:spLocks noGrp="1"/>
          </p:cNvSpPr>
          <p:nvPr>
            <p:ph type="title"/>
          </p:nvPr>
        </p:nvSpPr>
        <p:spPr>
          <a:xfrm>
            <a:off x="180475" y="2947085"/>
            <a:ext cx="8686800" cy="2767931"/>
          </a:xfrm>
        </p:spPr>
        <p:txBody>
          <a:bodyPr>
            <a:normAutofit fontScale="90000"/>
          </a:bodyPr>
          <a:lstStyle/>
          <a:p>
            <a:pPr algn="ctr"/>
            <a:r>
              <a:rPr lang="ru-RU" b="1" dirty="0" smtClean="0">
                <a:solidFill>
                  <a:srgbClr val="FFFF00"/>
                </a:solidFill>
              </a:rPr>
              <a:t>Комплекс </a:t>
            </a:r>
            <a:br>
              <a:rPr lang="ru-RU" b="1" dirty="0" smtClean="0">
                <a:solidFill>
                  <a:srgbClr val="FFFF00"/>
                </a:solidFill>
              </a:rPr>
            </a:br>
            <a:r>
              <a:rPr lang="ru-RU" b="1" dirty="0" smtClean="0">
                <a:solidFill>
                  <a:srgbClr val="FFFF00"/>
                </a:solidFill>
              </a:rPr>
              <a:t>упражнений на </a:t>
            </a:r>
            <a:r>
              <a:rPr lang="ru-RU" b="1" dirty="0" smtClean="0">
                <a:solidFill>
                  <a:srgbClr val="FFFF00"/>
                </a:solidFill>
              </a:rPr>
              <a:t>гибкость</a:t>
            </a:r>
            <a:br>
              <a:rPr lang="ru-RU" b="1" dirty="0" smtClean="0">
                <a:solidFill>
                  <a:srgbClr val="FFFF00"/>
                </a:solidFill>
              </a:rPr>
            </a:br>
            <a:r>
              <a:rPr lang="ru-RU" b="1" dirty="0" smtClean="0">
                <a:solidFill>
                  <a:srgbClr val="FFFF00"/>
                </a:solidFill>
              </a:rPr>
              <a:t/>
            </a:r>
            <a:br>
              <a:rPr lang="ru-RU" b="1" dirty="0" smtClean="0">
                <a:solidFill>
                  <a:srgbClr val="FFFF00"/>
                </a:solidFill>
              </a:rPr>
            </a:br>
            <a:r>
              <a:rPr lang="ru-RU" b="1" dirty="0" smtClean="0">
                <a:solidFill>
                  <a:srgbClr val="FFFF00"/>
                </a:solidFill>
              </a:rPr>
              <a:t>Подготовил  учитель физической культуры: Соколов  В.Б.</a:t>
            </a:r>
            <a:r>
              <a:rPr lang="ru-RU" dirty="0" smtClean="0">
                <a:solidFill>
                  <a:srgbClr val="FFFF00"/>
                </a:solidFill>
              </a:rPr>
              <a:t/>
            </a:r>
            <a:br>
              <a:rPr lang="ru-RU" dirty="0" smtClean="0">
                <a:solidFill>
                  <a:srgbClr val="FFFF00"/>
                </a:solidFill>
              </a:rPr>
            </a:br>
            <a:endParaRPr lang="ru-RU"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IC_0019"/>
          <p:cNvPicPr>
            <a:picLocks noChangeAspect="1" noChangeArrowheads="1"/>
          </p:cNvPicPr>
          <p:nvPr/>
        </p:nvPicPr>
        <p:blipFill>
          <a:blip r:embed="rId2" cstate="print"/>
          <a:srcRect/>
          <a:stretch>
            <a:fillRect/>
          </a:stretch>
        </p:blipFill>
        <p:spPr bwMode="auto">
          <a:xfrm>
            <a:off x="357158" y="571479"/>
            <a:ext cx="2071702" cy="1554847"/>
          </a:xfrm>
          <a:prstGeom prst="rect">
            <a:avLst/>
          </a:prstGeom>
          <a:noFill/>
          <a:ln w="9525">
            <a:noFill/>
            <a:miter lim="800000"/>
            <a:headEnd/>
            <a:tailEnd/>
          </a:ln>
        </p:spPr>
      </p:pic>
      <p:sp>
        <p:nvSpPr>
          <p:cNvPr id="34819" name="Rectangle 3"/>
          <p:cNvSpPr>
            <a:spLocks noChangeArrowheads="1"/>
          </p:cNvSpPr>
          <p:nvPr/>
        </p:nvSpPr>
        <p:spPr bwMode="auto">
          <a:xfrm>
            <a:off x="2643174" y="642918"/>
            <a:ext cx="607223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16.</a:t>
            </a: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И.П. стоя, нога сгибается назад и тянется за подъём одной или двумя руками к ягодицам. Таз движется вперёд. Корпус должен при этом оставаться в горизонтальном положении. Выполнить на каждую ногу 6-8 раз.</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0" name="Rectangle 4"/>
          <p:cNvSpPr>
            <a:spLocks noChangeArrowheads="1"/>
          </p:cNvSpPr>
          <p:nvPr/>
        </p:nvSpPr>
        <p:spPr bwMode="auto">
          <a:xfrm>
            <a:off x="357158" y="2214554"/>
            <a:ext cx="850112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Lst>
            </a:pPr>
            <a:r>
              <a:rPr kumimoji="0" lang="ru-RU"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Упражнения для Мышц передней поверхности бедра (разгибатель колена)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000100" y="0"/>
            <a:ext cx="6858048" cy="584775"/>
          </a:xfrm>
          <a:prstGeom prst="rect">
            <a:avLst/>
          </a:prstGeom>
        </p:spPr>
        <p:txBody>
          <a:bodyPr wrap="square">
            <a:spAutoFit/>
          </a:bodyPr>
          <a:lstStyle/>
          <a:p>
            <a:pPr algn="ctr">
              <a:spcAft>
                <a:spcPts val="0"/>
              </a:spcAft>
            </a:pPr>
            <a:r>
              <a:rPr lang="ru-RU" sz="1600" b="1" u="sng" dirty="0" smtClean="0">
                <a:latin typeface="Times New Roman"/>
                <a:ea typeface="Times New Roman"/>
              </a:rPr>
              <a:t>Упражнения для икроножной мышцы </a:t>
            </a:r>
          </a:p>
          <a:p>
            <a:pPr algn="ctr">
              <a:spcAft>
                <a:spcPts val="0"/>
              </a:spcAft>
            </a:pPr>
            <a:r>
              <a:rPr lang="ru-RU" sz="1600" b="1" u="sng" dirty="0" smtClean="0">
                <a:latin typeface="Times New Roman"/>
                <a:ea typeface="Times New Roman"/>
              </a:rPr>
              <a:t>(мышца-разгибатель стопы и ахиллово сухожилие)</a:t>
            </a:r>
            <a:endParaRPr lang="ru-RU" sz="1400" dirty="0">
              <a:latin typeface="Times New Roman"/>
              <a:ea typeface="Times New Roman"/>
            </a:endParaRPr>
          </a:p>
        </p:txBody>
      </p:sp>
      <p:pic>
        <p:nvPicPr>
          <p:cNvPr id="34821" name="Picture 5" descr="PIC_0020"/>
          <p:cNvPicPr>
            <a:picLocks noChangeAspect="1" noChangeArrowheads="1"/>
          </p:cNvPicPr>
          <p:nvPr/>
        </p:nvPicPr>
        <p:blipFill>
          <a:blip r:embed="rId3" cstate="print"/>
          <a:srcRect/>
          <a:stretch>
            <a:fillRect/>
          </a:stretch>
        </p:blipFill>
        <p:spPr bwMode="auto">
          <a:xfrm>
            <a:off x="357158" y="2786058"/>
            <a:ext cx="2121358" cy="1500198"/>
          </a:xfrm>
          <a:prstGeom prst="rect">
            <a:avLst/>
          </a:prstGeom>
          <a:noFill/>
          <a:ln w="9525">
            <a:noFill/>
            <a:miter lim="800000"/>
            <a:headEnd/>
            <a:tailEnd/>
          </a:ln>
        </p:spPr>
      </p:pic>
      <p:sp>
        <p:nvSpPr>
          <p:cNvPr id="34822" name="Rectangle 6"/>
          <p:cNvSpPr>
            <a:spLocks noChangeArrowheads="1"/>
          </p:cNvSpPr>
          <p:nvPr/>
        </p:nvSpPr>
        <p:spPr bwMode="auto">
          <a:xfrm rot="10800000" flipV="1">
            <a:off x="2786050" y="2786058"/>
            <a:ext cx="592935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17.</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И.П.ноги шире плеч, в приседании одна нога выставляется в сторону (полу-шпагат в сторону), корпус медленно опускается мимо колена согнутой ноги, а  руки находятся на полу.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Выполнить на каждую ногу 6-8 раз.</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23" name="Picture 7" descr="PIC_0022"/>
          <p:cNvPicPr>
            <a:picLocks noChangeAspect="1" noChangeArrowheads="1"/>
          </p:cNvPicPr>
          <p:nvPr/>
        </p:nvPicPr>
        <p:blipFill>
          <a:blip r:embed="rId4" cstate="print"/>
          <a:srcRect/>
          <a:stretch>
            <a:fillRect/>
          </a:stretch>
        </p:blipFill>
        <p:spPr bwMode="auto">
          <a:xfrm>
            <a:off x="428596" y="4714884"/>
            <a:ext cx="2001674" cy="1500198"/>
          </a:xfrm>
          <a:prstGeom prst="rect">
            <a:avLst/>
          </a:prstGeom>
          <a:noFill/>
          <a:ln w="9525">
            <a:noFill/>
            <a:miter lim="800000"/>
            <a:headEnd/>
            <a:tailEnd/>
          </a:ln>
        </p:spPr>
      </p:pic>
      <p:sp>
        <p:nvSpPr>
          <p:cNvPr id="34825" name="Rectangle 9"/>
          <p:cNvSpPr>
            <a:spLocks noChangeArrowheads="1"/>
          </p:cNvSpPr>
          <p:nvPr/>
        </p:nvSpPr>
        <p:spPr bwMode="auto">
          <a:xfrm>
            <a:off x="2714612" y="4714884"/>
            <a:ext cx="607223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18.</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сесть на голень, верхняя часть тела медленно наклоняется назад, при этом руки сзади – подпирают массу тела (в этом упражнении так же ослабляется напряжение икроножных мышц).</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Вариант:</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то же, но при этом корпус ложится на пол. Удержать такое положение 6-8 сек.</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IC_0023"/>
          <p:cNvPicPr>
            <a:picLocks noChangeAspect="1" noChangeArrowheads="1"/>
          </p:cNvPicPr>
          <p:nvPr/>
        </p:nvPicPr>
        <p:blipFill>
          <a:blip r:embed="rId2" cstate="print"/>
          <a:srcRect/>
          <a:stretch>
            <a:fillRect/>
          </a:stretch>
        </p:blipFill>
        <p:spPr bwMode="auto">
          <a:xfrm>
            <a:off x="500033" y="1428736"/>
            <a:ext cx="2143141" cy="1608488"/>
          </a:xfrm>
          <a:prstGeom prst="rect">
            <a:avLst/>
          </a:prstGeom>
          <a:noFill/>
          <a:ln w="9525">
            <a:noFill/>
            <a:miter lim="800000"/>
            <a:headEnd/>
            <a:tailEnd/>
          </a:ln>
        </p:spPr>
      </p:pic>
      <p:pic>
        <p:nvPicPr>
          <p:cNvPr id="35843" name="Picture 3" descr="PIC_0024"/>
          <p:cNvPicPr>
            <a:picLocks noChangeAspect="1" noChangeArrowheads="1"/>
          </p:cNvPicPr>
          <p:nvPr/>
        </p:nvPicPr>
        <p:blipFill>
          <a:blip r:embed="rId3" cstate="print"/>
          <a:srcRect/>
          <a:stretch>
            <a:fillRect/>
          </a:stretch>
        </p:blipFill>
        <p:spPr bwMode="auto">
          <a:xfrm>
            <a:off x="500034" y="3857628"/>
            <a:ext cx="2143140" cy="1608488"/>
          </a:xfrm>
          <a:prstGeom prst="rect">
            <a:avLst/>
          </a:prstGeom>
          <a:noFill/>
          <a:ln w="9525">
            <a:noFill/>
            <a:miter lim="800000"/>
            <a:headEnd/>
            <a:tailEnd/>
          </a:ln>
        </p:spPr>
      </p:pic>
      <p:sp>
        <p:nvSpPr>
          <p:cNvPr id="35844" name="Rectangle 4"/>
          <p:cNvSpPr>
            <a:spLocks noChangeArrowheads="1"/>
          </p:cNvSpPr>
          <p:nvPr/>
        </p:nvSpPr>
        <p:spPr bwMode="auto">
          <a:xfrm>
            <a:off x="2857488" y="1500174"/>
            <a:ext cx="592935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20.</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сидя на полу ноги вытянуты вперёд, корпус поворачивается в сторону и опускается на руки, это положение удержать 5 сек.</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Выполнить в каждую сторону 6-8 раз.</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5" name="Rectangle 5"/>
          <p:cNvSpPr>
            <a:spLocks noChangeArrowheads="1"/>
          </p:cNvSpPr>
          <p:nvPr/>
        </p:nvSpPr>
        <p:spPr bwMode="auto">
          <a:xfrm>
            <a:off x="2928926" y="3929066"/>
            <a:ext cx="585791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21</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И.П.ноги врозь, наклон корпуса вперёд, а ладони рук ставятся на пол ближе к ногам. Выполняются покачивающие движения вниз.</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Выполнить 6-8 наклонов.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6" name="Rectangle 6"/>
          <p:cNvSpPr>
            <a:spLocks noChangeArrowheads="1"/>
          </p:cNvSpPr>
          <p:nvPr/>
        </p:nvSpPr>
        <p:spPr bwMode="auto">
          <a:xfrm>
            <a:off x="1000100" y="285728"/>
            <a:ext cx="742952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Упражнения для мышц спины и задней поверхности бедра (для улучшения подвижности позвоночника)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0"/>
            <a:ext cx="6572296" cy="338554"/>
          </a:xfrm>
          <a:prstGeom prst="rect">
            <a:avLst/>
          </a:prstGeom>
        </p:spPr>
        <p:txBody>
          <a:bodyPr wrap="square">
            <a:spAutoFit/>
          </a:bodyPr>
          <a:lstStyle/>
          <a:p>
            <a:pPr algn="ctr"/>
            <a:r>
              <a:rPr lang="ru-RU" sz="1600" b="1" u="sng" dirty="0">
                <a:latin typeface="Times New Roman" pitchFamily="18" charset="0"/>
                <a:cs typeface="Times New Roman" pitchFamily="18" charset="0"/>
              </a:rPr>
              <a:t>Упражнения для мышц бедра и ягодичных мышц</a:t>
            </a:r>
            <a:endParaRPr lang="ru-RU" sz="1600" dirty="0">
              <a:latin typeface="Times New Roman" pitchFamily="18" charset="0"/>
              <a:cs typeface="Times New Roman" pitchFamily="18" charset="0"/>
            </a:endParaRPr>
          </a:p>
        </p:txBody>
      </p:sp>
      <p:pic>
        <p:nvPicPr>
          <p:cNvPr id="36866" name="Picture 2" descr="PIC_0025"/>
          <p:cNvPicPr>
            <a:picLocks noChangeAspect="1" noChangeArrowheads="1"/>
          </p:cNvPicPr>
          <p:nvPr/>
        </p:nvPicPr>
        <p:blipFill>
          <a:blip r:embed="rId2" cstate="print"/>
          <a:srcRect/>
          <a:stretch>
            <a:fillRect/>
          </a:stretch>
        </p:blipFill>
        <p:spPr bwMode="auto">
          <a:xfrm>
            <a:off x="526766" y="785794"/>
            <a:ext cx="1903672" cy="1428760"/>
          </a:xfrm>
          <a:prstGeom prst="rect">
            <a:avLst/>
          </a:prstGeom>
          <a:noFill/>
          <a:ln w="9525">
            <a:noFill/>
            <a:miter lim="800000"/>
            <a:headEnd/>
            <a:tailEnd/>
          </a:ln>
        </p:spPr>
      </p:pic>
      <p:pic>
        <p:nvPicPr>
          <p:cNvPr id="36867" name="Picture 3" descr="PIC_0026"/>
          <p:cNvPicPr>
            <a:picLocks noChangeAspect="1" noChangeArrowheads="1"/>
          </p:cNvPicPr>
          <p:nvPr/>
        </p:nvPicPr>
        <p:blipFill>
          <a:blip r:embed="rId3" cstate="print"/>
          <a:srcRect/>
          <a:stretch>
            <a:fillRect/>
          </a:stretch>
        </p:blipFill>
        <p:spPr bwMode="auto">
          <a:xfrm>
            <a:off x="571472" y="2571744"/>
            <a:ext cx="1817993" cy="1366839"/>
          </a:xfrm>
          <a:prstGeom prst="rect">
            <a:avLst/>
          </a:prstGeom>
          <a:noFill/>
          <a:ln w="9525">
            <a:noFill/>
            <a:miter lim="800000"/>
            <a:headEnd/>
            <a:tailEnd/>
          </a:ln>
        </p:spPr>
      </p:pic>
      <p:pic>
        <p:nvPicPr>
          <p:cNvPr id="36868" name="Picture 4" descr="PIC_0027"/>
          <p:cNvPicPr>
            <a:picLocks noChangeAspect="1" noChangeArrowheads="1"/>
          </p:cNvPicPr>
          <p:nvPr/>
        </p:nvPicPr>
        <p:blipFill>
          <a:blip r:embed="rId4" cstate="print"/>
          <a:srcRect/>
          <a:stretch>
            <a:fillRect/>
          </a:stretch>
        </p:blipFill>
        <p:spPr bwMode="auto">
          <a:xfrm>
            <a:off x="571472" y="4357694"/>
            <a:ext cx="1795165" cy="1347789"/>
          </a:xfrm>
          <a:prstGeom prst="rect">
            <a:avLst/>
          </a:prstGeom>
          <a:noFill/>
          <a:ln w="9525">
            <a:noFill/>
            <a:miter lim="800000"/>
            <a:headEnd/>
            <a:tailEnd/>
          </a:ln>
        </p:spPr>
      </p:pic>
      <p:sp>
        <p:nvSpPr>
          <p:cNvPr id="36869" name="Rectangle 5"/>
          <p:cNvSpPr>
            <a:spLocks noChangeArrowheads="1"/>
          </p:cNvSpPr>
          <p:nvPr/>
        </p:nvSpPr>
        <p:spPr bwMode="auto">
          <a:xfrm>
            <a:off x="2928926" y="785794"/>
            <a:ext cx="585791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Упражнение22.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Шаг с широким выпадом ноги вперёд. Наклон вперёд мимо колена выставленной вперёд ноги, корпус опустить ниже колена. Предплечья упираются в пол.</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Выполнить 6-8 раз выпадов.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0" name="Rectangle 6"/>
          <p:cNvSpPr>
            <a:spLocks noChangeArrowheads="1"/>
          </p:cNvSpPr>
          <p:nvPr/>
        </p:nvSpPr>
        <p:spPr bwMode="auto">
          <a:xfrm>
            <a:off x="2857488" y="2643182"/>
            <a:ext cx="585791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23.</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И.П.сидя, левая нога согнута и перекрещивается с вытянутой правой. Руки обнимают согнутое колено левой ноги и тянут его в направлении правого плеча.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Выполнить 6 раз каждой ногой.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1" name="Rectangle 7"/>
          <p:cNvSpPr>
            <a:spLocks noChangeArrowheads="1"/>
          </p:cNvSpPr>
          <p:nvPr/>
        </p:nvSpPr>
        <p:spPr bwMode="auto">
          <a:xfrm>
            <a:off x="2857488" y="4643446"/>
            <a:ext cx="592935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24.</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сидя, руками взять стопу согнутой левой ноги, затем медленно тянуть  стопу к животу, к солнечному сплетению, ко лбу и за голову.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Выполнить 2-3 раза.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PIC_0028"/>
          <p:cNvPicPr>
            <a:picLocks noChangeAspect="1" noChangeArrowheads="1"/>
          </p:cNvPicPr>
          <p:nvPr/>
        </p:nvPicPr>
        <p:blipFill>
          <a:blip r:embed="rId2" cstate="print"/>
          <a:srcRect/>
          <a:stretch>
            <a:fillRect/>
          </a:stretch>
        </p:blipFill>
        <p:spPr bwMode="auto">
          <a:xfrm>
            <a:off x="500034" y="1000108"/>
            <a:ext cx="2070118" cy="1571636"/>
          </a:xfrm>
          <a:prstGeom prst="rect">
            <a:avLst/>
          </a:prstGeom>
          <a:noFill/>
          <a:ln w="9525">
            <a:noFill/>
            <a:miter lim="800000"/>
            <a:headEnd/>
            <a:tailEnd/>
          </a:ln>
        </p:spPr>
      </p:pic>
      <p:sp>
        <p:nvSpPr>
          <p:cNvPr id="37893" name="Rectangle 5"/>
          <p:cNvSpPr>
            <a:spLocks noChangeArrowheads="1"/>
          </p:cNvSpPr>
          <p:nvPr/>
        </p:nvSpPr>
        <p:spPr bwMode="auto">
          <a:xfrm>
            <a:off x="2714612" y="1357298"/>
            <a:ext cx="607223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25.</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лёжа на спине, одна нога согнута в колене и удерживается руками, колено тянется двумя руками в направлении груди. Тоже с другой.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Выполнить 4-6 раз на каждую ногу.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4" name="Rectangle 6"/>
          <p:cNvSpPr>
            <a:spLocks noChangeArrowheads="1"/>
          </p:cNvSpPr>
          <p:nvPr/>
        </p:nvSpPr>
        <p:spPr bwMode="auto">
          <a:xfrm>
            <a:off x="1785918" y="3000372"/>
            <a:ext cx="551170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Упражнение для растягивания боковых мышц туловища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7895" name="Picture 7" descr="PIC_0017"/>
          <p:cNvPicPr>
            <a:picLocks noChangeAspect="1" noChangeArrowheads="1"/>
          </p:cNvPicPr>
          <p:nvPr/>
        </p:nvPicPr>
        <p:blipFill>
          <a:blip r:embed="rId3" cstate="print"/>
          <a:srcRect/>
          <a:stretch>
            <a:fillRect/>
          </a:stretch>
        </p:blipFill>
        <p:spPr bwMode="auto">
          <a:xfrm>
            <a:off x="357158" y="4143380"/>
            <a:ext cx="1905683" cy="1428760"/>
          </a:xfrm>
          <a:prstGeom prst="rect">
            <a:avLst/>
          </a:prstGeom>
          <a:noFill/>
          <a:ln w="9525">
            <a:noFill/>
            <a:miter lim="800000"/>
            <a:headEnd/>
            <a:tailEnd/>
          </a:ln>
        </p:spPr>
      </p:pic>
      <p:sp>
        <p:nvSpPr>
          <p:cNvPr id="37896" name="Rectangle 8"/>
          <p:cNvSpPr>
            <a:spLocks noChangeArrowheads="1"/>
          </p:cNvSpPr>
          <p:nvPr/>
        </p:nvSpPr>
        <p:spPr bwMode="auto">
          <a:xfrm>
            <a:off x="2428860" y="3929066"/>
            <a:ext cx="642942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26.</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сидя, правая нога выставляется в сторону на пятку. Левая нога в согнутом положении. Руки опираются сбоку перед бедром согнутой ноги, верхняя часть тела поворачивается в эту сторону и затем наклоняется.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Вариант:</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 дополнительным растягиванием боковых мышц туловища: Предплечья опираются спереди. Верхняя часть тела осторожно наклоняется вперёд.</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Выполнить 4-6 раз на каждую ногу.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00043"/>
            <a:ext cx="8215370" cy="714380"/>
          </a:xfrm>
        </p:spPr>
        <p:txBody>
          <a:bodyPr>
            <a:normAutofit fontScale="90000"/>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357158" y="785794"/>
            <a:ext cx="8358246" cy="5643602"/>
          </a:xfrm>
        </p:spPr>
        <p:txBody>
          <a:bodyPr>
            <a:normAutofit fontScale="92500" lnSpcReduction="10000"/>
          </a:bodyPr>
          <a:lstStyle/>
          <a:p>
            <a:r>
              <a:rPr lang="ru-RU" dirty="0"/>
              <a:t> </a:t>
            </a:r>
          </a:p>
          <a:p>
            <a:pPr lvl="0" algn="l"/>
            <a:r>
              <a:rPr lang="ru-RU" dirty="0" smtClean="0"/>
              <a:t>	В </a:t>
            </a:r>
            <a:r>
              <a:rPr lang="ru-RU" dirty="0"/>
              <a:t>первую очередь, это активный образ жизни. Занимаясь спортом, вы приобретете энергию, которой раньше не было, а она обязательно перейдет в творчество. </a:t>
            </a:r>
          </a:p>
          <a:p>
            <a:pPr lvl="0" algn="l"/>
            <a:r>
              <a:rPr lang="ru-RU" dirty="0" smtClean="0"/>
              <a:t>	Старайтесь </a:t>
            </a:r>
            <a:r>
              <a:rPr lang="ru-RU" dirty="0"/>
              <a:t>излучать свет и теплоту. Только благодаря спорту можно стать "источником". Чем больше любви отдашь, тем больше приобретешь. Будьте общительным человеком. Ведь общение - это очень здоровый процесс обмена энергиями. </a:t>
            </a:r>
          </a:p>
          <a:p>
            <a:pPr lvl="0" algn="l"/>
            <a:r>
              <a:rPr lang="ru-RU" dirty="0" smtClean="0"/>
              <a:t>	Необходимо </a:t>
            </a:r>
            <a:r>
              <a:rPr lang="ru-RU" dirty="0"/>
              <a:t>быть открытым и честным. Девиз спорта "Очищая тело - не загрязняй душу!" Решив проблемы со здоровьем, не надо сеять новых проблем. </a:t>
            </a:r>
          </a:p>
          <a:p>
            <a:pPr lvl="0" algn="l"/>
            <a:r>
              <a:rPr lang="ru-RU" dirty="0" smtClean="0"/>
              <a:t>	Занимающийся </a:t>
            </a:r>
            <a:r>
              <a:rPr lang="ru-RU" dirty="0"/>
              <a:t>спортом обязательно любит танцевать. Танец - замечательный способ единения тела с окружающим миром, приобретения здоровых энергий.</a:t>
            </a:r>
          </a:p>
          <a:p>
            <a:pPr algn="l"/>
            <a:r>
              <a:rPr lang="ru-RU" u="sng" dirty="0" smtClean="0"/>
              <a:t>	Чаще </a:t>
            </a:r>
            <a:r>
              <a:rPr lang="ru-RU" u="sng" dirty="0"/>
              <a:t>улыбайтесь. Улыбкой даришь другим любовь, а себе красоту и здоровье</a:t>
            </a:r>
            <a:r>
              <a:rPr lang="ru-RU" dirty="0"/>
              <a:t>.</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1142984"/>
            <a:ext cx="814393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Результаты исследований подтверждают, что недостаточная эластичность приводящих мышц приводит к их патологии и,  в частности, способствует появлению болевых ощущений в паховой области. В свою очередь, с помощью гибкости, мышцы и соединительные ткани становятся более эластичными и упругими, увеличивается мобильность суставов. Повышение гибкости способствует лучшей координации, что проявляется при выполнении сложных технических приёмов. Систематически выполняемые в ходе разминки упражнения на гибкость, увеличивают работоспособность мышечных тканей, что выражается в более высокой переносимости нагрузок, более низкой предрасположенности к травмам.</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71472" y="323612"/>
            <a:ext cx="789998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Упражнения для мышц рук плечевого пояса и верхней части груди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7650" name="Picture 2" descr="PIC_0001"/>
          <p:cNvPicPr>
            <a:picLocks noChangeAspect="1" noChangeArrowheads="1"/>
          </p:cNvPicPr>
          <p:nvPr/>
        </p:nvPicPr>
        <p:blipFill>
          <a:blip r:embed="rId2" cstate="print"/>
          <a:srcRect/>
          <a:stretch>
            <a:fillRect/>
          </a:stretch>
        </p:blipFill>
        <p:spPr bwMode="auto">
          <a:xfrm>
            <a:off x="500034" y="857232"/>
            <a:ext cx="2669785" cy="2000264"/>
          </a:xfrm>
          <a:prstGeom prst="rect">
            <a:avLst/>
          </a:prstGeom>
          <a:noFill/>
          <a:ln w="9525">
            <a:noFill/>
            <a:miter lim="800000"/>
            <a:headEnd/>
            <a:tailEnd/>
          </a:ln>
        </p:spPr>
      </p:pic>
      <p:sp>
        <p:nvSpPr>
          <p:cNvPr id="27651" name="Rectangle 3"/>
          <p:cNvSpPr>
            <a:spLocks noChangeArrowheads="1"/>
          </p:cNvSpPr>
          <p:nvPr/>
        </p:nvSpPr>
        <p:spPr bwMode="auto">
          <a:xfrm>
            <a:off x="3357554" y="1210045"/>
            <a:ext cx="535785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Упражнение 1.</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И.П. ноги вместе при поднятых руках вверх, кисти соединяются поднятыми вверх ладонями и руки слегка вытягиваются назад - вверх.</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Выполнить 10-12 раз</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7652" name="Picture 4" descr="PIC_0003"/>
          <p:cNvPicPr>
            <a:picLocks noChangeAspect="1" noChangeArrowheads="1"/>
          </p:cNvPicPr>
          <p:nvPr/>
        </p:nvPicPr>
        <p:blipFill>
          <a:blip r:embed="rId3" cstate="print"/>
          <a:srcRect r="10010"/>
          <a:stretch>
            <a:fillRect/>
          </a:stretch>
        </p:blipFill>
        <p:spPr bwMode="auto">
          <a:xfrm>
            <a:off x="571472" y="3571876"/>
            <a:ext cx="2500330" cy="2190962"/>
          </a:xfrm>
          <a:prstGeom prst="rect">
            <a:avLst/>
          </a:prstGeom>
          <a:noFill/>
          <a:ln w="9525">
            <a:noFill/>
            <a:miter lim="800000"/>
            <a:headEnd/>
            <a:tailEnd/>
          </a:ln>
        </p:spPr>
      </p:pic>
      <p:sp>
        <p:nvSpPr>
          <p:cNvPr id="6" name="Прямоугольник 5"/>
          <p:cNvSpPr/>
          <p:nvPr/>
        </p:nvSpPr>
        <p:spPr>
          <a:xfrm>
            <a:off x="3357554" y="3357562"/>
            <a:ext cx="5357850" cy="2308324"/>
          </a:xfrm>
          <a:prstGeom prst="rect">
            <a:avLst/>
          </a:prstGeom>
        </p:spPr>
        <p:txBody>
          <a:bodyPr wrap="square">
            <a:spAutoFit/>
          </a:bodyPr>
          <a:lstStyle/>
          <a:p>
            <a:pPr algn="just">
              <a:spcAft>
                <a:spcPts val="0"/>
              </a:spcAft>
            </a:pPr>
            <a:r>
              <a:rPr lang="ru-RU" i="1" dirty="0" smtClean="0">
                <a:latin typeface="Times New Roman" pitchFamily="18" charset="0"/>
                <a:ea typeface="Times New Roman"/>
                <a:cs typeface="Times New Roman" pitchFamily="18" charset="0"/>
              </a:rPr>
              <a:t>Упражнение 2.</a:t>
            </a:r>
            <a:r>
              <a:rPr lang="ru-RU" dirty="0" smtClean="0">
                <a:latin typeface="Times New Roman" pitchFamily="18" charset="0"/>
                <a:ea typeface="Times New Roman"/>
                <a:cs typeface="Times New Roman" pitchFamily="18" charset="0"/>
              </a:rPr>
              <a:t> И.П.ноги на ширине плеч, правая рука проводится за головой и осторожно тянет за локоть левую руку.</a:t>
            </a:r>
          </a:p>
          <a:p>
            <a:pPr algn="just">
              <a:spcAft>
                <a:spcPts val="0"/>
              </a:spcAft>
            </a:pPr>
            <a:r>
              <a:rPr lang="ru-RU" i="1" dirty="0" smtClean="0">
                <a:latin typeface="Times New Roman" pitchFamily="18" charset="0"/>
                <a:ea typeface="Times New Roman"/>
                <a:cs typeface="Times New Roman" pitchFamily="18" charset="0"/>
              </a:rPr>
              <a:t>Вариант:</a:t>
            </a:r>
            <a:r>
              <a:rPr lang="ru-RU" dirty="0" smtClean="0">
                <a:latin typeface="Times New Roman" pitchFamily="18" charset="0"/>
                <a:ea typeface="Times New Roman"/>
                <a:cs typeface="Times New Roman" pitchFamily="18" charset="0"/>
              </a:rPr>
              <a:t> обе руки соединяются над головой  за согнутые локтевые суставы. Верхняя часть туловища наклоняется в сторону в направлении растягивания. Выполнить 10-12 раз в каждую сторону.</a:t>
            </a:r>
            <a:endParaRPr lang="ru-RU" dirty="0">
              <a:latin typeface="Times New Roman" pitchFamily="18" charset="0"/>
              <a:ea typeface="Times New Roman"/>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sng" strike="noStrike" cap="none" normalizeH="0" baseline="0" smtClean="0">
                <a:ln>
                  <a:noFill/>
                </a:ln>
                <a:solidFill>
                  <a:schemeClr val="tx1"/>
                </a:solidFill>
                <a:effectLst/>
                <a:latin typeface="Arial" pitchFamily="34" charset="0"/>
                <a:ea typeface="Times New Roman" pitchFamily="18" charset="0"/>
                <a:cs typeface="Arial" pitchFamily="34" charset="0"/>
              </a:rPr>
              <a:t>Упражнения для мышц спины: (разгибающая спину мышца)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9698" name="Picture 2" descr="PIC_0004"/>
          <p:cNvPicPr>
            <a:picLocks noChangeAspect="1" noChangeArrowheads="1"/>
          </p:cNvPicPr>
          <p:nvPr/>
        </p:nvPicPr>
        <p:blipFill>
          <a:blip r:embed="rId2" cstate="print"/>
          <a:srcRect/>
          <a:stretch>
            <a:fillRect/>
          </a:stretch>
        </p:blipFill>
        <p:spPr bwMode="auto">
          <a:xfrm>
            <a:off x="571471" y="1000108"/>
            <a:ext cx="2496431" cy="1928826"/>
          </a:xfrm>
          <a:prstGeom prst="rect">
            <a:avLst/>
          </a:prstGeom>
          <a:noFill/>
          <a:ln w="9525">
            <a:noFill/>
            <a:miter lim="800000"/>
            <a:headEnd/>
            <a:tailEnd/>
          </a:ln>
        </p:spPr>
      </p:pic>
      <p:pic>
        <p:nvPicPr>
          <p:cNvPr id="29699" name="Picture 3" descr="PIC_0005"/>
          <p:cNvPicPr>
            <a:picLocks noChangeAspect="1" noChangeArrowheads="1"/>
          </p:cNvPicPr>
          <p:nvPr/>
        </p:nvPicPr>
        <p:blipFill>
          <a:blip r:embed="rId3" cstate="print"/>
          <a:srcRect/>
          <a:stretch>
            <a:fillRect/>
          </a:stretch>
        </p:blipFill>
        <p:spPr bwMode="auto">
          <a:xfrm>
            <a:off x="428597" y="3929066"/>
            <a:ext cx="2498706" cy="1928826"/>
          </a:xfrm>
          <a:prstGeom prst="rect">
            <a:avLst/>
          </a:prstGeom>
          <a:noFill/>
          <a:ln w="9525">
            <a:noFill/>
            <a:miter lim="800000"/>
            <a:headEnd/>
            <a:tailEnd/>
          </a:ln>
        </p:spPr>
      </p:pic>
      <p:sp>
        <p:nvSpPr>
          <p:cNvPr id="29700" name="Rectangle 4"/>
          <p:cNvSpPr>
            <a:spLocks noChangeArrowheads="1"/>
          </p:cNvSpPr>
          <p:nvPr/>
        </p:nvSpPr>
        <p:spPr bwMode="auto">
          <a:xfrm>
            <a:off x="3286116" y="857232"/>
            <a:ext cx="550066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3.</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шаг с выпадом левой ноги вперёд, а правая нога сзади упирается в пол, и верхняя часть тела поворачивается к бедру левой  ноги. Давлением правого локтя на внешнюю сторону левого колена может регулироваться эффект растягивания. Выполнять на каждую ногу 6-8 раз.</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Вариант:</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левый локоть провести мимо колена левой ноги. Выполнить на каждую ногу 6-8 раз.</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29701" name="Rectangle 5"/>
          <p:cNvSpPr>
            <a:spLocks noChangeArrowheads="1"/>
          </p:cNvSpPr>
          <p:nvPr/>
        </p:nvSpPr>
        <p:spPr bwMode="auto">
          <a:xfrm>
            <a:off x="3143240" y="4143380"/>
            <a:ext cx="550069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4.</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стойка на колене правой ноги, левая нога выставлена в сторону. Руки скрещены за головой Наклоны верхней части туловища в сторону к бедру левой ноги. Тоже  в другую сторону.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Выполнить 6-8 раз в каждую сторону.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286116" y="1357298"/>
            <a:ext cx="535781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6.</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лёжа на спине. Правая нога сгибается в колене на 90 градусов и левой рукой тянется через вытянутую левую ногу в сторону.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Выполнить 6-8 раз.</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3428992" y="3857628"/>
            <a:ext cx="514350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7.</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сидя ноги скрещены. Наклоны верхней части туловища вперёд с одновременным перемещением рук вперёд по полу.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Вариант: верхняя часть туловища наклоняется к левому колену (правому).  Выполнить 6-8 раз.</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5" name="Picture 3" descr="PIC_0006"/>
          <p:cNvPicPr>
            <a:picLocks noChangeAspect="1" noChangeArrowheads="1"/>
          </p:cNvPicPr>
          <p:nvPr/>
        </p:nvPicPr>
        <p:blipFill>
          <a:blip r:embed="rId2" cstate="print"/>
          <a:srcRect/>
          <a:stretch>
            <a:fillRect/>
          </a:stretch>
        </p:blipFill>
        <p:spPr bwMode="auto">
          <a:xfrm>
            <a:off x="428596" y="1142984"/>
            <a:ext cx="2540405" cy="1928826"/>
          </a:xfrm>
          <a:prstGeom prst="rect">
            <a:avLst/>
          </a:prstGeom>
          <a:noFill/>
          <a:ln w="9525">
            <a:noFill/>
            <a:miter lim="800000"/>
            <a:headEnd/>
            <a:tailEnd/>
          </a:ln>
        </p:spPr>
      </p:pic>
      <p:pic>
        <p:nvPicPr>
          <p:cNvPr id="33796" name="Picture 4" descr="PIC_0007"/>
          <p:cNvPicPr>
            <a:picLocks noChangeAspect="1" noChangeArrowheads="1"/>
          </p:cNvPicPr>
          <p:nvPr/>
        </p:nvPicPr>
        <p:blipFill>
          <a:blip r:embed="rId3" cstate="print"/>
          <a:srcRect/>
          <a:stretch>
            <a:fillRect/>
          </a:stretch>
        </p:blipFill>
        <p:spPr bwMode="auto">
          <a:xfrm>
            <a:off x="428596" y="4000504"/>
            <a:ext cx="2571768" cy="1928826"/>
          </a:xfrm>
          <a:prstGeom prst="rect">
            <a:avLst/>
          </a:prstGeom>
          <a:noFill/>
          <a:ln w="9525">
            <a:noFill/>
            <a:miter lim="800000"/>
            <a:headEnd/>
            <a:tailEnd/>
          </a:ln>
        </p:spPr>
      </p:pic>
      <p:sp>
        <p:nvSpPr>
          <p:cNvPr id="33797" name="Rectangle 5"/>
          <p:cNvSpPr>
            <a:spLocks noChangeArrowheads="1"/>
          </p:cNvSpPr>
          <p:nvPr/>
        </p:nvSpPr>
        <p:spPr bwMode="auto">
          <a:xfrm>
            <a:off x="1071538" y="357166"/>
            <a:ext cx="729302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Упражнения для разгибателя бедра и широкой мышце спины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857488" y="857232"/>
            <a:ext cx="592935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8.</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сидя, правая нога согнута и упирается в пол через левую ногу. Согнутая левая рука кладётся на внешнюю часть бедра правой ноги и давит на колено, а правая рука подпирает туловище.</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Вариант:</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сидя левая нога упирается через правую ногу в пол, ступня находится на уровне правого колена. Ягодицы не отрывать от пола. Колено левой ноги обеими руками тянется к левому плечу. Выполнить 6-8 раз.</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0" name="Picture 2" descr="PIC_0008"/>
          <p:cNvPicPr>
            <a:picLocks noChangeAspect="1" noChangeArrowheads="1"/>
          </p:cNvPicPr>
          <p:nvPr/>
        </p:nvPicPr>
        <p:blipFill>
          <a:blip r:embed="rId2" cstate="print"/>
          <a:srcRect/>
          <a:stretch>
            <a:fillRect/>
          </a:stretch>
        </p:blipFill>
        <p:spPr bwMode="auto">
          <a:xfrm>
            <a:off x="309533" y="928670"/>
            <a:ext cx="1976451" cy="1482339"/>
          </a:xfrm>
          <a:prstGeom prst="rect">
            <a:avLst/>
          </a:prstGeom>
          <a:noFill/>
          <a:ln w="9525">
            <a:noFill/>
            <a:miter lim="800000"/>
            <a:headEnd/>
            <a:tailEnd/>
          </a:ln>
        </p:spPr>
      </p:pic>
      <p:pic>
        <p:nvPicPr>
          <p:cNvPr id="32771" name="Picture 3" descr="PIC_0009"/>
          <p:cNvPicPr>
            <a:picLocks noChangeAspect="1" noChangeArrowheads="1"/>
          </p:cNvPicPr>
          <p:nvPr/>
        </p:nvPicPr>
        <p:blipFill>
          <a:blip r:embed="rId3" cstate="print"/>
          <a:srcRect/>
          <a:stretch>
            <a:fillRect/>
          </a:stretch>
        </p:blipFill>
        <p:spPr bwMode="auto">
          <a:xfrm>
            <a:off x="357158" y="3000372"/>
            <a:ext cx="2000264" cy="1500198"/>
          </a:xfrm>
          <a:prstGeom prst="rect">
            <a:avLst/>
          </a:prstGeom>
          <a:noFill/>
          <a:ln w="9525">
            <a:noFill/>
            <a:miter lim="800000"/>
            <a:headEnd/>
            <a:tailEnd/>
          </a:ln>
        </p:spPr>
      </p:pic>
      <p:sp>
        <p:nvSpPr>
          <p:cNvPr id="32772" name="Rectangle 4"/>
          <p:cNvSpPr>
            <a:spLocks noChangeArrowheads="1"/>
          </p:cNvSpPr>
          <p:nvPr/>
        </p:nvSpPr>
        <p:spPr bwMode="auto">
          <a:xfrm>
            <a:off x="2928926" y="3143248"/>
            <a:ext cx="592935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9.</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О.С. выполняется наклон вниз, пока кисти или 8-10 раз. кончики пальцев не коснутся земли. Колени осторожно разогнуть.</a:t>
            </a:r>
            <a:r>
              <a:rPr lang="ru-RU" dirty="0"/>
              <a:t> Выполнить 8-10 раз.</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3" name="Picture 5" descr="PIC_0010"/>
          <p:cNvPicPr>
            <a:picLocks noChangeAspect="1" noChangeArrowheads="1"/>
          </p:cNvPicPr>
          <p:nvPr/>
        </p:nvPicPr>
        <p:blipFill>
          <a:blip r:embed="rId4" cstate="print"/>
          <a:srcRect/>
          <a:stretch>
            <a:fillRect/>
          </a:stretch>
        </p:blipFill>
        <p:spPr bwMode="auto">
          <a:xfrm>
            <a:off x="428596" y="4929198"/>
            <a:ext cx="1987553" cy="1490665"/>
          </a:xfrm>
          <a:prstGeom prst="rect">
            <a:avLst/>
          </a:prstGeom>
          <a:noFill/>
          <a:ln w="9525">
            <a:noFill/>
            <a:miter lim="800000"/>
            <a:headEnd/>
            <a:tailEnd/>
          </a:ln>
        </p:spPr>
      </p:pic>
      <p:sp>
        <p:nvSpPr>
          <p:cNvPr id="32774" name="Rectangle 6"/>
          <p:cNvSpPr>
            <a:spLocks noChangeArrowheads="1"/>
          </p:cNvSpPr>
          <p:nvPr/>
        </p:nvSpPr>
        <p:spPr bwMode="auto">
          <a:xfrm>
            <a:off x="3000364" y="4714884"/>
            <a:ext cx="578647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10</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шаг с выпадом ноги вперёд, упор руками на пол. Ступня, находящаяся впереди ноги сдвигается вперёд, пока голень не займёт вертикальное положение. Колено другой ноги касается пола. Наклоны верхней части туловища мимо выставленной вперёд ноги. Выполнить 6-8 раз.</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5" name="Rectangle 7"/>
          <p:cNvSpPr>
            <a:spLocks noChangeArrowheads="1"/>
          </p:cNvSpPr>
          <p:nvPr/>
        </p:nvSpPr>
        <p:spPr bwMode="auto">
          <a:xfrm>
            <a:off x="357158" y="0"/>
            <a:ext cx="850109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Lst>
            </a:pPr>
            <a:r>
              <a:rPr kumimoji="0" lang="ru-RU"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Упражнения для мышц ягодиц, спины, бёдер, и улучшения подвижности позвоночника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PIC_0011"/>
          <p:cNvPicPr preferRelativeResize="0">
            <a:picLocks noChangeAspect="1" noChangeArrowheads="1"/>
          </p:cNvPicPr>
          <p:nvPr/>
        </p:nvPicPr>
        <p:blipFill>
          <a:blip r:embed="rId2" cstate="print"/>
          <a:srcRect/>
          <a:stretch>
            <a:fillRect/>
          </a:stretch>
        </p:blipFill>
        <p:spPr bwMode="auto">
          <a:xfrm>
            <a:off x="285720" y="357166"/>
            <a:ext cx="1928826" cy="1445102"/>
          </a:xfrm>
          <a:prstGeom prst="rect">
            <a:avLst/>
          </a:prstGeom>
          <a:noFill/>
          <a:ln w="9525">
            <a:noFill/>
            <a:miter lim="800000"/>
            <a:headEnd/>
            <a:tailEnd/>
          </a:ln>
        </p:spPr>
      </p:pic>
      <p:pic>
        <p:nvPicPr>
          <p:cNvPr id="31746" name="Picture 2" descr="PIC_0012"/>
          <p:cNvPicPr preferRelativeResize="0">
            <a:picLocks noChangeAspect="1" noChangeArrowheads="1"/>
          </p:cNvPicPr>
          <p:nvPr/>
        </p:nvPicPr>
        <p:blipFill>
          <a:blip r:embed="rId3" cstate="print"/>
          <a:srcRect/>
          <a:stretch>
            <a:fillRect/>
          </a:stretch>
        </p:blipFill>
        <p:spPr bwMode="auto">
          <a:xfrm>
            <a:off x="357158" y="1928801"/>
            <a:ext cx="1857388" cy="1393527"/>
          </a:xfrm>
          <a:prstGeom prst="rect">
            <a:avLst/>
          </a:prstGeom>
          <a:noFill/>
          <a:ln w="9525">
            <a:noFill/>
            <a:miter lim="800000"/>
            <a:headEnd/>
            <a:tailEnd/>
          </a:ln>
        </p:spPr>
      </p:pic>
      <p:pic>
        <p:nvPicPr>
          <p:cNvPr id="31747" name="Picture 3" descr="PIC_0013"/>
          <p:cNvPicPr>
            <a:picLocks noChangeAspect="1" noChangeArrowheads="1"/>
          </p:cNvPicPr>
          <p:nvPr/>
        </p:nvPicPr>
        <p:blipFill>
          <a:blip r:embed="rId4" cstate="print"/>
          <a:srcRect/>
          <a:stretch>
            <a:fillRect/>
          </a:stretch>
        </p:blipFill>
        <p:spPr bwMode="auto">
          <a:xfrm>
            <a:off x="357158" y="3571875"/>
            <a:ext cx="1906330" cy="1428761"/>
          </a:xfrm>
          <a:prstGeom prst="rect">
            <a:avLst/>
          </a:prstGeom>
          <a:noFill/>
          <a:ln w="9525">
            <a:noFill/>
            <a:miter lim="800000"/>
            <a:headEnd/>
            <a:tailEnd/>
          </a:ln>
        </p:spPr>
      </p:pic>
      <p:sp>
        <p:nvSpPr>
          <p:cNvPr id="31748" name="Rectangle 4"/>
          <p:cNvSpPr>
            <a:spLocks noChangeArrowheads="1"/>
          </p:cNvSpPr>
          <p:nvPr/>
        </p:nvSpPr>
        <p:spPr bwMode="auto">
          <a:xfrm>
            <a:off x="2643174" y="571480"/>
            <a:ext cx="61436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Упражнение11</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И.П.сидя на полу с вытянутыми вперёд ногами. Выполняются наклоны вперёд. Постараться корпусом лечь на вытянутые ноги.  Выполнить 6-8 раз.</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2714612" y="2071678"/>
            <a:ext cx="642938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12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сидя ноги врозь. Охватываются кончики стоп руками, и корпус наклоняется вперёд. Выполнить 6-8 раз.</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0" name="Rectangle 6"/>
          <p:cNvSpPr>
            <a:spLocks noChangeArrowheads="1"/>
          </p:cNvSpPr>
          <p:nvPr/>
        </p:nvSpPr>
        <p:spPr bwMode="auto">
          <a:xfrm>
            <a:off x="2714612" y="3714752"/>
            <a:ext cx="607223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Вариант 1 Упражнения12</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сидя ноги врозь. С руками соединёнными за головой, корпус наклоняется к внешней стороне левого колена затем к правому колену.      Выполнить 6-8 раз в каждую сторону.</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51" name="Picture 7" descr="PIC_0014"/>
          <p:cNvPicPr>
            <a:picLocks noChangeAspect="1" noChangeArrowheads="1"/>
          </p:cNvPicPr>
          <p:nvPr/>
        </p:nvPicPr>
        <p:blipFill>
          <a:blip r:embed="rId5" cstate="print"/>
          <a:srcRect/>
          <a:stretch>
            <a:fillRect/>
          </a:stretch>
        </p:blipFill>
        <p:spPr bwMode="auto">
          <a:xfrm>
            <a:off x="357158" y="5072074"/>
            <a:ext cx="1906329" cy="1428760"/>
          </a:xfrm>
          <a:prstGeom prst="rect">
            <a:avLst/>
          </a:prstGeom>
          <a:noFill/>
          <a:ln w="9525">
            <a:noFill/>
            <a:miter lim="800000"/>
            <a:headEnd/>
            <a:tailEnd/>
          </a:ln>
        </p:spPr>
      </p:pic>
      <p:sp>
        <p:nvSpPr>
          <p:cNvPr id="31752" name="Rectangle 8"/>
          <p:cNvSpPr>
            <a:spLocks noChangeArrowheads="1"/>
          </p:cNvSpPr>
          <p:nvPr/>
        </p:nvSpPr>
        <p:spPr bwMode="auto">
          <a:xfrm>
            <a:off x="2786050" y="5143512"/>
            <a:ext cx="592935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Вариант 2. Упражнения</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сидя ноги врозь. Наклон корпуса к левой, правой ноге руки тянутся к стопе. Постараться лечь на ногу корпусом. Наклон вперёд руки тянутся вперёд. Выполнить 4-6 раз в каждую сторону.</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PIC_0016"/>
          <p:cNvPicPr>
            <a:picLocks noChangeAspect="1" noChangeArrowheads="1"/>
          </p:cNvPicPr>
          <p:nvPr/>
        </p:nvPicPr>
        <p:blipFill>
          <a:blip r:embed="rId2" cstate="print"/>
          <a:srcRect/>
          <a:stretch>
            <a:fillRect/>
          </a:stretch>
        </p:blipFill>
        <p:spPr bwMode="auto">
          <a:xfrm>
            <a:off x="571472" y="1285860"/>
            <a:ext cx="2284438" cy="1714512"/>
          </a:xfrm>
          <a:prstGeom prst="rect">
            <a:avLst/>
          </a:prstGeom>
          <a:noFill/>
          <a:ln w="9525">
            <a:noFill/>
            <a:miter lim="800000"/>
            <a:headEnd/>
            <a:tailEnd/>
          </a:ln>
        </p:spPr>
      </p:pic>
      <p:pic>
        <p:nvPicPr>
          <p:cNvPr id="30722" name="Picture 2" descr="PIC_0018"/>
          <p:cNvPicPr>
            <a:picLocks noChangeAspect="1" noChangeArrowheads="1"/>
          </p:cNvPicPr>
          <p:nvPr/>
        </p:nvPicPr>
        <p:blipFill>
          <a:blip r:embed="rId3" cstate="print"/>
          <a:srcRect/>
          <a:stretch>
            <a:fillRect/>
          </a:stretch>
        </p:blipFill>
        <p:spPr bwMode="auto">
          <a:xfrm>
            <a:off x="571472" y="3857628"/>
            <a:ext cx="2286016" cy="1714512"/>
          </a:xfrm>
          <a:prstGeom prst="rect">
            <a:avLst/>
          </a:prstGeom>
          <a:noFill/>
          <a:ln w="9525">
            <a:noFill/>
            <a:miter lim="800000"/>
            <a:headEnd/>
            <a:tailEnd/>
          </a:ln>
        </p:spPr>
      </p:pic>
      <p:sp>
        <p:nvSpPr>
          <p:cNvPr id="30723" name="Rectangle 3"/>
          <p:cNvSpPr>
            <a:spLocks noChangeArrowheads="1"/>
          </p:cNvSpPr>
          <p:nvPr/>
        </p:nvSpPr>
        <p:spPr bwMode="auto">
          <a:xfrm>
            <a:off x="3000364" y="928670"/>
            <a:ext cx="564360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14.</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сидя, правая нога вытянута вперёд, левая согнута в колене и отведена назад. Обхватывается ступня вытянутой правой ноги, а корпус тянется вперед к бедру, носок стопы потянуть на себя. Второй этап, руки держат колено, а корпус тянется к согнутой ноге.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Продолжение, корпус ложиться назад руки за головой постараться, чтобы ноги не отрывались от пола, удержать такое положение 5-6 сек.</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Rectangle 4"/>
          <p:cNvSpPr>
            <a:spLocks noChangeArrowheads="1"/>
          </p:cNvSpPr>
          <p:nvPr/>
        </p:nvSpPr>
        <p:spPr bwMode="auto">
          <a:xfrm>
            <a:off x="3000364" y="4000504"/>
            <a:ext cx="578647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Упражнение 15.</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И.П. выпад вперёд. Передняя нога согнута, задняя нога прямая. Корпус чуть наклоняется вперёд, руки кладутся на ногу. Выполняются легкие покачивающие движения таза вниз. Выполнить на каждую ногу 6-8 раз.</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500034" y="0"/>
            <a:ext cx="807246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Упражнения для мышц задней поверхности бедра и ягодиц,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икроножные мышцы, (мышца - разгибатель стопы)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79</TotalTime>
  <Words>1311</Words>
  <Application>Microsoft Office PowerPoint</Application>
  <PresentationFormat>Экран (4:3)</PresentationFormat>
  <Paragraphs>68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Трек</vt:lpstr>
      <vt:lpstr>Комплекс  упражнений на гибкость  Подготовил  учитель физической культуры: Соколов  В.Б. </vt:lpstr>
      <vt:lpstr>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Жизнь – это спорт, стремление к поставленной цели. На пути этом будут слезы «победы» и горечь «поражения». Самое главное не забывать впереди тебя ждет награда, а какая зависит от тебя.</dc:title>
  <dc:creator>СОШ №11</dc:creator>
  <cp:lastModifiedBy>Нина Владимировна</cp:lastModifiedBy>
  <cp:revision>10</cp:revision>
  <dcterms:created xsi:type="dcterms:W3CDTF">2013-12-18T06:09:14Z</dcterms:created>
  <dcterms:modified xsi:type="dcterms:W3CDTF">2020-09-28T11:56:33Z</dcterms:modified>
</cp:coreProperties>
</file>