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57" r:id="rId4"/>
    <p:sldId id="258" r:id="rId5"/>
    <p:sldId id="263" r:id="rId6"/>
    <p:sldId id="259" r:id="rId7"/>
    <p:sldId id="260" r:id="rId8"/>
    <p:sldId id="266" r:id="rId9"/>
    <p:sldId id="267" r:id="rId10"/>
    <p:sldId id="261" r:id="rId11"/>
    <p:sldId id="262" r:id="rId12"/>
    <p:sldId id="264" r:id="rId13"/>
    <p:sldId id="268" r:id="rId14"/>
    <p:sldId id="269" r:id="rId15"/>
    <p:sldId id="271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117" autoAdjust="0"/>
  </p:normalViewPr>
  <p:slideViewPr>
    <p:cSldViewPr snapToGrid="0">
      <p:cViewPr varScale="1">
        <p:scale>
          <a:sx n="47" d="100"/>
          <a:sy n="47" d="100"/>
        </p:scale>
        <p:origin x="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4E572-0001-49C3-A958-DDCD360F63F4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D22FF-1A52-4423-9CBB-2139E83E9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532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9881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82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14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39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88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76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26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9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6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94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49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7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FB2C-FB1E-4813-B0D6-E519A4541EE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E997-88B2-4855-9B41-B8119E46B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0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5600" y="0"/>
            <a:ext cx="9296400" cy="40502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Комплексный подход при реализации АОПНОДА в условиях очного и </a:t>
            </a:r>
            <a:r>
              <a:rPr lang="ru-RU" dirty="0"/>
              <a:t>д</a:t>
            </a:r>
            <a:r>
              <a:rPr lang="ru-RU" dirty="0" smtClean="0"/>
              <a:t>истанционного обучения в начальной школе.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73636" y="3765724"/>
            <a:ext cx="4384963" cy="2819544"/>
          </a:xfrm>
        </p:spPr>
        <p:txBody>
          <a:bodyPr>
            <a:normAutofit fontScale="92500"/>
          </a:bodyPr>
          <a:lstStyle/>
          <a:p>
            <a:endParaRPr lang="ru-RU" dirty="0" smtClean="0"/>
          </a:p>
          <a:p>
            <a:pPr algn="r"/>
            <a:r>
              <a:rPr lang="ru-RU" dirty="0" smtClean="0"/>
              <a:t>Учитель-логопед МАОУ СШ№158 «Грани»</a:t>
            </a:r>
          </a:p>
          <a:p>
            <a:pPr algn="r"/>
            <a:r>
              <a:rPr lang="ru-RU" dirty="0" smtClean="0"/>
              <a:t>Нефедова Елена Константиновна;</a:t>
            </a:r>
          </a:p>
          <a:p>
            <a:pPr algn="r"/>
            <a:r>
              <a:rPr lang="ru-RU" dirty="0" smtClean="0"/>
              <a:t>   Учитель начальных классов МАОУ СШ№158 «Грани»</a:t>
            </a:r>
          </a:p>
          <a:p>
            <a:pPr algn="r"/>
            <a:r>
              <a:rPr lang="ru-RU" dirty="0" smtClean="0"/>
              <a:t>Турсунова Наталья Михайловна</a:t>
            </a:r>
            <a:endParaRPr lang="ru-RU" dirty="0"/>
          </a:p>
          <a:p>
            <a:pPr algn="r"/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0" y="210086"/>
            <a:ext cx="2758484" cy="35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07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982" y="789709"/>
            <a:ext cx="4052454" cy="32627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Закрепление правильного и четкого  произношения  осуществляется во время уроков и внеурочное время.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30" y="2105026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7" y="431655"/>
            <a:ext cx="3068783" cy="44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218" y="434831"/>
            <a:ext cx="10515600" cy="1325563"/>
          </a:xfrm>
        </p:spPr>
        <p:txBody>
          <a:bodyPr/>
          <a:lstStyle/>
          <a:p>
            <a:r>
              <a:rPr lang="ru-RU" dirty="0" smtClean="0"/>
              <a:t>На уроках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3796145" cy="4486275"/>
          </a:xfrm>
        </p:spPr>
        <p:txBody>
          <a:bodyPr/>
          <a:lstStyle/>
          <a:p>
            <a:r>
              <a:rPr lang="ru-RU" dirty="0" smtClean="0"/>
              <a:t>Егор активно участвует в жизни класса. Своими выступлениями заинтересовывает одноклассников и вовлекает их в совместную деятельность. </a:t>
            </a:r>
            <a:endParaRPr lang="ru-RU" dirty="0"/>
          </a:p>
        </p:txBody>
      </p:sp>
      <p:pic>
        <p:nvPicPr>
          <p:cNvPr id="5" name="VID-20211116-WA0004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331681" y="955212"/>
            <a:ext cx="5889088" cy="45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Коррекционная работа строится на взаимодействии учителя-логопеда и учителя по следующим направлениям: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Изучение программного материала;</a:t>
            </a:r>
            <a:endParaRPr lang="ru-RU" dirty="0"/>
          </a:p>
          <a:p>
            <a:r>
              <a:rPr lang="ru-RU" dirty="0" smtClean="0"/>
              <a:t>Отработка трудных тем;</a:t>
            </a:r>
          </a:p>
          <a:p>
            <a:r>
              <a:rPr lang="ru-RU" dirty="0" smtClean="0"/>
              <a:t>Речевой режим;</a:t>
            </a:r>
          </a:p>
          <a:p>
            <a:r>
              <a:rPr lang="ru-RU" dirty="0" smtClean="0"/>
              <a:t>Закрепление изученного; </a:t>
            </a:r>
          </a:p>
          <a:p>
            <a:r>
              <a:rPr lang="ru-RU" dirty="0" smtClean="0"/>
              <a:t>Автоматизация звукопроизношения в связной речи;</a:t>
            </a:r>
          </a:p>
          <a:p>
            <a:r>
              <a:rPr lang="ru-RU" dirty="0" smtClean="0"/>
              <a:t>Работа над изложением;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52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Примеры логопедических приемов и упражнений на уроках русского языка и чтения.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764" y="676853"/>
            <a:ext cx="10855036" cy="5516130"/>
          </a:xfrm>
        </p:spPr>
        <p:txBody>
          <a:bodyPr>
            <a:noAutofit/>
          </a:bodyPr>
          <a:lstStyle/>
          <a:p>
            <a:endParaRPr lang="ru-RU" sz="2400" dirty="0"/>
          </a:p>
          <a:p>
            <a:pPr marL="0" indent="0">
              <a:buNone/>
            </a:pPr>
            <a:endParaRPr lang="ru-RU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400" dirty="0" smtClean="0"/>
              <a:t>1.Задания</a:t>
            </a:r>
            <a:r>
              <a:rPr lang="ru-RU" sz="2400" dirty="0"/>
              <a:t>, направленные на тренировку артикуляционного аппарата и выработку правильного </a:t>
            </a:r>
            <a:r>
              <a:rPr lang="ru-RU" sz="2400" dirty="0" smtClean="0"/>
              <a:t>        дыхания.  </a:t>
            </a:r>
          </a:p>
          <a:p>
            <a:pPr marL="0" indent="0">
              <a:buNone/>
            </a:pPr>
            <a:r>
              <a:rPr lang="ru-RU" sz="2400" dirty="0" smtClean="0"/>
              <a:t>2</a:t>
            </a:r>
            <a:r>
              <a:rPr lang="ru-RU" sz="2400" dirty="0"/>
              <a:t>. Задания, направленные на дифференциацию (различение) смешиваемых звуков.</a:t>
            </a:r>
          </a:p>
          <a:p>
            <a:pPr marL="0" indent="0">
              <a:buNone/>
            </a:pPr>
            <a:r>
              <a:rPr lang="ru-RU" sz="2400" dirty="0" smtClean="0"/>
              <a:t>3. </a:t>
            </a:r>
            <a:r>
              <a:rPr lang="ru-RU" sz="2400" dirty="0"/>
              <a:t>На что похожи звуки?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4. </a:t>
            </a:r>
            <a:r>
              <a:rPr lang="ru-RU" sz="2400" dirty="0"/>
              <a:t>Определение на слух пары звуков (работа с сигнальными карточками).</a:t>
            </a:r>
          </a:p>
          <a:p>
            <a:pPr marL="0" indent="0">
              <a:buNone/>
            </a:pPr>
            <a:r>
              <a:rPr lang="ru-RU" sz="2400" dirty="0" smtClean="0"/>
              <a:t>5. </a:t>
            </a:r>
            <a:r>
              <a:rPr lang="ru-RU" sz="2400" dirty="0"/>
              <a:t>Выбрать из текста предложение, соответствующее содержанию схемы.</a:t>
            </a:r>
          </a:p>
          <a:p>
            <a:pPr marL="0" indent="0">
              <a:buNone/>
            </a:pPr>
            <a:r>
              <a:rPr lang="ru-RU" sz="2400" dirty="0" smtClean="0"/>
              <a:t>6. </a:t>
            </a:r>
            <a:r>
              <a:rPr lang="ru-RU" sz="2400" dirty="0"/>
              <a:t>Найти в тексте ответ на данный вопрос.</a:t>
            </a:r>
          </a:p>
          <a:p>
            <a:pPr marL="0" indent="0">
              <a:buNone/>
            </a:pPr>
            <a:r>
              <a:rPr lang="ru-RU" sz="2400" dirty="0" smtClean="0"/>
              <a:t>7. </a:t>
            </a:r>
            <a:r>
              <a:rPr lang="ru-RU" sz="2400" dirty="0"/>
              <a:t>Прочитать предложение и ответить на вопросы по его содержанию.</a:t>
            </a:r>
          </a:p>
          <a:p>
            <a:pPr marL="0" indent="0">
              <a:buNone/>
            </a:pPr>
            <a:r>
              <a:rPr lang="ru-RU" sz="2400" dirty="0" smtClean="0"/>
              <a:t>8. </a:t>
            </a:r>
            <a:r>
              <a:rPr lang="ru-RU" sz="2400" dirty="0"/>
              <a:t>Составить слово из слогов, данных в беспорядке.</a:t>
            </a:r>
          </a:p>
          <a:p>
            <a:pPr marL="0" indent="0">
              <a:buNone/>
            </a:pPr>
            <a:r>
              <a:rPr lang="ru-RU" sz="2400" dirty="0" smtClean="0"/>
              <a:t>9. </a:t>
            </a:r>
            <a:r>
              <a:rPr lang="ru-RU" sz="2400" dirty="0"/>
              <a:t>Назвать слитно предложение, произнесенное по слогам).и </a:t>
            </a:r>
            <a:r>
              <a:rPr lang="ru-RU" sz="2400" dirty="0" err="1"/>
              <a:t>т.д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5972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10" name="Прямоугольник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825625"/>
            <a:ext cx="10515600" cy="28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3200" dirty="0"/>
              <a:t>Результатом содружества учителя и логопеда становится повышение успеваемости и качества знаний </a:t>
            </a:r>
            <a:r>
              <a:rPr lang="ru-RU" sz="3200" dirty="0" smtClean="0"/>
              <a:t>обучающегося.</a:t>
            </a:r>
            <a:endParaRPr lang="ru-RU" sz="3200" dirty="0"/>
          </a:p>
          <a:p>
            <a:pPr eaLnBrk="1" hangingPunct="1"/>
            <a:r>
              <a:rPr lang="ru-RU" sz="3200" dirty="0"/>
              <a:t>Работая в одном направлении по развитию речевых умений и учитель </a:t>
            </a:r>
            <a:r>
              <a:rPr lang="ru-RU" sz="3200" dirty="0" smtClean="0"/>
              <a:t>и учитель- </a:t>
            </a:r>
            <a:r>
              <a:rPr lang="ru-RU" sz="3200" dirty="0"/>
              <a:t>логопед видят личностный рост ребёнка. </a:t>
            </a:r>
          </a:p>
        </p:txBody>
      </p:sp>
    </p:spTree>
    <p:extLst>
      <p:ext uri="{BB962C8B-B14F-4D97-AF65-F5344CB8AC3E}">
        <p14:creationId xmlns:p14="http://schemas.microsoft.com/office/powerpoint/2010/main" val="3539974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914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4800601" y="3860801"/>
            <a:ext cx="358775" cy="35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</a:endParaRPr>
          </a:p>
        </p:txBody>
      </p:sp>
      <p:pic>
        <p:nvPicPr>
          <p:cNvPr id="30724" name="Picture 2" descr="C:\Users\Home\Desktop\на флешку нов песни\IMG-6ad4ee8e792f98271a77dc89a75a9dae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66713"/>
            <a:ext cx="5113338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C:\Users\Home\Desktop\на флешку нов песни\IMG-0a2f094700877ba9f88d96f5a2950d0c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649289"/>
            <a:ext cx="3313112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5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1" y="141667"/>
            <a:ext cx="8796271" cy="6568225"/>
          </a:xfrm>
        </p:spPr>
      </p:pic>
    </p:spTree>
    <p:extLst>
      <p:ext uri="{BB962C8B-B14F-4D97-AF65-F5344CB8AC3E}">
        <p14:creationId xmlns:p14="http://schemas.microsoft.com/office/powerpoint/2010/main" val="327673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5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dirty="0"/>
              <a:t>«Сознательно читать и писать</a:t>
            </a:r>
          </a:p>
          <a:p>
            <a:pPr marL="0" indent="0">
              <a:buNone/>
            </a:pPr>
            <a:r>
              <a:rPr lang="ru-RU" sz="6000" dirty="0"/>
              <a:t>может только, кто понял</a:t>
            </a:r>
          </a:p>
          <a:p>
            <a:pPr marL="0" indent="0">
              <a:buNone/>
            </a:pPr>
            <a:r>
              <a:rPr lang="ru-RU" sz="6000" dirty="0" err="1"/>
              <a:t>звуко</a:t>
            </a:r>
            <a:r>
              <a:rPr lang="ru-RU" sz="6000" dirty="0"/>
              <a:t> – слоговое слово»</a:t>
            </a:r>
          </a:p>
          <a:p>
            <a:pPr marL="0" indent="0">
              <a:buNone/>
            </a:pPr>
            <a:r>
              <a:rPr lang="ru-RU" sz="6000" dirty="0" smtClean="0">
                <a:solidFill>
                  <a:srgbClr val="0070C0"/>
                </a:solidFill>
              </a:rPr>
              <a:t>                           К</a:t>
            </a:r>
            <a:r>
              <a:rPr lang="ru-RU" sz="6000" dirty="0">
                <a:solidFill>
                  <a:srgbClr val="0070C0"/>
                </a:solidFill>
              </a:rPr>
              <a:t>. Д. Ушинский</a:t>
            </a:r>
          </a:p>
        </p:txBody>
      </p:sp>
    </p:spTree>
    <p:extLst>
      <p:ext uri="{BB962C8B-B14F-4D97-AF65-F5344CB8AC3E}">
        <p14:creationId xmlns:p14="http://schemas.microsoft.com/office/powerpoint/2010/main" val="290797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217" y="579548"/>
            <a:ext cx="10571623" cy="10360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Основная методическая и учебная литература, которая используется при написании и реализации рабочей программы учителя-логопеда.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82" y="1900398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74" y="3707925"/>
            <a:ext cx="2674620" cy="2880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273" y="2377440"/>
            <a:ext cx="2745310" cy="42108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6" y="2227151"/>
            <a:ext cx="2581530" cy="41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33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51" y="3522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Ученик 3 класса Егор. Возраст 9 лет.</a:t>
            </a:r>
            <a:br>
              <a:rPr lang="ru-RU" dirty="0" smtClean="0"/>
            </a:br>
            <a:r>
              <a:rPr lang="ru-RU" dirty="0" smtClean="0"/>
              <a:t>Заключение ПМПК: соматическая </a:t>
            </a:r>
            <a:r>
              <a:rPr lang="ru-RU" dirty="0" err="1" smtClean="0"/>
              <a:t>ослабленность</a:t>
            </a:r>
            <a:r>
              <a:rPr lang="ru-RU" dirty="0" smtClean="0"/>
              <a:t> по заключению невролога; выраженные нарушения стато-динамических функций; нарушение </a:t>
            </a:r>
            <a:r>
              <a:rPr lang="ru-RU" dirty="0" err="1" smtClean="0"/>
              <a:t>фонетико</a:t>
            </a:r>
            <a:r>
              <a:rPr lang="ru-RU" dirty="0" smtClean="0"/>
              <a:t>–фонематических функций речи.</a:t>
            </a:r>
            <a:br>
              <a:rPr lang="ru-RU" dirty="0" smtClean="0"/>
            </a:br>
            <a:r>
              <a:rPr lang="ru-RU" dirty="0" smtClean="0"/>
              <a:t>Вариант АООП в соответствии с ФГОСНОО обучающихся с ОВЗ, 6.1 (НОДА).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4" y="3678382"/>
            <a:ext cx="2625436" cy="3013363"/>
          </a:xfrm>
        </p:spPr>
      </p:pic>
    </p:spTree>
    <p:extLst>
      <p:ext uri="{BB962C8B-B14F-4D97-AF65-F5344CB8AC3E}">
        <p14:creationId xmlns:p14="http://schemas.microsoft.com/office/powerpoint/2010/main" val="424045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Краткая характеристика обучающихся с ФФНР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9600" dirty="0"/>
              <a:t>ведущим  дефектом  при  ФФНР  является  </a:t>
            </a:r>
            <a:r>
              <a:rPr lang="ru-RU" sz="9600" dirty="0" err="1"/>
              <a:t>несформированность</a:t>
            </a:r>
            <a:r>
              <a:rPr lang="ru-RU" sz="9600" dirty="0"/>
              <a:t> процессов восприятия звуков речи. </a:t>
            </a:r>
            <a:endParaRPr lang="ru-RU" sz="9600" dirty="0" smtClean="0"/>
          </a:p>
          <a:p>
            <a:pPr marL="0" indent="0">
              <a:buNone/>
            </a:pPr>
            <a:r>
              <a:rPr lang="ru-RU" sz="9600" dirty="0"/>
              <a:t> </a:t>
            </a:r>
            <a:r>
              <a:rPr lang="ru-RU" sz="9600" dirty="0" smtClean="0"/>
              <a:t>   затруднения  </a:t>
            </a:r>
            <a:r>
              <a:rPr lang="ru-RU" sz="9600" dirty="0"/>
              <a:t>детей  при  практическом  осознании  основных  элементов  языка  и  речи</a:t>
            </a:r>
            <a:r>
              <a:rPr lang="ru-RU" sz="9600" dirty="0" smtClean="0"/>
              <a:t>.</a:t>
            </a:r>
          </a:p>
          <a:p>
            <a:pPr marL="0" indent="0">
              <a:buNone/>
            </a:pPr>
            <a:r>
              <a:rPr lang="ru-RU" sz="9600" dirty="0" smtClean="0"/>
              <a:t>    нарушены  </a:t>
            </a:r>
            <a:r>
              <a:rPr lang="ru-RU" sz="9600" dirty="0"/>
              <a:t>просодические  компоненты  </a:t>
            </a:r>
            <a:r>
              <a:rPr lang="ru-RU" sz="9600" dirty="0" smtClean="0"/>
              <a:t>   речи</a:t>
            </a:r>
            <a:r>
              <a:rPr lang="ru-RU" sz="9600" dirty="0"/>
              <a:t>:  темп,  тембр, мелодичность. 					</a:t>
            </a:r>
          </a:p>
          <a:p>
            <a:r>
              <a:rPr lang="ru-RU" sz="9600" dirty="0"/>
              <a:t>о</a:t>
            </a:r>
            <a:r>
              <a:rPr lang="ru-RU" sz="9600" dirty="0" smtClean="0"/>
              <a:t>тмечается  </a:t>
            </a:r>
            <a:r>
              <a:rPr lang="ru-RU" sz="9600" dirty="0"/>
              <a:t>бедность  словаря  и  незначительная  задержка  в  формировании грамматического  строя  речи. </a:t>
            </a:r>
            <a:endParaRPr lang="ru-RU" sz="9600" dirty="0" smtClean="0"/>
          </a:p>
          <a:p>
            <a:r>
              <a:rPr lang="ru-RU" sz="9600" dirty="0" smtClean="0"/>
              <a:t> </a:t>
            </a:r>
            <a:r>
              <a:rPr lang="ru-RU" sz="9600" dirty="0"/>
              <a:t>п</a:t>
            </a:r>
            <a:r>
              <a:rPr lang="ru-RU" sz="9600" dirty="0" smtClean="0"/>
              <a:t>ри  </a:t>
            </a:r>
            <a:r>
              <a:rPr lang="ru-RU" sz="9600" dirty="0"/>
              <a:t>углубленном  обследовании  речи </a:t>
            </a:r>
            <a:r>
              <a:rPr lang="ru-RU" sz="9600" dirty="0" smtClean="0"/>
              <a:t> </a:t>
            </a:r>
            <a:r>
              <a:rPr lang="ru-RU" sz="9600" dirty="0"/>
              <a:t>могут  быть  отмечены отдельные ошибки в падежных окончаниях, в употреблении сложных предлогов, в согласовании прилагательных и порядковых числительных с существительными и т. п. 				</a:t>
            </a:r>
          </a:p>
          <a:p>
            <a:r>
              <a:rPr lang="ru-RU" sz="11200" dirty="0"/>
              <a:t>   Указанные отклонения в развитии </a:t>
            </a:r>
            <a:r>
              <a:rPr lang="ru-RU" sz="11200" dirty="0" smtClean="0"/>
              <a:t>обучающихся, </a:t>
            </a:r>
            <a:r>
              <a:rPr lang="ru-RU" sz="11200" dirty="0"/>
              <a:t>страдающих речевыми аномалиями, спонтанно не преодолеваются. Они требуют специально организованной работы по их коррекции.  						</a:t>
            </a:r>
            <a:r>
              <a:rPr lang="ru-RU" sz="9000" dirty="0"/>
              <a:t>					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977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060" y="701263"/>
            <a:ext cx="10477500" cy="21619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ИНДИВИДУАЛЬНЫЕ ЗАНЯТИЯ ПО РАБОЧЕЙ ПРОГРАММЕ « КОРРЕКЦИЯ ЗВУКОВОЙ СТОРОНЫ РЕЧИ»(2 РАЗА В НЕДЕЛЮ ПО 30 МИНУТ).</a:t>
            </a:r>
            <a:br>
              <a:rPr lang="ru-RU" dirty="0" smtClean="0"/>
            </a:br>
            <a:r>
              <a:rPr lang="ru-RU" dirty="0" smtClean="0"/>
              <a:t>Логопедическое занятие является ведущим в комплексе коррекционных мероприятий.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10" y="3568398"/>
            <a:ext cx="2488276" cy="29685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86" y="3505728"/>
            <a:ext cx="2253095" cy="309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7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</a:t>
            </a:r>
            <a:r>
              <a:rPr lang="ru-RU" smtClean="0"/>
              <a:t>индивидуального </a:t>
            </a:r>
            <a:r>
              <a:rPr lang="ru-RU" smtClean="0"/>
              <a:t>занятия </a:t>
            </a:r>
            <a:r>
              <a:rPr lang="ru-RU" dirty="0" smtClean="0"/>
              <a:t>(очного и онлайн):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Организационный момент.</a:t>
            </a:r>
          </a:p>
          <a:p>
            <a:r>
              <a:rPr lang="ru-RU" dirty="0" smtClean="0"/>
              <a:t>Развитие дыхания. Развитие дикции и просодики.</a:t>
            </a:r>
          </a:p>
          <a:p>
            <a:r>
              <a:rPr lang="ru-RU" dirty="0" smtClean="0"/>
              <a:t>Развитие артикуляционной моторики (используем элементы массажа и самомассажа, </a:t>
            </a:r>
            <a:r>
              <a:rPr lang="ru-RU" dirty="0" err="1" smtClean="0"/>
              <a:t>зондозаменители</a:t>
            </a:r>
            <a:r>
              <a:rPr lang="ru-RU" dirty="0" smtClean="0"/>
              <a:t>).</a:t>
            </a:r>
          </a:p>
          <a:p>
            <a:r>
              <a:rPr lang="ru-RU" dirty="0" smtClean="0"/>
              <a:t>Развитие мелкой моторики с использованием </a:t>
            </a:r>
            <a:r>
              <a:rPr lang="ru-RU" dirty="0" err="1" smtClean="0"/>
              <a:t>нейрогимнастики</a:t>
            </a:r>
            <a:r>
              <a:rPr lang="ru-RU" dirty="0" smtClean="0"/>
              <a:t>, массажный комплекс.</a:t>
            </a:r>
          </a:p>
          <a:p>
            <a:r>
              <a:rPr lang="ru-RU" dirty="0" smtClean="0"/>
              <a:t>Развитие фонематического восприятия.</a:t>
            </a:r>
          </a:p>
          <a:p>
            <a:r>
              <a:rPr lang="ru-RU" dirty="0" smtClean="0"/>
              <a:t>Работа над звукопроизношением</a:t>
            </a:r>
          </a:p>
          <a:p>
            <a:r>
              <a:rPr lang="ru-RU" dirty="0" smtClean="0"/>
              <a:t>Работа по профилактике нарушений письменной речи..</a:t>
            </a:r>
          </a:p>
          <a:p>
            <a:r>
              <a:rPr lang="ru-RU" dirty="0" smtClean="0"/>
              <a:t>Итог.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18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Комплексное взаимодействие</a:t>
            </a:r>
            <a:endParaRPr lang="ru-RU" dirty="0"/>
          </a:p>
        </p:txBody>
      </p:sp>
      <p:sp>
        <p:nvSpPr>
          <p:cNvPr id="4" name="Прямоугольник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825625"/>
            <a:ext cx="10515600" cy="306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sz="2800" dirty="0"/>
              <a:t>Чтобы работа </a:t>
            </a:r>
            <a:r>
              <a:rPr lang="ru-RU" sz="2800" dirty="0" smtClean="0"/>
              <a:t>учителя-логопеда </a:t>
            </a:r>
            <a:r>
              <a:rPr lang="ru-RU" sz="2800" dirty="0"/>
              <a:t>стала более эффективной, ему необходима тесная связь с учителем начальных </a:t>
            </a:r>
            <a:r>
              <a:rPr lang="ru-RU" sz="2800" dirty="0" smtClean="0"/>
              <a:t>классов. </a:t>
            </a:r>
          </a:p>
          <a:p>
            <a:pPr eaLnBrk="1" hangingPunct="1"/>
            <a:endParaRPr lang="ru-RU" dirty="0"/>
          </a:p>
          <a:p>
            <a:pPr marL="0" indent="0" eaLnBrk="1" hangingPunct="1">
              <a:buNone/>
            </a:pPr>
            <a:r>
              <a:rPr lang="ru-RU" sz="2800" dirty="0" smtClean="0"/>
              <a:t>Учитель- логопед </a:t>
            </a:r>
            <a:r>
              <a:rPr lang="ru-RU" sz="2800" dirty="0"/>
              <a:t>и </a:t>
            </a:r>
            <a:r>
              <a:rPr lang="ru-RU" sz="2800" dirty="0" smtClean="0"/>
              <a:t>учитель </a:t>
            </a:r>
            <a:r>
              <a:rPr lang="ru-RU" sz="2800" dirty="0"/>
              <a:t>начальных классов </a:t>
            </a:r>
            <a:r>
              <a:rPr lang="ru-RU" sz="2800" dirty="0" smtClean="0"/>
              <a:t> работают на достижение результата в работе по формированию благополучной социализации личности с ОВЗ в условиях современного общества.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203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09" y="30875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Задача учителя-логопеда устранить речевые дефекты и развить устную и письменную речь ребенка до такого уровня, на котором он бы смог успешно обучаться в школе. В свою очередь, учитель продолжает речевое развитие </a:t>
            </a:r>
            <a:r>
              <a:rPr lang="ru-RU" dirty="0" smtClean="0"/>
              <a:t>обучающегося, </a:t>
            </a:r>
            <a:r>
              <a:rPr lang="ru-RU" dirty="0"/>
              <a:t>опираясь на усвоенные им умения и навыки, то есть происходит интеграция логопедической работы и образовательно - воспитательного процесса.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825625"/>
            <a:ext cx="105156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7018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492</Words>
  <Application>Microsoft Office PowerPoint</Application>
  <PresentationFormat>Широкоэкранный</PresentationFormat>
  <Paragraphs>70</Paragraphs>
  <Slides>16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     Комплексный подход при реализации АОПНОДА в условиях очного и дистанционного обучения в начальной школе.</vt:lpstr>
      <vt:lpstr>Презентация PowerPoint</vt:lpstr>
      <vt:lpstr>Основная методическая и учебная литература, которая используется при написании и реализации рабочей программы учителя-логопеда.</vt:lpstr>
      <vt:lpstr>    Ученик 3 класса Егор. Возраст 9 лет. Заключение ПМПК: соматическая ослабленность по заключению невролога; выраженные нарушения стато-динамических функций; нарушение фонетико–фонематических функций речи. Вариант АООП в соответствии с ФГОСНОО обучающихся с ОВЗ, 6.1 (НОДА).</vt:lpstr>
      <vt:lpstr>Краткая характеристика обучающихся с ФФНР</vt:lpstr>
      <vt:lpstr>ИНДИВИДУАЛЬНЫЕ ЗАНЯТИЯ ПО РАБОЧЕЙ ПРОГРАММЕ « КОРРЕКЦИЯ ЗВУКОВОЙ СТОРОНЫ РЕЧИ»(2 РАЗА В НЕДЕЛЮ ПО 30 МИНУТ). Логопедическое занятие является ведущим в комплексе коррекционных мероприятий.</vt:lpstr>
      <vt:lpstr>Этапы индивидуального занятия (очного и онлайн):</vt:lpstr>
      <vt:lpstr>Комплексное взаимодействие</vt:lpstr>
      <vt:lpstr>Задача учителя-логопеда устранить речевые дефекты и развить устную и письменную речь ребенка до такого уровня, на котором он бы смог успешно обучаться в школе. В свою очередь, учитель продолжает речевое развитие обучающегося, опираясь на усвоенные им умения и навыки, то есть происходит интеграция логопедической работы и образовательно - воспитательного процесса. </vt:lpstr>
      <vt:lpstr>Закрепление правильного и четкого  произношения  осуществляется во время уроков и внеурочное время.</vt:lpstr>
      <vt:lpstr>На уроках </vt:lpstr>
      <vt:lpstr>Коррекционная работа строится на взаимодействии учителя-логопеда и учителя по следующим направлениям:</vt:lpstr>
      <vt:lpstr>Примеры логопедических приемов и упражнений на уроках русского языка и чтения.</vt:lpstr>
      <vt:lpstr>Вывод: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Логопедическое сопровождение школьников с ОВЗ в условиях очного и онлайн обучения</dc:title>
  <dc:creator>Administrator</dc:creator>
  <cp:lastModifiedBy>15 кабинет</cp:lastModifiedBy>
  <cp:revision>24</cp:revision>
  <dcterms:created xsi:type="dcterms:W3CDTF">2021-11-16T03:37:16Z</dcterms:created>
  <dcterms:modified xsi:type="dcterms:W3CDTF">2021-12-07T08:11:16Z</dcterms:modified>
</cp:coreProperties>
</file>