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9" r:id="rId3"/>
    <p:sldId id="279" r:id="rId4"/>
    <p:sldId id="271" r:id="rId5"/>
    <p:sldId id="272" r:id="rId6"/>
    <p:sldId id="273" r:id="rId7"/>
    <p:sldId id="275" r:id="rId8"/>
    <p:sldId id="274" r:id="rId9"/>
    <p:sldId id="276" r:id="rId10"/>
    <p:sldId id="277" r:id="rId11"/>
    <p:sldId id="278" r:id="rId12"/>
    <p:sldId id="281" r:id="rId13"/>
    <p:sldId id="280" r:id="rId14"/>
    <p:sldId id="28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9140B37-661C-4684-808E-C5EE0129DD19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A588472-1D91-4124-9472-DCEC8719C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0B37-661C-4684-808E-C5EE0129DD19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8472-1D91-4124-9472-DCEC8719C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0B37-661C-4684-808E-C5EE0129DD19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8472-1D91-4124-9472-DCEC8719C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140B37-661C-4684-808E-C5EE0129DD19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588472-1D91-4124-9472-DCEC8719C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9140B37-661C-4684-808E-C5EE0129DD19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A588472-1D91-4124-9472-DCEC8719C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0B37-661C-4684-808E-C5EE0129DD19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8472-1D91-4124-9472-DCEC8719C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0B37-661C-4684-808E-C5EE0129DD19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8472-1D91-4124-9472-DCEC8719C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140B37-661C-4684-808E-C5EE0129DD19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588472-1D91-4124-9472-DCEC8719C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0B37-661C-4684-808E-C5EE0129DD19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8472-1D91-4124-9472-DCEC8719C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140B37-661C-4684-808E-C5EE0129DD19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588472-1D91-4124-9472-DCEC8719C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140B37-661C-4684-808E-C5EE0129DD19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588472-1D91-4124-9472-DCEC8719C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9140B37-661C-4684-808E-C5EE0129DD19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A588472-1D91-4124-9472-DCEC8719C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Комплексные числа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Беляева Т.Ю.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ГБПОУ </a:t>
            </a:r>
            <a:r>
              <a:rPr lang="ru-RU" dirty="0">
                <a:solidFill>
                  <a:srgbClr val="002060"/>
                </a:solidFill>
              </a:rPr>
              <a:t>КК «АМТ» </a:t>
            </a:r>
            <a:r>
              <a:rPr lang="ru-RU" dirty="0" smtClean="0">
                <a:solidFill>
                  <a:srgbClr val="002060"/>
                </a:solidFill>
              </a:rPr>
              <a:t>г. Армавира</a:t>
            </a:r>
          </a:p>
          <a:p>
            <a:r>
              <a:rPr lang="ru-RU" smtClean="0">
                <a:solidFill>
                  <a:srgbClr val="002060"/>
                </a:solidFill>
              </a:rPr>
              <a:t>Преподаватель математики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Модуль комплексного числа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75775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│z │= │a + bi│</a:t>
            </a:r>
            <a:r>
              <a:rPr lang="ru-RU" sz="4000" b="1" dirty="0" smtClean="0">
                <a:solidFill>
                  <a:srgbClr val="FF0000"/>
                </a:solidFill>
              </a:rPr>
              <a:t>= </a:t>
            </a:r>
            <a:r>
              <a:rPr lang="ru-RU" sz="4000" b="1" dirty="0" err="1" smtClean="0">
                <a:solidFill>
                  <a:srgbClr val="FF0000"/>
                </a:solidFill>
              </a:rPr>
              <a:t>√</a:t>
            </a:r>
            <a:r>
              <a:rPr lang="en-US" sz="4000" b="1" dirty="0" smtClean="0">
                <a:solidFill>
                  <a:srgbClr val="FF0000"/>
                </a:solidFill>
              </a:rPr>
              <a:t>a² + b²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800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800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4000" dirty="0" smtClean="0"/>
              <a:t> </a:t>
            </a:r>
            <a:r>
              <a:rPr lang="en-US" sz="4000" dirty="0" smtClean="0"/>
              <a:t>        </a:t>
            </a:r>
            <a:r>
              <a:rPr lang="en-US" sz="2800" dirty="0" smtClean="0"/>
              <a:t>b</a:t>
            </a:r>
            <a:r>
              <a:rPr lang="en-US" sz="4000" dirty="0" smtClean="0"/>
              <a:t>              Z</a:t>
            </a:r>
            <a:endParaRPr lang="ru-RU" sz="4000" dirty="0" smtClean="0"/>
          </a:p>
          <a:p>
            <a:pPr algn="ctr"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2800" dirty="0" smtClean="0"/>
              <a:t>                                </a:t>
            </a:r>
            <a:r>
              <a:rPr lang="en-US" sz="2800" dirty="0" smtClean="0"/>
              <a:t> </a:t>
            </a:r>
            <a:r>
              <a:rPr lang="ru-RU" sz="2800" dirty="0" smtClean="0"/>
              <a:t> </a:t>
            </a:r>
            <a:r>
              <a:rPr lang="en-US" sz="2800" dirty="0" smtClean="0"/>
              <a:t>O</a:t>
            </a:r>
            <a:r>
              <a:rPr lang="ru-RU" sz="2800" dirty="0" smtClean="0"/>
              <a:t>                </a:t>
            </a:r>
            <a:r>
              <a:rPr lang="en-US" sz="2800" dirty="0" smtClean="0"/>
              <a:t>a</a:t>
            </a:r>
            <a:r>
              <a:rPr lang="ru-RU" sz="2800" dirty="0" smtClean="0"/>
              <a:t>       </a:t>
            </a:r>
            <a:r>
              <a:rPr lang="ru-RU" sz="2800" dirty="0" err="1" smtClean="0"/>
              <a:t>х</a:t>
            </a:r>
            <a:endParaRPr lang="ru-RU" sz="2800" dirty="0" smtClean="0"/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071670" y="4714884"/>
            <a:ext cx="47149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2750331" y="4607727"/>
            <a:ext cx="278608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86182" y="3143248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</a:t>
            </a:r>
            <a:endParaRPr lang="ru-RU" sz="2800" dirty="0"/>
          </a:p>
        </p:txBody>
      </p:sp>
      <p:cxnSp>
        <p:nvCxnSpPr>
          <p:cNvPr id="14" name="Прямая со стрелкой 13"/>
          <p:cNvCxnSpPr>
            <a:endCxn id="23" idx="3"/>
          </p:cNvCxnSpPr>
          <p:nvPr/>
        </p:nvCxnSpPr>
        <p:spPr>
          <a:xfrm flipV="1">
            <a:off x="4143372" y="4193894"/>
            <a:ext cx="1663998" cy="520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572926" y="4499776"/>
            <a:ext cx="571504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4143372" y="4143380"/>
            <a:ext cx="1785950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5786446" y="4071942"/>
            <a:ext cx="142875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857884" y="2214554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Действия 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над комплексными числами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972452" cy="475775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Правило 1. </a:t>
            </a:r>
            <a:r>
              <a:rPr lang="ru-RU" sz="2800" i="1" dirty="0" smtClean="0"/>
              <a:t>Сложение, вычитание и умножение комплексных чисел в алгебраической форме производится по правилам соответствующих действий над многочленами</a:t>
            </a:r>
          </a:p>
          <a:p>
            <a:pPr algn="just">
              <a:buNone/>
            </a:pPr>
            <a:endParaRPr lang="ru-RU" sz="4000" dirty="0" smtClean="0"/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D:\ALGEBRA\material\человек придумал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33056"/>
            <a:ext cx="1440160" cy="253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Действия 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над комплексными числами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7577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 – 3i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–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1) z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3i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 – 3) +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4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  – 1 – 7i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2) z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pPr algn="just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3i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3i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+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+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3)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pPr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3i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+ 9i + 12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ru-RU" dirty="0"/>
              <a:t>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6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+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sz="4000" dirty="0" smtClean="0"/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3492001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Действия 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над комплексными числами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75775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Правило </a:t>
            </a:r>
            <a:r>
              <a:rPr lang="ru-RU" sz="2800" b="1" dirty="0" smtClean="0">
                <a:solidFill>
                  <a:srgbClr val="FF0000"/>
                </a:solidFill>
              </a:rPr>
              <a:t>2.</a:t>
            </a:r>
            <a:r>
              <a:rPr lang="ru-RU" sz="2800" i="1" dirty="0" smtClean="0"/>
              <a:t> Чтобы разделить одно комплексное число на другое, нужно делимое и делитель умножить на комплексное число, сопряженное делителю</a:t>
            </a:r>
          </a:p>
          <a:p>
            <a:pPr>
              <a:buNone/>
            </a:pPr>
            <a:endParaRPr lang="ru-RU" sz="2800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sz="4000" dirty="0" smtClean="0"/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D:\ALGEBRA\material\человек придумал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12642"/>
            <a:ext cx="1368152" cy="241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02634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Действия 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над комплексными числами</a:t>
            </a:r>
            <a:endParaRPr lang="ru-RU" sz="36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Содержимое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7972452" cy="4757758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ru-RU" sz="28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ПР.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 – 3i  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–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4) z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z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r>
                  <a:rPr lang="en-US" sz="2800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/>
                        </m:ctrlPr>
                      </m:fPr>
                      <m:num>
                        <m:r>
                          <a:rPr lang="ru-RU" sz="2800" i="1"/>
                          <m:t>2−3</m:t>
                        </m:r>
                        <m:r>
                          <a:rPr lang="en-US" sz="2800" i="1"/>
                          <m:t>𝑖</m:t>
                        </m:r>
                      </m:num>
                      <m:den>
                        <m:r>
                          <a:rPr lang="ru-RU" sz="2800" i="1"/>
                          <m:t>−3−4</m:t>
                        </m:r>
                        <m:r>
                          <a:rPr lang="ru-RU" sz="2800" i="1"/>
                          <m:t>𝑖</m:t>
                        </m:r>
                      </m:den>
                    </m:f>
                  </m:oMath>
                </a14:m>
                <a:r>
                  <a:rPr lang="ru-RU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/>
                      <m:t>=</m:t>
                    </m:r>
                    <m:f>
                      <m:fPr>
                        <m:ctrlPr>
                          <a:rPr lang="ru-RU" sz="2800" i="1"/>
                        </m:ctrlPr>
                      </m:fPr>
                      <m:num>
                        <m:r>
                          <a:rPr lang="en-US" sz="2800" i="1"/>
                          <m:t>(2−3</m:t>
                        </m:r>
                        <m:r>
                          <a:rPr lang="en-US" sz="2800" i="1"/>
                          <m:t>𝑖</m:t>
                        </m:r>
                        <m:r>
                          <a:rPr lang="en-US" sz="2800" i="1"/>
                          <m:t>)∙(−3+4</m:t>
                        </m:r>
                        <m:r>
                          <a:rPr lang="en-US" sz="2800" i="1"/>
                          <m:t>𝑖</m:t>
                        </m:r>
                        <m:r>
                          <a:rPr lang="en-US" sz="2800" i="1"/>
                          <m:t>)</m:t>
                        </m:r>
                      </m:num>
                      <m:den>
                        <m:r>
                          <a:rPr lang="en-US" sz="2800" i="1"/>
                          <m:t>(−3−4</m:t>
                        </m:r>
                        <m:r>
                          <a:rPr lang="en-US" sz="2800" i="1"/>
                          <m:t>𝑖</m:t>
                        </m:r>
                        <m:r>
                          <a:rPr lang="en-US" sz="2800" i="1"/>
                          <m:t>)∙(−3+4</m:t>
                        </m:r>
                        <m:r>
                          <a:rPr lang="en-US" sz="2800" i="1"/>
                          <m:t>𝑖</m:t>
                        </m:r>
                        <m:r>
                          <a:rPr lang="en-US" sz="2800" i="1"/>
                          <m:t>)</m:t>
                        </m:r>
                      </m:den>
                    </m:f>
                    <m:r>
                      <a:rPr lang="en-US" sz="2800" i="1"/>
                      <m:t>=</m:t>
                    </m:r>
                    <m:f>
                      <m:fPr>
                        <m:ctrlPr>
                          <a:rPr lang="ru-RU" sz="2800" i="1"/>
                        </m:ctrlPr>
                      </m:fPr>
                      <m:num>
                        <m:r>
                          <a:rPr lang="en-US" sz="2800" i="1"/>
                          <m:t>−6+8</m:t>
                        </m:r>
                        <m:r>
                          <a:rPr lang="en-US" sz="2800" i="1"/>
                          <m:t>𝑖</m:t>
                        </m:r>
                        <m:r>
                          <a:rPr lang="en-US" sz="2800" i="1"/>
                          <m:t>+9</m:t>
                        </m:r>
                        <m:r>
                          <a:rPr lang="en-US" sz="2800" i="1"/>
                          <m:t>𝑖</m:t>
                        </m:r>
                        <m:r>
                          <a:rPr lang="en-US" sz="2800" i="1"/>
                          <m:t>−12</m:t>
                        </m:r>
                        <m:sSup>
                          <m:sSupPr>
                            <m:ctrlPr>
                              <a:rPr lang="ru-RU" sz="2800" i="1"/>
                            </m:ctrlPr>
                          </m:sSupPr>
                          <m:e>
                            <m:r>
                              <a:rPr lang="en-US" sz="2800" i="1"/>
                              <m:t>𝑖</m:t>
                            </m:r>
                          </m:e>
                          <m:sup>
                            <m:r>
                              <a:rPr lang="en-US" sz="2800" i="1"/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2800" i="1"/>
                            </m:ctrlPr>
                          </m:sSupPr>
                          <m:e>
                            <m:r>
                              <a:rPr lang="en-US" sz="2800" i="1"/>
                              <m:t>(−3)</m:t>
                            </m:r>
                          </m:e>
                          <m:sup>
                            <m:r>
                              <a:rPr lang="en-US" sz="2800" i="1"/>
                              <m:t>2</m:t>
                            </m:r>
                          </m:sup>
                        </m:sSup>
                        <m:r>
                          <a:rPr lang="en-US" sz="2800" i="1"/>
                          <m:t>+</m:t>
                        </m:r>
                        <m:sSup>
                          <m:sSupPr>
                            <m:ctrlPr>
                              <a:rPr lang="ru-RU" sz="2800" i="1"/>
                            </m:ctrlPr>
                          </m:sSupPr>
                          <m:e>
                            <m:r>
                              <a:rPr lang="en-US" sz="2800" i="1"/>
                              <m:t>4</m:t>
                            </m:r>
                          </m:e>
                          <m:sup>
                            <m:r>
                              <a:rPr lang="en-US" sz="2800" i="1"/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800" i="1"/>
                      <m:t>=</m:t>
                    </m:r>
                    <m:f>
                      <m:fPr>
                        <m:ctrlPr>
                          <a:rPr lang="ru-RU" sz="2800" i="1"/>
                        </m:ctrlPr>
                      </m:fPr>
                      <m:num>
                        <m:r>
                          <a:rPr lang="en-US" sz="2800" i="1"/>
                          <m:t>6+17</m:t>
                        </m:r>
                        <m:r>
                          <a:rPr lang="en-US" sz="2800" i="1"/>
                          <m:t>𝑖</m:t>
                        </m:r>
                      </m:num>
                      <m:den>
                        <m:r>
                          <a:rPr lang="en-US" sz="2800" i="1"/>
                          <m:t>9+16</m:t>
                        </m:r>
                      </m:den>
                    </m:f>
                    <m:r>
                      <a:rPr lang="en-US" sz="2800" i="1"/>
                      <m:t>= </m:t>
                    </m:r>
                    <m:f>
                      <m:fPr>
                        <m:ctrlPr>
                          <a:rPr lang="ru-RU" sz="2800" i="1"/>
                        </m:ctrlPr>
                      </m:fPr>
                      <m:num>
                        <m:r>
                          <a:rPr lang="en-US" sz="2800" i="1"/>
                          <m:t>6</m:t>
                        </m:r>
                      </m:num>
                      <m:den>
                        <m:r>
                          <a:rPr lang="en-US" sz="2800" i="1"/>
                          <m:t>25</m:t>
                        </m:r>
                      </m:den>
                    </m:f>
                    <m:r>
                      <a:rPr lang="en-US" sz="2800" i="1"/>
                      <m:t>+</m:t>
                    </m:r>
                    <m:f>
                      <m:fPr>
                        <m:ctrlPr>
                          <a:rPr lang="ru-RU" sz="2800" i="1"/>
                        </m:ctrlPr>
                      </m:fPr>
                      <m:num>
                        <m:r>
                          <a:rPr lang="en-US" sz="2800" i="1"/>
                          <m:t>17</m:t>
                        </m:r>
                      </m:num>
                      <m:den>
                        <m:r>
                          <a:rPr lang="en-US" sz="2800" i="1"/>
                          <m:t>25</m:t>
                        </m:r>
                      </m:den>
                    </m:f>
                    <m:r>
                      <a:rPr lang="en-US" sz="2800" i="1"/>
                      <m:t>𝑖</m:t>
                    </m:r>
                  </m:oMath>
                </a14:m>
                <a:endParaRPr lang="ru-RU" sz="2800" dirty="0"/>
              </a:p>
              <a:p>
                <a:pPr>
                  <a:buNone/>
                </a:pP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ru-RU" sz="30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buNone/>
                </a:pPr>
                <a:endParaRPr lang="ru-RU" sz="4000" dirty="0" smtClean="0"/>
              </a:p>
              <a:p>
                <a:pPr algn="just">
                  <a:buNone/>
                </a:pPr>
                <a:endParaRPr lang="ru-RU" sz="2800" dirty="0" smtClean="0"/>
              </a:p>
              <a:p>
                <a:pPr algn="just">
                  <a:buNone/>
                </a:pPr>
                <a:endParaRPr lang="ru-RU" sz="4000" dirty="0" smtClean="0">
                  <a:solidFill>
                    <a:srgbClr val="FF0000"/>
                  </a:solidFill>
                </a:endParaRPr>
              </a:p>
              <a:p>
                <a:pPr algn="just">
                  <a:buNone/>
                </a:pPr>
                <a:endParaRPr lang="ru-RU" sz="4000" dirty="0" smtClean="0">
                  <a:solidFill>
                    <a:srgbClr val="FF0000"/>
                  </a:solidFill>
                </a:endParaRPr>
              </a:p>
              <a:p>
                <a:pPr algn="just">
                  <a:buNone/>
                </a:pPr>
                <a:endParaRPr lang="ru-RU" sz="4000" dirty="0" smtClean="0">
                  <a:solidFill>
                    <a:srgbClr val="FF0000"/>
                  </a:solidFill>
                </a:endParaRPr>
              </a:p>
              <a:p>
                <a:pPr>
                  <a:buNone/>
                </a:pPr>
                <a:endParaRPr lang="ru-RU" sz="3200" dirty="0" smtClean="0"/>
              </a:p>
              <a:p>
                <a:pPr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7972452" cy="4757758"/>
              </a:xfrm>
              <a:blipFill rotWithShape="0">
                <a:blip r:embed="rId2"/>
                <a:stretch>
                  <a:fillRect l="-1529" t="-14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1268801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08266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Понятие мнимой единицы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1571612"/>
            <a:ext cx="74676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err="1" smtClean="0"/>
              <a:t>х</a:t>
            </a:r>
            <a:r>
              <a:rPr lang="ru-RU" sz="4000" dirty="0" smtClean="0"/>
              <a:t>² = </a:t>
            </a:r>
            <a:r>
              <a:rPr lang="en-US" sz="4000" dirty="0" smtClean="0"/>
              <a:t>–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/>
              <a:t>1</a:t>
            </a:r>
          </a:p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/>
              <a:t>–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мнимая единица</a:t>
            </a:r>
          </a:p>
          <a:p>
            <a:pPr algn="ctr">
              <a:buNone/>
            </a:pPr>
            <a:r>
              <a:rPr lang="en-US" sz="3600" dirty="0" err="1" smtClean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 – </a:t>
            </a:r>
            <a:r>
              <a:rPr lang="ru-RU" sz="3600" dirty="0" smtClean="0">
                <a:solidFill>
                  <a:srgbClr val="FF0000"/>
                </a:solidFill>
              </a:rPr>
              <a:t>квадратный корень из 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ru-RU" sz="3600" dirty="0" smtClean="0">
                <a:solidFill>
                  <a:srgbClr val="FF0000"/>
                </a:solidFill>
              </a:rPr>
              <a:t>– 1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endParaRPr lang="ru-RU" sz="3600" dirty="0" smtClean="0"/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(!!) </a:t>
            </a:r>
            <a:r>
              <a:rPr lang="ru-RU" sz="2800" i="1" dirty="0" smtClean="0">
                <a:solidFill>
                  <a:srgbClr val="0070C0"/>
                </a:solidFill>
              </a:rPr>
              <a:t>Введение мнимой единицы сделало возможным извлекать корни из отрицательных чисел</a:t>
            </a: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2. Степени мнимой единицы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i</a:t>
            </a:r>
            <a:r>
              <a:rPr lang="en-US" sz="4000" dirty="0" smtClean="0">
                <a:solidFill>
                  <a:srgbClr val="0070C0"/>
                </a:solidFill>
              </a:rPr>
              <a:t>¹</a:t>
            </a:r>
            <a:r>
              <a:rPr lang="ru-RU" sz="4000" dirty="0" smtClean="0"/>
              <a:t> = </a:t>
            </a:r>
            <a:r>
              <a:rPr lang="en-US" sz="4000" dirty="0" err="1" smtClean="0">
                <a:solidFill>
                  <a:srgbClr val="FF0000"/>
                </a:solidFill>
              </a:rPr>
              <a:t>i</a:t>
            </a:r>
            <a:endParaRPr lang="en-US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000" dirty="0" err="1" smtClean="0"/>
              <a:t>i</a:t>
            </a:r>
            <a:r>
              <a:rPr lang="ru-RU" sz="4000" dirty="0" smtClean="0">
                <a:solidFill>
                  <a:srgbClr val="0070C0"/>
                </a:solidFill>
              </a:rPr>
              <a:t>²</a:t>
            </a:r>
            <a:r>
              <a:rPr lang="ru-RU" sz="4000" dirty="0" smtClean="0"/>
              <a:t> = </a:t>
            </a:r>
            <a:r>
              <a:rPr lang="ru-RU" sz="4000" dirty="0" smtClean="0">
                <a:solidFill>
                  <a:srgbClr val="FF0000"/>
                </a:solidFill>
              </a:rPr>
              <a:t>-1</a:t>
            </a:r>
            <a:endParaRPr lang="en-US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000" dirty="0" err="1" smtClean="0"/>
              <a:t>i</a:t>
            </a:r>
            <a:r>
              <a:rPr lang="ru-RU" sz="4000" dirty="0" smtClean="0">
                <a:solidFill>
                  <a:srgbClr val="0070C0"/>
                </a:solidFill>
              </a:rPr>
              <a:t>³</a:t>
            </a:r>
            <a:r>
              <a:rPr lang="ru-RU" sz="4000" dirty="0" smtClean="0"/>
              <a:t> = </a:t>
            </a:r>
            <a:r>
              <a:rPr lang="en-US" sz="4000" dirty="0" err="1" smtClean="0"/>
              <a:t>i</a:t>
            </a:r>
            <a:r>
              <a:rPr lang="ru-RU" sz="4000" dirty="0" smtClean="0"/>
              <a:t>² ∙</a:t>
            </a:r>
            <a:r>
              <a:rPr lang="en-US" sz="4000" dirty="0" smtClean="0"/>
              <a:t> </a:t>
            </a:r>
            <a:r>
              <a:rPr lang="en-US" sz="4000" dirty="0" err="1" smtClean="0"/>
              <a:t>i</a:t>
            </a:r>
            <a:r>
              <a:rPr lang="en-US" sz="4000" dirty="0" smtClean="0"/>
              <a:t> = </a:t>
            </a:r>
            <a:r>
              <a:rPr lang="ru-RU" sz="4000" dirty="0" smtClean="0"/>
              <a:t>-1∙</a:t>
            </a:r>
            <a:r>
              <a:rPr lang="en-US" sz="4000" dirty="0" smtClean="0"/>
              <a:t> </a:t>
            </a:r>
            <a:r>
              <a:rPr lang="en-US" sz="4000" dirty="0" err="1" smtClean="0"/>
              <a:t>i</a:t>
            </a:r>
            <a:r>
              <a:rPr lang="en-US" sz="4000" dirty="0" smtClean="0"/>
              <a:t> = </a:t>
            </a:r>
            <a:r>
              <a:rPr lang="en-US" sz="4000" dirty="0" smtClean="0">
                <a:solidFill>
                  <a:srgbClr val="FF0000"/>
                </a:solidFill>
              </a:rPr>
              <a:t>- </a:t>
            </a:r>
            <a:r>
              <a:rPr lang="en-US" sz="4000" dirty="0" err="1" smtClean="0">
                <a:solidFill>
                  <a:srgbClr val="FF0000"/>
                </a:solidFill>
              </a:rPr>
              <a:t>i</a:t>
            </a:r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000" dirty="0" err="1" smtClean="0"/>
              <a:t>i</a:t>
            </a:r>
            <a:r>
              <a:rPr lang="ru-RU" sz="4000" dirty="0" smtClean="0">
                <a:solidFill>
                  <a:srgbClr val="0070C0"/>
                </a:solidFill>
              </a:rPr>
              <a:t></a:t>
            </a:r>
            <a:r>
              <a:rPr lang="ru-RU" sz="4000" dirty="0" smtClean="0"/>
              <a:t> = </a:t>
            </a:r>
            <a:r>
              <a:rPr lang="en-US" sz="4000" dirty="0" err="1" smtClean="0"/>
              <a:t>i</a:t>
            </a:r>
            <a:r>
              <a:rPr lang="ru-RU" sz="4000" dirty="0" smtClean="0"/>
              <a:t>³∙</a:t>
            </a:r>
            <a:r>
              <a:rPr lang="en-US" sz="4000" dirty="0" smtClean="0"/>
              <a:t> </a:t>
            </a:r>
            <a:r>
              <a:rPr lang="en-US" sz="4000" dirty="0" err="1" smtClean="0"/>
              <a:t>i</a:t>
            </a:r>
            <a:r>
              <a:rPr lang="en-US" sz="4000" dirty="0" smtClean="0"/>
              <a:t> =</a:t>
            </a:r>
            <a:r>
              <a:rPr lang="ru-RU" sz="4000" dirty="0" smtClean="0"/>
              <a:t> -</a:t>
            </a:r>
            <a:r>
              <a:rPr lang="en-US" sz="4000" dirty="0" smtClean="0"/>
              <a:t> </a:t>
            </a:r>
            <a:r>
              <a:rPr lang="en-US" sz="4000" dirty="0" err="1" smtClean="0"/>
              <a:t>i</a:t>
            </a:r>
            <a:r>
              <a:rPr lang="en-US" sz="4000" dirty="0" smtClean="0"/>
              <a:t> </a:t>
            </a:r>
            <a:r>
              <a:rPr lang="ru-RU" sz="4000" dirty="0" smtClean="0"/>
              <a:t>∙</a:t>
            </a:r>
            <a:r>
              <a:rPr lang="en-US" sz="4000" dirty="0" smtClean="0"/>
              <a:t> </a:t>
            </a:r>
            <a:r>
              <a:rPr lang="en-US" sz="4000" dirty="0" err="1" smtClean="0"/>
              <a:t>i</a:t>
            </a:r>
            <a:r>
              <a:rPr lang="en-US" sz="4000" dirty="0" smtClean="0"/>
              <a:t> = - </a:t>
            </a:r>
            <a:r>
              <a:rPr lang="en-US" sz="4000" dirty="0" err="1" smtClean="0"/>
              <a:t>i</a:t>
            </a:r>
            <a:r>
              <a:rPr lang="ru-RU" sz="4000" dirty="0" smtClean="0"/>
              <a:t>²</a:t>
            </a:r>
            <a:r>
              <a:rPr lang="en-US" sz="4000" dirty="0" smtClean="0"/>
              <a:t> = -(- 1) = </a:t>
            </a:r>
            <a:r>
              <a:rPr lang="en-US" sz="4000" dirty="0" smtClean="0">
                <a:solidFill>
                  <a:srgbClr val="FF0000"/>
                </a:solidFill>
              </a:rPr>
              <a:t>1</a:t>
            </a:r>
            <a:r>
              <a:rPr lang="en-US" sz="4000" dirty="0" smtClean="0"/>
              <a:t> </a:t>
            </a:r>
            <a:endParaRPr lang="ru-RU" sz="4000" dirty="0" smtClean="0"/>
          </a:p>
          <a:p>
            <a:pPr>
              <a:buNone/>
            </a:pPr>
            <a:r>
              <a:rPr lang="en-US" sz="4000" dirty="0" err="1" smtClean="0"/>
              <a:t>i</a:t>
            </a:r>
            <a:r>
              <a:rPr lang="ru-RU" sz="4000" dirty="0" smtClean="0">
                <a:solidFill>
                  <a:srgbClr val="0070C0"/>
                </a:solidFill>
              </a:rPr>
              <a:t></a:t>
            </a:r>
            <a:r>
              <a:rPr lang="ru-RU" sz="4000" dirty="0" smtClean="0"/>
              <a:t> = </a:t>
            </a:r>
            <a:r>
              <a:rPr lang="en-US" sz="4000" dirty="0" err="1" smtClean="0"/>
              <a:t>i</a:t>
            </a: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….</a:t>
            </a:r>
            <a:endParaRPr lang="ru-RU" sz="4000" dirty="0" smtClean="0"/>
          </a:p>
          <a:p>
            <a:pPr algn="ctr">
              <a:buNone/>
            </a:pPr>
            <a:endParaRPr lang="ru-RU" sz="4000" dirty="0" smtClean="0"/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2. Степени мнимой единицы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75775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/>
              <a:t>       </a:t>
            </a:r>
            <a:r>
              <a:rPr lang="ru-RU" sz="2800" dirty="0" smtClean="0"/>
              <a:t>Если показатель степени </a:t>
            </a:r>
            <a:r>
              <a:rPr lang="ru-RU" sz="2800" b="1" dirty="0" smtClean="0">
                <a:solidFill>
                  <a:srgbClr val="0070C0"/>
                </a:solidFill>
              </a:rPr>
              <a:t>делится на 4</a:t>
            </a:r>
            <a:r>
              <a:rPr lang="ru-RU" sz="2800" dirty="0" smtClean="0"/>
              <a:t>, то значение степени равно </a:t>
            </a:r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endParaRPr lang="ru-RU" sz="2800" b="1" dirty="0" smtClean="0"/>
          </a:p>
          <a:p>
            <a:pPr algn="just">
              <a:buNone/>
            </a:pPr>
            <a:r>
              <a:rPr lang="ru-RU" sz="2800" dirty="0" smtClean="0"/>
              <a:t>        Если </a:t>
            </a:r>
            <a:r>
              <a:rPr lang="ru-RU" sz="2800" dirty="0" smtClean="0">
                <a:solidFill>
                  <a:srgbClr val="0070C0"/>
                </a:solidFill>
              </a:rPr>
              <a:t>при делении</a:t>
            </a:r>
            <a:r>
              <a:rPr lang="ru-RU" sz="2800" dirty="0" smtClean="0"/>
              <a:t> показателя степени </a:t>
            </a:r>
            <a:r>
              <a:rPr lang="ru-RU" sz="2800" dirty="0" smtClean="0">
                <a:solidFill>
                  <a:srgbClr val="0070C0"/>
                </a:solidFill>
              </a:rPr>
              <a:t>на 4 </a:t>
            </a:r>
            <a:r>
              <a:rPr lang="ru-RU" sz="2800" b="1" dirty="0" smtClean="0">
                <a:solidFill>
                  <a:srgbClr val="0070C0"/>
                </a:solidFill>
              </a:rPr>
              <a:t>в остатке </a:t>
            </a:r>
            <a:r>
              <a:rPr lang="ru-RU" sz="2800" dirty="0" smtClean="0"/>
              <a:t>получается </a:t>
            </a:r>
            <a:r>
              <a:rPr lang="ru-RU" sz="2800" b="1" dirty="0" smtClean="0">
                <a:solidFill>
                  <a:srgbClr val="0070C0"/>
                </a:solidFill>
              </a:rPr>
              <a:t>1</a:t>
            </a:r>
            <a:r>
              <a:rPr lang="ru-RU" sz="2800" dirty="0" smtClean="0"/>
              <a:t>, то значение степени равно </a:t>
            </a:r>
            <a:r>
              <a:rPr lang="en-US" sz="2800" b="1" dirty="0" err="1" smtClean="0">
                <a:solidFill>
                  <a:srgbClr val="FF0000"/>
                </a:solidFill>
              </a:rPr>
              <a:t>i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     </a:t>
            </a:r>
            <a:r>
              <a:rPr lang="ru-RU" sz="2800" dirty="0" smtClean="0"/>
              <a:t>Если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в остатке 2</a:t>
            </a:r>
            <a:r>
              <a:rPr lang="ru-RU" sz="2800" dirty="0" smtClean="0"/>
              <a:t>, то </a:t>
            </a:r>
            <a:r>
              <a:rPr lang="ru-RU" sz="2800" b="1" dirty="0" smtClean="0">
                <a:solidFill>
                  <a:srgbClr val="FF0000"/>
                </a:solidFill>
              </a:rPr>
              <a:t>-1</a:t>
            </a:r>
          </a:p>
          <a:p>
            <a:pPr algn="just">
              <a:buNone/>
            </a:pPr>
            <a:r>
              <a:rPr lang="ru-RU" sz="2800" dirty="0" smtClean="0"/>
              <a:t>         Если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в остатке 3</a:t>
            </a:r>
            <a:r>
              <a:rPr lang="ru-RU" sz="2800" dirty="0" smtClean="0"/>
              <a:t>, то </a:t>
            </a:r>
            <a:r>
              <a:rPr lang="en-US" sz="3200" b="1" dirty="0" smtClean="0">
                <a:solidFill>
                  <a:srgbClr val="FF0000"/>
                </a:solidFill>
              </a:rPr>
              <a:t>- </a:t>
            </a:r>
            <a:r>
              <a:rPr lang="en-US" sz="3200" b="1" dirty="0" err="1" smtClean="0">
                <a:solidFill>
                  <a:srgbClr val="FF0000"/>
                </a:solidFill>
              </a:rPr>
              <a:t>i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4000" dirty="0" smtClean="0"/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2. Степени мнимой единицы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75775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200" dirty="0" smtClean="0"/>
              <a:t>1) </a:t>
            </a:r>
            <a:r>
              <a:rPr lang="ru-RU" sz="3200" dirty="0" smtClean="0"/>
              <a:t> </a:t>
            </a:r>
            <a:r>
              <a:rPr lang="en-US" sz="3200" dirty="0" smtClean="0"/>
              <a:t>i³³ = </a:t>
            </a:r>
            <a:r>
              <a:rPr lang="ru-RU" sz="3200" dirty="0" smtClean="0"/>
              <a:t>?</a:t>
            </a:r>
            <a:endParaRPr lang="ru-RU" sz="3200" b="1" dirty="0" smtClean="0"/>
          </a:p>
          <a:p>
            <a:pPr algn="just">
              <a:buNone/>
            </a:pPr>
            <a:r>
              <a:rPr lang="ru-RU" sz="2800" dirty="0" smtClean="0"/>
              <a:t>        Т.к. 33 = 4 ∙ 8 + </a:t>
            </a:r>
            <a:r>
              <a:rPr lang="ru-RU" sz="2800" b="1" dirty="0" smtClean="0">
                <a:solidFill>
                  <a:srgbClr val="0070C0"/>
                </a:solidFill>
              </a:rPr>
              <a:t>1</a:t>
            </a:r>
            <a:r>
              <a:rPr lang="ru-RU" sz="2800" dirty="0" smtClean="0"/>
              <a:t>, то</a:t>
            </a:r>
          </a:p>
          <a:p>
            <a:pPr algn="ctr">
              <a:buNone/>
            </a:pPr>
            <a:r>
              <a:rPr lang="en-US" sz="3600" dirty="0" smtClean="0"/>
              <a:t>i³³ =</a:t>
            </a:r>
            <a:r>
              <a:rPr lang="ru-RU" sz="3600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i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     </a:t>
            </a:r>
          </a:p>
          <a:p>
            <a:pPr algn="just">
              <a:buNone/>
            </a:pPr>
            <a:r>
              <a:rPr lang="en-US" sz="3200" dirty="0" smtClean="0"/>
              <a:t>2) i²³¹= </a:t>
            </a:r>
            <a:r>
              <a:rPr lang="ru-RU" sz="3200" dirty="0" smtClean="0"/>
              <a:t>?</a:t>
            </a:r>
            <a:endParaRPr lang="ru-RU" sz="3200" b="1" dirty="0" smtClean="0"/>
          </a:p>
          <a:p>
            <a:pPr algn="just">
              <a:buNone/>
            </a:pPr>
            <a:r>
              <a:rPr lang="ru-RU" sz="3200" dirty="0" smtClean="0"/>
              <a:t>        </a:t>
            </a:r>
            <a:r>
              <a:rPr lang="ru-RU" sz="2800" dirty="0" smtClean="0"/>
              <a:t>Т.к. </a:t>
            </a:r>
            <a:r>
              <a:rPr lang="en-US" sz="2800" dirty="0" smtClean="0"/>
              <a:t>2315</a:t>
            </a:r>
            <a:r>
              <a:rPr lang="ru-RU" sz="2800" dirty="0" smtClean="0"/>
              <a:t> = 4 ∙ </a:t>
            </a:r>
            <a:r>
              <a:rPr lang="en-US" sz="2800" dirty="0" smtClean="0"/>
              <a:t>578</a:t>
            </a:r>
            <a:r>
              <a:rPr lang="ru-RU" sz="2800" dirty="0" smtClean="0"/>
              <a:t> + </a:t>
            </a:r>
            <a:r>
              <a:rPr lang="en-US" sz="2800" b="1" dirty="0" smtClean="0">
                <a:solidFill>
                  <a:srgbClr val="0070C0"/>
                </a:solidFill>
              </a:rPr>
              <a:t>3</a:t>
            </a:r>
            <a:r>
              <a:rPr lang="ru-RU" sz="2800" dirty="0" smtClean="0"/>
              <a:t>, то</a:t>
            </a:r>
          </a:p>
          <a:p>
            <a:pPr algn="ctr">
              <a:buNone/>
            </a:pPr>
            <a:r>
              <a:rPr lang="ru-RU" sz="3600" dirty="0" smtClean="0"/>
              <a:t> </a:t>
            </a:r>
            <a:r>
              <a:rPr lang="en-US" sz="3600" dirty="0" smtClean="0"/>
              <a:t>  i²³¹= </a:t>
            </a:r>
            <a:r>
              <a:rPr lang="en-US" sz="3600" b="1" dirty="0" smtClean="0">
                <a:solidFill>
                  <a:srgbClr val="FF0000"/>
                </a:solidFill>
              </a:rPr>
              <a:t>- </a:t>
            </a:r>
            <a:r>
              <a:rPr lang="en-US" sz="3600" b="1" dirty="0" err="1" smtClean="0">
                <a:solidFill>
                  <a:srgbClr val="FF0000"/>
                </a:solidFill>
              </a:rPr>
              <a:t>i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4000" dirty="0" smtClean="0"/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Комплексные числа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7577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z = a + bi</a:t>
            </a:r>
            <a:endParaRPr lang="ru-RU" sz="4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en-US" sz="3600" dirty="0" smtClean="0"/>
              <a:t> – </a:t>
            </a:r>
            <a:r>
              <a:rPr lang="ru-RU" sz="3200" dirty="0" smtClean="0"/>
              <a:t>действительная часть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bi</a:t>
            </a:r>
            <a:r>
              <a:rPr lang="en-US" sz="3600" dirty="0" smtClean="0"/>
              <a:t> – </a:t>
            </a:r>
            <a:r>
              <a:rPr lang="ru-RU" sz="3200" dirty="0" smtClean="0"/>
              <a:t>мнимая часть</a:t>
            </a:r>
            <a:endParaRPr lang="en-US" sz="3200" dirty="0" smtClean="0"/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b</a:t>
            </a:r>
            <a:r>
              <a:rPr lang="en-US" sz="3600" dirty="0" smtClean="0"/>
              <a:t> – </a:t>
            </a:r>
            <a:r>
              <a:rPr lang="ru-RU" sz="3200" dirty="0" smtClean="0"/>
              <a:t>коэффициент при мнимой части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ru-RU" sz="2800" i="1" dirty="0" smtClean="0">
                <a:solidFill>
                  <a:srgbClr val="0070C0"/>
                </a:solidFill>
              </a:rPr>
              <a:t>Если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b = 0</a:t>
            </a:r>
            <a:r>
              <a:rPr lang="ru-RU" sz="2800" dirty="0" smtClean="0">
                <a:solidFill>
                  <a:srgbClr val="0070C0"/>
                </a:solidFill>
              </a:rPr>
              <a:t>, </a:t>
            </a:r>
            <a:r>
              <a:rPr lang="ru-RU" sz="2800" i="1" dirty="0" smtClean="0">
                <a:solidFill>
                  <a:srgbClr val="0070C0"/>
                </a:solidFill>
              </a:rPr>
              <a:t>то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z = a </a:t>
            </a:r>
            <a:r>
              <a:rPr lang="en-US" sz="2800" dirty="0" smtClean="0">
                <a:solidFill>
                  <a:srgbClr val="0070C0"/>
                </a:solidFill>
              </a:rPr>
              <a:t>– </a:t>
            </a:r>
            <a:r>
              <a:rPr lang="ru-RU" sz="2800" i="1" dirty="0" smtClean="0">
                <a:solidFill>
                  <a:srgbClr val="0070C0"/>
                </a:solidFill>
              </a:rPr>
              <a:t>действительное число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70C0"/>
                </a:solidFill>
              </a:rPr>
              <a:t>Если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а</a:t>
            </a:r>
            <a:r>
              <a:rPr lang="en-US" sz="2800" b="1" dirty="0" smtClean="0">
                <a:solidFill>
                  <a:srgbClr val="0070C0"/>
                </a:solidFill>
              </a:rPr>
              <a:t> = 0</a:t>
            </a:r>
            <a:r>
              <a:rPr lang="ru-RU" sz="2800" dirty="0" smtClean="0">
                <a:solidFill>
                  <a:srgbClr val="0070C0"/>
                </a:solidFill>
              </a:rPr>
              <a:t>, </a:t>
            </a:r>
            <a:r>
              <a:rPr lang="ru-RU" sz="2800" i="1" dirty="0" smtClean="0">
                <a:solidFill>
                  <a:srgbClr val="0070C0"/>
                </a:solidFill>
              </a:rPr>
              <a:t>то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z = bi </a:t>
            </a:r>
            <a:r>
              <a:rPr lang="en-US" sz="2800" dirty="0" smtClean="0">
                <a:solidFill>
                  <a:srgbClr val="0070C0"/>
                </a:solidFill>
              </a:rPr>
              <a:t>– </a:t>
            </a:r>
            <a:r>
              <a:rPr lang="ru-RU" sz="2800" i="1" dirty="0" smtClean="0">
                <a:solidFill>
                  <a:srgbClr val="0070C0"/>
                </a:solidFill>
              </a:rPr>
              <a:t>чисто мнимое число</a:t>
            </a:r>
          </a:p>
          <a:p>
            <a:pPr>
              <a:buNone/>
            </a:pPr>
            <a:endParaRPr lang="ru-RU" sz="2800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sz="4000" dirty="0" smtClean="0"/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Комплексные числа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7577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z = a + bi</a:t>
            </a:r>
            <a:endParaRPr lang="ru-RU" sz="4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a - bi</a:t>
            </a:r>
            <a:r>
              <a:rPr lang="en-US" sz="3600" dirty="0" smtClean="0"/>
              <a:t> – </a:t>
            </a:r>
            <a:r>
              <a:rPr lang="ru-RU" sz="3200" dirty="0" smtClean="0"/>
              <a:t>сопряженное число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- </a:t>
            </a:r>
            <a:r>
              <a:rPr lang="en-US" sz="3600" b="1" dirty="0" smtClean="0">
                <a:solidFill>
                  <a:srgbClr val="FF0000"/>
                </a:solidFill>
              </a:rPr>
              <a:t>a </a:t>
            </a:r>
            <a:r>
              <a:rPr lang="ru-RU" sz="3600" b="1" dirty="0" smtClean="0">
                <a:solidFill>
                  <a:srgbClr val="FF0000"/>
                </a:solidFill>
              </a:rPr>
              <a:t>-</a:t>
            </a:r>
            <a:r>
              <a:rPr lang="en-US" sz="3600" b="1" dirty="0" smtClean="0">
                <a:solidFill>
                  <a:srgbClr val="FF0000"/>
                </a:solidFill>
              </a:rPr>
              <a:t> bi</a:t>
            </a:r>
            <a:r>
              <a:rPr lang="en-US" sz="3600" dirty="0" smtClean="0"/>
              <a:t> – </a:t>
            </a:r>
            <a:r>
              <a:rPr lang="ru-RU" sz="3200" dirty="0" smtClean="0"/>
              <a:t>противоположное число</a:t>
            </a:r>
            <a:endParaRPr lang="en-US" sz="3200" dirty="0" smtClean="0"/>
          </a:p>
          <a:p>
            <a:pPr>
              <a:buFontTx/>
              <a:buChar char="-"/>
            </a:pPr>
            <a:endParaRPr lang="ru-RU" sz="2800" i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3786190"/>
          <a:ext cx="7429551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517"/>
                <a:gridCol w="2476517"/>
                <a:gridCol w="2476517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z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-z</a:t>
                      </a:r>
                      <a:endParaRPr lang="ru-RU" sz="32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2 - 3i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 + 3i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- 2 + 3i</a:t>
                      </a:r>
                      <a:endParaRPr lang="ru-RU" sz="32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5i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- 5i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- 5i</a:t>
                      </a:r>
                      <a:endParaRPr lang="ru-RU" sz="32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- 7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- 7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Геометрическое изображение комплексных чисел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75775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   Любое комплексное число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z = a + bi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0070C0"/>
                </a:solidFill>
              </a:rPr>
              <a:t>можно изобразить </a:t>
            </a:r>
            <a:r>
              <a:rPr lang="ru-RU" sz="2800" b="1" dirty="0" smtClean="0">
                <a:solidFill>
                  <a:srgbClr val="0070C0"/>
                </a:solidFill>
              </a:rPr>
              <a:t>точкой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Z(a; b) </a:t>
            </a:r>
            <a:r>
              <a:rPr lang="ru-RU" sz="2800" dirty="0" smtClean="0">
                <a:solidFill>
                  <a:srgbClr val="0070C0"/>
                </a:solidFill>
              </a:rPr>
              <a:t>координатной плоскости или </a:t>
            </a:r>
            <a:r>
              <a:rPr lang="ru-RU" sz="2800" b="1" dirty="0" smtClean="0">
                <a:solidFill>
                  <a:srgbClr val="0070C0"/>
                </a:solidFill>
              </a:rPr>
              <a:t>радиус-вектором</a:t>
            </a:r>
            <a:r>
              <a:rPr lang="ru-RU" sz="2800" dirty="0" smtClean="0">
                <a:solidFill>
                  <a:srgbClr val="0070C0"/>
                </a:solidFill>
              </a:rPr>
              <a:t> этой точки</a:t>
            </a:r>
          </a:p>
          <a:p>
            <a:pPr>
              <a:buNone/>
            </a:pPr>
            <a:endParaRPr lang="ru-RU" sz="2800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4000" dirty="0" smtClean="0"/>
              <a:t> </a:t>
            </a:r>
            <a:r>
              <a:rPr lang="en-US" sz="4000" dirty="0" smtClean="0"/>
              <a:t>        </a:t>
            </a:r>
            <a:r>
              <a:rPr lang="en-US" sz="2800" dirty="0" smtClean="0"/>
              <a:t>b</a:t>
            </a:r>
            <a:r>
              <a:rPr lang="en-US" sz="4000" dirty="0" smtClean="0"/>
              <a:t>              Z</a:t>
            </a:r>
            <a:endParaRPr lang="ru-RU" sz="4000" dirty="0" smtClean="0"/>
          </a:p>
          <a:p>
            <a:pPr algn="just">
              <a:buNone/>
            </a:pPr>
            <a:r>
              <a:rPr lang="ru-RU" sz="2800" dirty="0" smtClean="0"/>
              <a:t>                                </a:t>
            </a:r>
            <a:r>
              <a:rPr lang="en-US" sz="2800" dirty="0" smtClean="0"/>
              <a:t> </a:t>
            </a:r>
            <a:r>
              <a:rPr lang="ru-RU" sz="2800" dirty="0" smtClean="0"/>
              <a:t> </a:t>
            </a:r>
            <a:r>
              <a:rPr lang="en-US" sz="2800" dirty="0" smtClean="0"/>
              <a:t>O</a:t>
            </a:r>
            <a:r>
              <a:rPr lang="ru-RU" sz="2800" dirty="0" smtClean="0"/>
              <a:t>                </a:t>
            </a:r>
            <a:r>
              <a:rPr lang="en-US" sz="2800" dirty="0" smtClean="0"/>
              <a:t>a</a:t>
            </a:r>
            <a:r>
              <a:rPr lang="ru-RU" sz="2800" dirty="0" smtClean="0"/>
              <a:t>       </a:t>
            </a:r>
            <a:r>
              <a:rPr lang="ru-RU" sz="2800" dirty="0" err="1" smtClean="0"/>
              <a:t>х</a:t>
            </a:r>
            <a:endParaRPr lang="ru-RU" sz="2800" dirty="0" smtClean="0"/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071670" y="4714884"/>
            <a:ext cx="47149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2750331" y="4607727"/>
            <a:ext cx="278608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86182" y="3143248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</a:t>
            </a:r>
            <a:endParaRPr lang="ru-RU" sz="2800" dirty="0"/>
          </a:p>
        </p:txBody>
      </p:sp>
      <p:cxnSp>
        <p:nvCxnSpPr>
          <p:cNvPr id="14" name="Прямая со стрелкой 13"/>
          <p:cNvCxnSpPr>
            <a:endCxn id="23" idx="3"/>
          </p:cNvCxnSpPr>
          <p:nvPr/>
        </p:nvCxnSpPr>
        <p:spPr>
          <a:xfrm flipV="1">
            <a:off x="4143372" y="4193894"/>
            <a:ext cx="1663998" cy="520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572926" y="4499776"/>
            <a:ext cx="571504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4143372" y="4143380"/>
            <a:ext cx="1785950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5786446" y="4071942"/>
            <a:ext cx="142875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Модуль комплексного числа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75775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   Длина вектора, соответствующего комплексному числу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z = a + bi</a:t>
            </a:r>
            <a:r>
              <a:rPr lang="ru-RU" sz="2800" b="1" dirty="0" smtClean="0">
                <a:solidFill>
                  <a:srgbClr val="0070C0"/>
                </a:solidFill>
              </a:rPr>
              <a:t>,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0070C0"/>
                </a:solidFill>
              </a:rPr>
              <a:t>называется </a:t>
            </a:r>
            <a:r>
              <a:rPr lang="ru-RU" sz="2800" b="1" i="1" dirty="0" smtClean="0">
                <a:solidFill>
                  <a:srgbClr val="FF0000"/>
                </a:solidFill>
              </a:rPr>
              <a:t>модулем</a:t>
            </a:r>
            <a:r>
              <a:rPr lang="ru-RU" sz="2800" dirty="0" smtClean="0">
                <a:solidFill>
                  <a:srgbClr val="0070C0"/>
                </a:solidFill>
              </a:rPr>
              <a:t> этого числа</a:t>
            </a:r>
          </a:p>
          <a:p>
            <a:pPr>
              <a:buNone/>
            </a:pPr>
            <a:endParaRPr lang="ru-RU" sz="2800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4000" dirty="0" smtClean="0"/>
              <a:t> </a:t>
            </a:r>
            <a:r>
              <a:rPr lang="en-US" sz="4000" dirty="0" smtClean="0"/>
              <a:t>        </a:t>
            </a:r>
            <a:r>
              <a:rPr lang="en-US" sz="2800" dirty="0" smtClean="0"/>
              <a:t>b</a:t>
            </a:r>
            <a:r>
              <a:rPr lang="en-US" sz="4000" dirty="0" smtClean="0"/>
              <a:t>              Z</a:t>
            </a:r>
            <a:endParaRPr lang="ru-RU" sz="4000" dirty="0" smtClean="0"/>
          </a:p>
          <a:p>
            <a:pPr algn="just">
              <a:buNone/>
            </a:pPr>
            <a:r>
              <a:rPr lang="ru-RU" sz="2800" dirty="0" smtClean="0"/>
              <a:t>                                </a:t>
            </a:r>
            <a:r>
              <a:rPr lang="en-US" sz="2800" dirty="0" smtClean="0"/>
              <a:t> </a:t>
            </a:r>
            <a:r>
              <a:rPr lang="ru-RU" sz="2800" dirty="0" smtClean="0"/>
              <a:t> </a:t>
            </a:r>
            <a:r>
              <a:rPr lang="en-US" sz="2800" dirty="0" smtClean="0"/>
              <a:t>O</a:t>
            </a:r>
            <a:r>
              <a:rPr lang="ru-RU" sz="2800" dirty="0" smtClean="0"/>
              <a:t>                </a:t>
            </a:r>
            <a:r>
              <a:rPr lang="en-US" sz="2800" dirty="0" smtClean="0"/>
              <a:t>a</a:t>
            </a:r>
            <a:r>
              <a:rPr lang="ru-RU" sz="2800" dirty="0" smtClean="0"/>
              <a:t>       </a:t>
            </a:r>
            <a:r>
              <a:rPr lang="ru-RU" sz="2800" dirty="0" err="1" smtClean="0"/>
              <a:t>х</a:t>
            </a:r>
            <a:endParaRPr lang="ru-RU" sz="2800" dirty="0" smtClean="0"/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071670" y="4714884"/>
            <a:ext cx="47149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2750331" y="4607727"/>
            <a:ext cx="278608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86182" y="3143248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</a:t>
            </a:r>
            <a:endParaRPr lang="ru-RU" sz="2800" dirty="0"/>
          </a:p>
        </p:txBody>
      </p:sp>
      <p:cxnSp>
        <p:nvCxnSpPr>
          <p:cNvPr id="14" name="Прямая со стрелкой 13"/>
          <p:cNvCxnSpPr>
            <a:endCxn id="23" idx="3"/>
          </p:cNvCxnSpPr>
          <p:nvPr/>
        </p:nvCxnSpPr>
        <p:spPr>
          <a:xfrm flipV="1">
            <a:off x="4143372" y="4193894"/>
            <a:ext cx="1663998" cy="520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572926" y="4499776"/>
            <a:ext cx="571504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4143372" y="4143380"/>
            <a:ext cx="1785950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5786446" y="4071942"/>
            <a:ext cx="142875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430</TotalTime>
  <Words>626</Words>
  <Application>Microsoft Office PowerPoint</Application>
  <PresentationFormat>Экран (4:3)</PresentationFormat>
  <Paragraphs>152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Century Schoolbook</vt:lpstr>
      <vt:lpstr>Times New Roman</vt:lpstr>
      <vt:lpstr>Wingdings</vt:lpstr>
      <vt:lpstr>Wingdings 2</vt:lpstr>
      <vt:lpstr>Эркер</vt:lpstr>
      <vt:lpstr>Комплексные числа</vt:lpstr>
      <vt:lpstr>1. Понятие мнимой единицы</vt:lpstr>
      <vt:lpstr>2. Степени мнимой единицы</vt:lpstr>
      <vt:lpstr>2. Степени мнимой единицы</vt:lpstr>
      <vt:lpstr>2. Степени мнимой единицы</vt:lpstr>
      <vt:lpstr>Комплексные числа</vt:lpstr>
      <vt:lpstr>Комплексные числа</vt:lpstr>
      <vt:lpstr>Геометрическое изображение комплексных чисел</vt:lpstr>
      <vt:lpstr>Модуль комплексного числа</vt:lpstr>
      <vt:lpstr>Модуль комплексного числа</vt:lpstr>
      <vt:lpstr>Действия  над комплексными числами</vt:lpstr>
      <vt:lpstr>Действия  над комплексными числами</vt:lpstr>
      <vt:lpstr>Действия  над комплексными числами</vt:lpstr>
      <vt:lpstr>Действия  над комплексными числами</vt:lpstr>
    </vt:vector>
  </TitlesOfParts>
  <Company>amt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числовые множества</dc:title>
  <dc:creator>u34</dc:creator>
  <cp:lastModifiedBy>RePack by Diakov</cp:lastModifiedBy>
  <cp:revision>49</cp:revision>
  <dcterms:created xsi:type="dcterms:W3CDTF">2015-09-03T13:02:48Z</dcterms:created>
  <dcterms:modified xsi:type="dcterms:W3CDTF">2017-12-24T03:57:46Z</dcterms:modified>
</cp:coreProperties>
</file>