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56" r:id="rId2"/>
    <p:sldId id="272" r:id="rId3"/>
    <p:sldId id="274" r:id="rId4"/>
    <p:sldId id="270" r:id="rId5"/>
    <p:sldId id="275" r:id="rId6"/>
    <p:sldId id="276" r:id="rId7"/>
    <p:sldId id="277" r:id="rId8"/>
    <p:sldId id="278" r:id="rId9"/>
    <p:sldId id="279" r:id="rId1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452"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78CA87-C518-4723-BB43-831B44B0A1EE}" type="datetimeFigureOut">
              <a:rPr lang="ru-RU" smtClean="0"/>
              <a:pPr/>
              <a:t>29.03.2018</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3CEBB6-8069-4809-B21B-F09C2E1784FF}" type="slidenum">
              <a:rPr lang="ru-RU" smtClean="0"/>
              <a:pPr/>
              <a:t>‹#›</a:t>
            </a:fld>
            <a:endParaRPr lang="ru-RU"/>
          </a:p>
        </p:txBody>
      </p:sp>
    </p:spTree>
    <p:extLst>
      <p:ext uri="{BB962C8B-B14F-4D97-AF65-F5344CB8AC3E}">
        <p14:creationId xmlns:p14="http://schemas.microsoft.com/office/powerpoint/2010/main" val="33099761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749A1F03-5663-4E29-9D31-6C26830335E0}" type="datetimeFigureOut">
              <a:rPr lang="ru-RU" smtClean="0"/>
              <a:pPr/>
              <a:t>29.03.2018</a:t>
            </a:fld>
            <a:endParaRPr lang="ru-RU"/>
          </a:p>
        </p:txBody>
      </p:sp>
      <p:sp>
        <p:nvSpPr>
          <p:cNvPr id="2" name="Нижний колонтитул 1"/>
          <p:cNvSpPr>
            <a:spLocks noGrp="1"/>
          </p:cNvSpPr>
          <p:nvPr>
            <p:ph type="ftr" sz="quarter" idx="11"/>
          </p:nvPr>
        </p:nvSpPr>
        <p:spPr/>
        <p:txBody>
          <a:bodyPr/>
          <a:lstStyle/>
          <a:p>
            <a:endParaRPr lang="ru-RU"/>
          </a:p>
        </p:txBody>
      </p:sp>
      <p:sp>
        <p:nvSpPr>
          <p:cNvPr id="15" name="Номер слайда 14"/>
          <p:cNvSpPr>
            <a:spLocks noGrp="1"/>
          </p:cNvSpPr>
          <p:nvPr>
            <p:ph type="sldNum" sz="quarter" idx="12"/>
          </p:nvPr>
        </p:nvSpPr>
        <p:spPr>
          <a:xfrm>
            <a:off x="8229600" y="6473952"/>
            <a:ext cx="758952" cy="246888"/>
          </a:xfrm>
        </p:spPr>
        <p:txBody>
          <a:bodyPr/>
          <a:lstStyle/>
          <a:p>
            <a:fld id="{3E10B9BF-B18F-4718-9722-0A7A9BD9C424}"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49A1F03-5663-4E29-9D31-6C26830335E0}" type="datetimeFigureOut">
              <a:rPr lang="ru-RU" smtClean="0"/>
              <a:pPr/>
              <a:t>29.03.2018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E10B9BF-B18F-4718-9722-0A7A9BD9C424}"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49A1F03-5663-4E29-9D31-6C26830335E0}" type="datetimeFigureOut">
              <a:rPr lang="ru-RU" smtClean="0"/>
              <a:pPr/>
              <a:t>29.03.2018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E10B9BF-B18F-4718-9722-0A7A9BD9C424}"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Содержимое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749A1F03-5663-4E29-9D31-6C26830335E0}" type="datetimeFigureOut">
              <a:rPr lang="ru-RU" smtClean="0"/>
              <a:pPr/>
              <a:t>29.03.2018</a:t>
            </a:fld>
            <a:endParaRPr lang="ru-RU"/>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a:p>
        </p:txBody>
      </p:sp>
      <p:sp>
        <p:nvSpPr>
          <p:cNvPr id="16" name="Номер слайда 15"/>
          <p:cNvSpPr>
            <a:spLocks noGrp="1"/>
          </p:cNvSpPr>
          <p:nvPr>
            <p:ph type="sldNum" sz="quarter" idx="12"/>
          </p:nvPr>
        </p:nvSpPr>
        <p:spPr>
          <a:xfrm>
            <a:off x="8229600" y="6473952"/>
            <a:ext cx="758952" cy="246888"/>
          </a:xfrm>
        </p:spPr>
        <p:txBody>
          <a:bodyPr/>
          <a:lstStyle/>
          <a:p>
            <a:fld id="{3E10B9BF-B18F-4718-9722-0A7A9BD9C424}"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749A1F03-5663-4E29-9D31-6C26830335E0}" type="datetimeFigureOut">
              <a:rPr lang="ru-RU" smtClean="0"/>
              <a:pPr/>
              <a:t>29.03.2018</a:t>
            </a:fld>
            <a:endParaRPr lang="ru-RU"/>
          </a:p>
        </p:txBody>
      </p:sp>
      <p:sp>
        <p:nvSpPr>
          <p:cNvPr id="11" name="Нижний колонтитул 10"/>
          <p:cNvSpPr>
            <a:spLocks noGrp="1"/>
          </p:cNvSpPr>
          <p:nvPr>
            <p:ph type="ftr" sz="quarter" idx="11"/>
          </p:nvPr>
        </p:nvSpPr>
        <p:spPr/>
        <p:txBody>
          <a:bodyPr/>
          <a:lstStyle/>
          <a:p>
            <a:endParaRPr lang="ru-RU"/>
          </a:p>
        </p:txBody>
      </p:sp>
      <p:sp>
        <p:nvSpPr>
          <p:cNvPr id="16" name="Номер слайда 15"/>
          <p:cNvSpPr>
            <a:spLocks noGrp="1"/>
          </p:cNvSpPr>
          <p:nvPr>
            <p:ph type="sldNum" sz="quarter" idx="12"/>
          </p:nvPr>
        </p:nvSpPr>
        <p:spPr/>
        <p:txBody>
          <a:bodyPr/>
          <a:lstStyle/>
          <a:p>
            <a:fld id="{3E10B9BF-B18F-4718-9722-0A7A9BD9C424}" type="slidenum">
              <a:rPr lang="ru-RU" smtClean="0"/>
              <a:pPr/>
              <a:t>‹#›</a:t>
            </a:fld>
            <a:endParaRPr lang="ru-RU"/>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749A1F03-5663-4E29-9D31-6C26830335E0}" type="datetimeFigureOut">
              <a:rPr lang="ru-RU" smtClean="0"/>
              <a:pPr/>
              <a:t>29.03.2018</a:t>
            </a:fld>
            <a:endParaRPr lang="ru-RU"/>
          </a:p>
        </p:txBody>
      </p:sp>
      <p:sp>
        <p:nvSpPr>
          <p:cNvPr id="10" name="Нижний колонтитул 9"/>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3E10B9BF-B18F-4718-9722-0A7A9BD9C424}"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749A1F03-5663-4E29-9D31-6C26830335E0}" type="datetimeFigureOut">
              <a:rPr lang="ru-RU" smtClean="0"/>
              <a:pPr/>
              <a:t>29.03.2018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229600" y="6477000"/>
            <a:ext cx="762000" cy="246888"/>
          </a:xfrm>
        </p:spPr>
        <p:txBody>
          <a:bodyPr/>
          <a:lstStyle/>
          <a:p>
            <a:fld id="{3E10B9BF-B18F-4718-9722-0A7A9BD9C424}" type="slidenum">
              <a:rPr lang="ru-RU" smtClean="0"/>
              <a:pPr/>
              <a:t>‹#›</a:t>
            </a:fld>
            <a:endParaRPr lang="ru-RU"/>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749A1F03-5663-4E29-9D31-6C26830335E0}" type="datetimeFigureOut">
              <a:rPr lang="ru-RU" smtClean="0"/>
              <a:pPr/>
              <a:t>29.03.2018</a:t>
            </a:fld>
            <a:endParaRPr lang="ru-RU"/>
          </a:p>
        </p:txBody>
      </p:sp>
      <p:sp>
        <p:nvSpPr>
          <p:cNvPr id="21" name="Нижний колонтитул 20"/>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E10B9BF-B18F-4718-9722-0A7A9BD9C424}"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749A1F03-5663-4E29-9D31-6C26830335E0}" type="datetimeFigureOut">
              <a:rPr lang="ru-RU" smtClean="0"/>
              <a:pPr/>
              <a:t>29.03.2018</a:t>
            </a:fld>
            <a:endParaRPr lang="ru-RU"/>
          </a:p>
        </p:txBody>
      </p:sp>
      <p:sp>
        <p:nvSpPr>
          <p:cNvPr id="24" name="Нижний колонтитул 23"/>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E10B9BF-B18F-4718-9722-0A7A9BD9C424}"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749A1F03-5663-4E29-9D31-6C26830335E0}" type="datetimeFigureOut">
              <a:rPr lang="ru-RU" smtClean="0"/>
              <a:pPr/>
              <a:t>29.03.2018</a:t>
            </a:fld>
            <a:endParaRPr lang="ru-RU"/>
          </a:p>
        </p:txBody>
      </p:sp>
      <p:sp>
        <p:nvSpPr>
          <p:cNvPr id="29" name="Нижний колонтитул 28"/>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E10B9BF-B18F-4718-9722-0A7A9BD9C424}"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749A1F03-5663-4E29-9D31-6C26830335E0}" type="datetimeFigureOut">
              <a:rPr lang="ru-RU" smtClean="0"/>
              <a:pPr/>
              <a:t>29.03.2018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3E10B9BF-B18F-4718-9722-0A7A9BD9C424}" type="slidenum">
              <a:rPr lang="ru-RU" smtClean="0"/>
              <a:pPr/>
              <a:t>‹#›</a:t>
            </a:fld>
            <a:endParaRPr lang="ru-RU"/>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749A1F03-5663-4E29-9D31-6C26830335E0}" type="datetimeFigureOut">
              <a:rPr lang="ru-RU" smtClean="0"/>
              <a:pPr/>
              <a:t>29.03.2018</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3E10B9BF-B18F-4718-9722-0A7A9BD9C424}" type="slidenum">
              <a:rPr lang="ru-RU" smtClean="0"/>
              <a:pPr/>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357554" y="785795"/>
            <a:ext cx="5481646" cy="3643337"/>
          </a:xfr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48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Питайся правильно –</a:t>
            </a:r>
            <a:br>
              <a:rPr lang="ru-RU" sz="48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ru-RU" sz="48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будешь здоров!</a:t>
            </a:r>
            <a:endParaRPr lang="ru-RU" sz="48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Подзаголовок 2"/>
          <p:cNvSpPr>
            <a:spLocks noGrp="1"/>
          </p:cNvSpPr>
          <p:nvPr>
            <p:ph type="subTitle" idx="1"/>
          </p:nvPr>
        </p:nvSpPr>
        <p:spPr>
          <a:xfrm>
            <a:off x="857224" y="4572008"/>
            <a:ext cx="3857652" cy="1285884"/>
          </a:xfrm>
        </p:spPr>
        <p:txBody>
          <a:bodyPr>
            <a:normAutofit fontScale="85000" lnSpcReduction="10000"/>
          </a:bodyPr>
          <a:lstStyle/>
          <a:p>
            <a:pPr algn="ctr"/>
            <a:r>
              <a:rPr lang="ru-RU" sz="4000" dirty="0" smtClean="0"/>
              <a:t>Школьный конкурс</a:t>
            </a:r>
          </a:p>
          <a:p>
            <a:pPr algn="ctr"/>
            <a:r>
              <a:rPr lang="ru-RU" sz="4000" dirty="0"/>
              <a:t>2</a:t>
            </a:r>
            <a:r>
              <a:rPr lang="ru-RU" sz="4000" dirty="0" smtClean="0"/>
              <a:t> </a:t>
            </a:r>
            <a:r>
              <a:rPr lang="ru-RU" sz="4000" dirty="0" smtClean="0"/>
              <a:t>«Г» </a:t>
            </a:r>
            <a:r>
              <a:rPr lang="ru-RU" sz="4000" dirty="0" smtClean="0"/>
              <a:t>класс </a:t>
            </a:r>
            <a:endParaRPr lang="ru-RU" sz="4000" dirty="0"/>
          </a:p>
        </p:txBody>
      </p:sp>
      <p:pic>
        <p:nvPicPr>
          <p:cNvPr id="4" name="Рисунок 3" descr="C:\Users\Семён\Desktop\Хлеб 4\P1010419.JPG"/>
          <p:cNvPicPr/>
          <p:nvPr/>
        </p:nvPicPr>
        <p:blipFill>
          <a:blip r:embed="rId2" cstate="print"/>
          <a:srcRect/>
          <a:stretch>
            <a:fillRect/>
          </a:stretch>
        </p:blipFill>
        <p:spPr bwMode="auto">
          <a:xfrm>
            <a:off x="285720" y="714356"/>
            <a:ext cx="3500462" cy="285752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6" name="Рисунок 5" descr="C:\Users\Семён\Desktop\Хлеб 4\P1010424.JPG"/>
          <p:cNvPicPr/>
          <p:nvPr/>
        </p:nvPicPr>
        <p:blipFill>
          <a:blip r:embed="rId3" cstate="print"/>
          <a:srcRect/>
          <a:stretch>
            <a:fillRect/>
          </a:stretch>
        </p:blipFill>
        <p:spPr bwMode="auto">
          <a:xfrm>
            <a:off x="5072066" y="3643314"/>
            <a:ext cx="3857652" cy="2820596"/>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1000108"/>
            <a:ext cx="5556132" cy="1214446"/>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40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Ингредиенты:</a:t>
            </a:r>
            <a:br>
              <a:rPr lang="ru-RU" sz="40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endParaRPr lang="ru-RU" sz="4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3" name="Рисунок 2" descr="C:\Users\Семён\Desktop\Хлеб 4\P1010421.JPG"/>
          <p:cNvPicPr/>
          <p:nvPr/>
        </p:nvPicPr>
        <p:blipFill>
          <a:blip r:embed="rId2" cstate="print"/>
          <a:srcRect/>
          <a:stretch>
            <a:fillRect/>
          </a:stretch>
        </p:blipFill>
        <p:spPr bwMode="auto">
          <a:xfrm>
            <a:off x="4857752" y="928670"/>
            <a:ext cx="3990983" cy="27813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4" name="Прямоугольник 3"/>
          <p:cNvSpPr/>
          <p:nvPr/>
        </p:nvSpPr>
        <p:spPr>
          <a:xfrm>
            <a:off x="857224" y="1928803"/>
            <a:ext cx="4929222" cy="2308324"/>
          </a:xfrm>
          <a:prstGeom prst="rect">
            <a:avLst/>
          </a:prstGeom>
        </p:spPr>
        <p:txBody>
          <a:bodyPr wrap="square">
            <a:spAutoFit/>
          </a:bodyPr>
          <a:lstStyle/>
          <a:p>
            <a:endParaRPr lang="ru-RU" dirty="0" smtClean="0"/>
          </a:p>
          <a:p>
            <a:r>
              <a:rPr lang="ru-RU" dirty="0" smtClean="0"/>
              <a:t>- черный хлеб</a:t>
            </a:r>
          </a:p>
          <a:p>
            <a:r>
              <a:rPr lang="ru-RU" dirty="0" smtClean="0"/>
              <a:t>- сыр</a:t>
            </a:r>
          </a:p>
          <a:p>
            <a:pPr>
              <a:buFontTx/>
              <a:buChar char="-"/>
            </a:pPr>
            <a:r>
              <a:rPr lang="ru-RU" dirty="0" smtClean="0"/>
              <a:t> петрушка</a:t>
            </a:r>
          </a:p>
          <a:p>
            <a:pPr>
              <a:buFontTx/>
              <a:buChar char="-"/>
            </a:pPr>
            <a:r>
              <a:rPr lang="ru-RU" dirty="0" smtClean="0"/>
              <a:t>- льняное масло</a:t>
            </a:r>
          </a:p>
          <a:p>
            <a:pPr>
              <a:buFontTx/>
              <a:buChar char="-"/>
            </a:pPr>
            <a:r>
              <a:rPr lang="ru-RU" dirty="0" smtClean="0"/>
              <a:t>- изюм</a:t>
            </a:r>
          </a:p>
          <a:p>
            <a:endParaRPr lang="ru-RU" dirty="0" smtClean="0"/>
          </a:p>
          <a:p>
            <a:endParaRPr lang="ru-RU" dirty="0" smtClean="0"/>
          </a:p>
        </p:txBody>
      </p:sp>
      <p:pic>
        <p:nvPicPr>
          <p:cNvPr id="5" name="Рисунок 4" descr="C:\Users\Семён\Desktop\Хлеб 4\P1010422.JPG"/>
          <p:cNvPicPr/>
          <p:nvPr/>
        </p:nvPicPr>
        <p:blipFill>
          <a:blip r:embed="rId3" cstate="print"/>
          <a:srcRect/>
          <a:stretch>
            <a:fillRect/>
          </a:stretch>
        </p:blipFill>
        <p:spPr bwMode="auto">
          <a:xfrm>
            <a:off x="1928794" y="3714752"/>
            <a:ext cx="4357718" cy="2862261"/>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7158" y="357166"/>
            <a:ext cx="8572560" cy="1138773"/>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endParaRPr lang="ru-R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r>
              <a:rPr lang="ru-RU"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Таблицы калорийности и состава продуктов.</a:t>
            </a:r>
          </a:p>
          <a:p>
            <a:endPar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aphicFrame>
        <p:nvGraphicFramePr>
          <p:cNvPr id="4" name="Таблица 3"/>
          <p:cNvGraphicFramePr>
            <a:graphicFrameLocks noGrp="1"/>
          </p:cNvGraphicFramePr>
          <p:nvPr/>
        </p:nvGraphicFramePr>
        <p:xfrm>
          <a:off x="714342" y="1714488"/>
          <a:ext cx="8072500" cy="4217949"/>
        </p:xfrm>
        <a:graphic>
          <a:graphicData uri="http://schemas.openxmlformats.org/drawingml/2006/table">
            <a:tbl>
              <a:tblPr firstRow="1" bandRow="1">
                <a:tableStyleId>{5C22544A-7EE6-4342-B048-85BDC9FD1C3A}</a:tableStyleId>
              </a:tblPr>
              <a:tblGrid>
                <a:gridCol w="747459"/>
                <a:gridCol w="1420161"/>
                <a:gridCol w="1345416"/>
                <a:gridCol w="1345416"/>
                <a:gridCol w="1428098"/>
                <a:gridCol w="1785950"/>
              </a:tblGrid>
              <a:tr h="746059">
                <a:tc>
                  <a:txBody>
                    <a:bodyPr/>
                    <a:lstStyle/>
                    <a:p>
                      <a:r>
                        <a:rPr lang="ru-RU" dirty="0" smtClean="0"/>
                        <a:t>№</a:t>
                      </a:r>
                      <a:endParaRPr lang="ru-RU" dirty="0"/>
                    </a:p>
                  </a:txBody>
                  <a:tcPr/>
                </a:tc>
                <a:tc>
                  <a:txBody>
                    <a:bodyPr/>
                    <a:lstStyle/>
                    <a:p>
                      <a:r>
                        <a:rPr lang="ru-RU" dirty="0" smtClean="0"/>
                        <a:t>Продукт </a:t>
                      </a:r>
                      <a:endParaRPr lang="ru-RU" dirty="0"/>
                    </a:p>
                  </a:txBody>
                  <a:tcPr/>
                </a:tc>
                <a:tc>
                  <a:txBody>
                    <a:bodyPr/>
                    <a:lstStyle/>
                    <a:p>
                      <a:r>
                        <a:rPr lang="ru-RU" dirty="0" smtClean="0"/>
                        <a:t>Белки, г </a:t>
                      </a:r>
                      <a:endParaRPr lang="ru-RU" dirty="0"/>
                    </a:p>
                  </a:txBody>
                  <a:tcPr/>
                </a:tc>
                <a:tc>
                  <a:txBody>
                    <a:bodyPr/>
                    <a:lstStyle/>
                    <a:p>
                      <a:r>
                        <a:rPr lang="ru-RU" dirty="0" smtClean="0"/>
                        <a:t>Жиры, г </a:t>
                      </a:r>
                      <a:endParaRPr lang="ru-RU" dirty="0"/>
                    </a:p>
                  </a:txBody>
                  <a:tcPr/>
                </a:tc>
                <a:tc>
                  <a:txBody>
                    <a:bodyPr/>
                    <a:lstStyle/>
                    <a:p>
                      <a:r>
                        <a:rPr lang="ru-RU" dirty="0" smtClean="0"/>
                        <a:t> Углеводы, г </a:t>
                      </a:r>
                      <a:endParaRPr lang="ru-RU" dirty="0"/>
                    </a:p>
                  </a:txBody>
                  <a:tcPr/>
                </a:tc>
                <a:tc>
                  <a:txBody>
                    <a:bodyPr/>
                    <a:lstStyle/>
                    <a:p>
                      <a:r>
                        <a:rPr lang="ru-RU" dirty="0" smtClean="0"/>
                        <a:t>Калорийность, ккал </a:t>
                      </a:r>
                      <a:endParaRPr lang="ru-RU" dirty="0"/>
                    </a:p>
                  </a:txBody>
                  <a:tcPr/>
                </a:tc>
              </a:tr>
              <a:tr h="746059">
                <a:tc>
                  <a:txBody>
                    <a:bodyPr/>
                    <a:lstStyle/>
                    <a:p>
                      <a:r>
                        <a:rPr lang="ru-RU" dirty="0" smtClean="0"/>
                        <a:t>1</a:t>
                      </a:r>
                      <a:endParaRPr lang="ru-RU" dirty="0"/>
                    </a:p>
                  </a:txBody>
                  <a:tcPr/>
                </a:tc>
                <a:tc>
                  <a:txBody>
                    <a:bodyPr/>
                    <a:lstStyle/>
                    <a:p>
                      <a:r>
                        <a:rPr lang="ru-RU" dirty="0" smtClean="0"/>
                        <a:t>Хлеб ржаной </a:t>
                      </a:r>
                      <a:endParaRPr lang="ru-RU" dirty="0"/>
                    </a:p>
                  </a:txBody>
                  <a:tcPr/>
                </a:tc>
                <a:tc>
                  <a:txBody>
                    <a:bodyPr/>
                    <a:lstStyle/>
                    <a:p>
                      <a:r>
                        <a:rPr lang="ru-RU" dirty="0" smtClean="0"/>
                        <a:t> 4,7 </a:t>
                      </a:r>
                      <a:endParaRPr lang="ru-RU" dirty="0"/>
                    </a:p>
                  </a:txBody>
                  <a:tcPr/>
                </a:tc>
                <a:tc>
                  <a:txBody>
                    <a:bodyPr/>
                    <a:lstStyle/>
                    <a:p>
                      <a:r>
                        <a:rPr lang="ru-RU" dirty="0" smtClean="0"/>
                        <a:t> 0,7 </a:t>
                      </a:r>
                      <a:endParaRPr lang="ru-RU" dirty="0"/>
                    </a:p>
                  </a:txBody>
                  <a:tcPr/>
                </a:tc>
                <a:tc>
                  <a:txBody>
                    <a:bodyPr/>
                    <a:lstStyle/>
                    <a:p>
                      <a:r>
                        <a:rPr lang="ru-RU" dirty="0" smtClean="0"/>
                        <a:t>49,8 </a:t>
                      </a:r>
                      <a:endParaRPr lang="ru-RU" dirty="0"/>
                    </a:p>
                  </a:txBody>
                  <a:tcPr/>
                </a:tc>
                <a:tc>
                  <a:txBody>
                    <a:bodyPr/>
                    <a:lstStyle/>
                    <a:p>
                      <a:r>
                        <a:rPr lang="ru-RU" dirty="0" smtClean="0"/>
                        <a:t>214 </a:t>
                      </a:r>
                      <a:endParaRPr lang="ru-RU" dirty="0"/>
                    </a:p>
                  </a:txBody>
                  <a:tcPr/>
                </a:tc>
              </a:tr>
              <a:tr h="659924">
                <a:tc>
                  <a:txBody>
                    <a:bodyPr/>
                    <a:lstStyle/>
                    <a:p>
                      <a:r>
                        <a:rPr lang="ru-RU" dirty="0" smtClean="0"/>
                        <a:t>2</a:t>
                      </a:r>
                      <a:endParaRPr lang="ru-RU" dirty="0"/>
                    </a:p>
                  </a:txBody>
                  <a:tcPr/>
                </a:tc>
                <a:tc>
                  <a:txBody>
                    <a:bodyPr/>
                    <a:lstStyle/>
                    <a:p>
                      <a:r>
                        <a:rPr lang="ru-RU" dirty="0" smtClean="0"/>
                        <a:t>Сыр</a:t>
                      </a:r>
                      <a:endParaRPr lang="ru-RU" dirty="0"/>
                    </a:p>
                  </a:txBody>
                  <a:tcPr/>
                </a:tc>
                <a:tc>
                  <a:txBody>
                    <a:bodyPr/>
                    <a:lstStyle/>
                    <a:p>
                      <a:r>
                        <a:rPr lang="ru-RU" dirty="0" smtClean="0"/>
                        <a:t>26,8</a:t>
                      </a:r>
                      <a:endParaRPr lang="ru-RU" dirty="0"/>
                    </a:p>
                  </a:txBody>
                  <a:tcPr/>
                </a:tc>
                <a:tc>
                  <a:txBody>
                    <a:bodyPr/>
                    <a:lstStyle/>
                    <a:p>
                      <a:r>
                        <a:rPr lang="ru-RU" dirty="0" smtClean="0"/>
                        <a:t>27,3</a:t>
                      </a:r>
                      <a:endParaRPr lang="ru-RU" dirty="0"/>
                    </a:p>
                  </a:txBody>
                  <a:tcPr/>
                </a:tc>
                <a:tc>
                  <a:txBody>
                    <a:bodyPr/>
                    <a:lstStyle/>
                    <a:p>
                      <a:r>
                        <a:rPr lang="ru-RU" dirty="0" smtClean="0"/>
                        <a:t> --   -</a:t>
                      </a:r>
                      <a:endParaRPr lang="ru-RU" dirty="0"/>
                    </a:p>
                  </a:txBody>
                  <a:tcPr/>
                </a:tc>
                <a:tc>
                  <a:txBody>
                    <a:bodyPr/>
                    <a:lstStyle/>
                    <a:p>
                      <a:r>
                        <a:rPr lang="ru-RU" dirty="0" smtClean="0"/>
                        <a:t>361</a:t>
                      </a:r>
                      <a:endParaRPr lang="ru-RU" dirty="0"/>
                    </a:p>
                  </a:txBody>
                  <a:tcPr/>
                </a:tc>
              </a:tr>
              <a:tr h="746059">
                <a:tc>
                  <a:txBody>
                    <a:bodyPr/>
                    <a:lstStyle/>
                    <a:p>
                      <a:r>
                        <a:rPr lang="ru-RU" dirty="0" smtClean="0"/>
                        <a:t>3</a:t>
                      </a:r>
                      <a:endParaRPr lang="ru-RU" dirty="0"/>
                    </a:p>
                  </a:txBody>
                  <a:tcPr/>
                </a:tc>
                <a:tc>
                  <a:txBody>
                    <a:bodyPr/>
                    <a:lstStyle/>
                    <a:p>
                      <a:r>
                        <a:rPr lang="ru-RU" dirty="0" smtClean="0"/>
                        <a:t>Льняное масло</a:t>
                      </a:r>
                      <a:endParaRPr lang="ru-RU" dirty="0"/>
                    </a:p>
                  </a:txBody>
                  <a:tcPr/>
                </a:tc>
                <a:tc>
                  <a:txBody>
                    <a:bodyPr/>
                    <a:lstStyle/>
                    <a:p>
                      <a:r>
                        <a:rPr lang="ru-RU" dirty="0" smtClean="0"/>
                        <a:t> ---</a:t>
                      </a:r>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99,7</a:t>
                      </a:r>
                    </a:p>
                    <a:p>
                      <a:endParaRPr lang="ru-RU" dirty="0"/>
                    </a:p>
                  </a:txBody>
                  <a:tcPr/>
                </a:tc>
                <a:tc>
                  <a:txBody>
                    <a:bodyPr/>
                    <a:lstStyle/>
                    <a:p>
                      <a:r>
                        <a:rPr lang="ru-RU" dirty="0" smtClean="0"/>
                        <a:t> ---</a:t>
                      </a:r>
                      <a:endParaRPr lang="ru-RU" dirty="0"/>
                    </a:p>
                  </a:txBody>
                  <a:tcPr/>
                </a:tc>
                <a:tc>
                  <a:txBody>
                    <a:bodyPr/>
                    <a:lstStyle/>
                    <a:p>
                      <a:r>
                        <a:rPr lang="ru-RU" dirty="0" smtClean="0"/>
                        <a:t>899</a:t>
                      </a:r>
                      <a:endParaRPr lang="ru-RU" dirty="0"/>
                    </a:p>
                  </a:txBody>
                  <a:tcPr/>
                </a:tc>
              </a:tr>
              <a:tr h="659924">
                <a:tc>
                  <a:txBody>
                    <a:bodyPr/>
                    <a:lstStyle/>
                    <a:p>
                      <a:r>
                        <a:rPr lang="ru-RU" dirty="0" smtClean="0"/>
                        <a:t>4</a:t>
                      </a:r>
                      <a:endParaRPr lang="ru-RU" dirty="0"/>
                    </a:p>
                  </a:txBody>
                  <a:tcPr/>
                </a:tc>
                <a:tc>
                  <a:txBody>
                    <a:bodyPr/>
                    <a:lstStyle/>
                    <a:p>
                      <a:r>
                        <a:rPr lang="ru-RU" dirty="0" smtClean="0"/>
                        <a:t>Петрушка</a:t>
                      </a:r>
                      <a:endParaRPr lang="ru-RU" dirty="0"/>
                    </a:p>
                  </a:txBody>
                  <a:tcPr/>
                </a:tc>
                <a:tc>
                  <a:txBody>
                    <a:bodyPr/>
                    <a:lstStyle/>
                    <a:p>
                      <a:r>
                        <a:rPr lang="ru-RU" dirty="0" smtClean="0"/>
                        <a:t>3,7</a:t>
                      </a:r>
                      <a:endParaRPr lang="ru-RU" dirty="0"/>
                    </a:p>
                  </a:txBody>
                  <a:tcPr/>
                </a:tc>
                <a:tc>
                  <a:txBody>
                    <a:bodyPr/>
                    <a:lstStyle/>
                    <a:p>
                      <a:r>
                        <a:rPr lang="ru-RU" dirty="0" smtClean="0"/>
                        <a:t> ---</a:t>
                      </a:r>
                      <a:endParaRPr lang="ru-RU" dirty="0"/>
                    </a:p>
                  </a:txBody>
                  <a:tcPr/>
                </a:tc>
                <a:tc>
                  <a:txBody>
                    <a:bodyPr/>
                    <a:lstStyle/>
                    <a:p>
                      <a:r>
                        <a:rPr lang="ru-RU" dirty="0" smtClean="0"/>
                        <a:t>8,1</a:t>
                      </a:r>
                      <a:endParaRPr lang="ru-RU" dirty="0"/>
                    </a:p>
                  </a:txBody>
                  <a:tcPr/>
                </a:tc>
                <a:tc>
                  <a:txBody>
                    <a:bodyPr/>
                    <a:lstStyle/>
                    <a:p>
                      <a:r>
                        <a:rPr lang="ru-RU" dirty="0" smtClean="0"/>
                        <a:t>45</a:t>
                      </a:r>
                      <a:endParaRPr lang="ru-RU" dirty="0"/>
                    </a:p>
                  </a:txBody>
                  <a:tcPr/>
                </a:tc>
              </a:tr>
              <a:tr h="659924">
                <a:tc>
                  <a:txBody>
                    <a:bodyPr/>
                    <a:lstStyle/>
                    <a:p>
                      <a:r>
                        <a:rPr lang="ru-RU" dirty="0" smtClean="0"/>
                        <a:t>5</a:t>
                      </a:r>
                      <a:endParaRPr lang="ru-RU" dirty="0"/>
                    </a:p>
                  </a:txBody>
                  <a:tcPr/>
                </a:tc>
                <a:tc>
                  <a:txBody>
                    <a:bodyPr/>
                    <a:lstStyle/>
                    <a:p>
                      <a:r>
                        <a:rPr lang="ru-RU" dirty="0" smtClean="0"/>
                        <a:t>Изюм</a:t>
                      </a:r>
                      <a:endParaRPr lang="ru-RU" dirty="0"/>
                    </a:p>
                  </a:txBody>
                  <a:tcPr/>
                </a:tc>
                <a:tc>
                  <a:txBody>
                    <a:bodyPr/>
                    <a:lstStyle/>
                    <a:p>
                      <a:r>
                        <a:rPr lang="ru-RU" dirty="0" smtClean="0"/>
                        <a:t>1,8</a:t>
                      </a:r>
                      <a:endParaRPr lang="ru-RU" dirty="0"/>
                    </a:p>
                  </a:txBody>
                  <a:tcPr/>
                </a:tc>
                <a:tc>
                  <a:txBody>
                    <a:bodyPr/>
                    <a:lstStyle/>
                    <a:p>
                      <a:r>
                        <a:rPr lang="ru-RU" dirty="0" smtClean="0"/>
                        <a:t> ---</a:t>
                      </a:r>
                      <a:endParaRPr lang="ru-RU" dirty="0"/>
                    </a:p>
                  </a:txBody>
                  <a:tcPr/>
                </a:tc>
                <a:tc>
                  <a:txBody>
                    <a:bodyPr/>
                    <a:lstStyle/>
                    <a:p>
                      <a:r>
                        <a:rPr lang="ru-RU" dirty="0" smtClean="0"/>
                        <a:t>70,9</a:t>
                      </a:r>
                      <a:endParaRPr lang="ru-RU" dirty="0"/>
                    </a:p>
                  </a:txBody>
                  <a:tcPr/>
                </a:tc>
                <a:tc>
                  <a:txBody>
                    <a:bodyPr/>
                    <a:lstStyle/>
                    <a:p>
                      <a:r>
                        <a:rPr lang="ru-RU" dirty="0" smtClean="0"/>
                        <a:t>276</a:t>
                      </a:r>
                      <a:endParaRPr lang="ru-RU" dirty="0"/>
                    </a:p>
                  </a:txBody>
                  <a:tcPr/>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C:\Users\Семён\Desktop\Хлеб 4\P1010425.JPG"/>
          <p:cNvPicPr/>
          <p:nvPr/>
        </p:nvPicPr>
        <p:blipFill>
          <a:blip r:embed="rId2" cstate="print"/>
          <a:srcRect/>
          <a:stretch>
            <a:fillRect/>
          </a:stretch>
        </p:blipFill>
        <p:spPr bwMode="auto">
          <a:xfrm>
            <a:off x="428596" y="714356"/>
            <a:ext cx="3581400" cy="2333625"/>
          </a:xfrm>
          <a:prstGeom prst="rect">
            <a:avLst/>
          </a:prstGeom>
          <a:noFill/>
          <a:ln w="9525">
            <a:noFill/>
            <a:miter lim="800000"/>
            <a:headEnd/>
            <a:tailEnd/>
          </a:ln>
        </p:spPr>
      </p:pic>
      <p:pic>
        <p:nvPicPr>
          <p:cNvPr id="3" name="Рисунок 2" descr="C:\Users\Семён\Desktop\Хлеб 4\P1010422.JPG"/>
          <p:cNvPicPr/>
          <p:nvPr/>
        </p:nvPicPr>
        <p:blipFill>
          <a:blip r:embed="rId3" cstate="print"/>
          <a:srcRect/>
          <a:stretch>
            <a:fillRect/>
          </a:stretch>
        </p:blipFill>
        <p:spPr bwMode="auto">
          <a:xfrm>
            <a:off x="5143504" y="714356"/>
            <a:ext cx="3505200" cy="3076575"/>
          </a:xfrm>
          <a:prstGeom prst="rect">
            <a:avLst/>
          </a:prstGeom>
          <a:noFill/>
          <a:ln w="9525">
            <a:noFill/>
            <a:miter lim="800000"/>
            <a:headEnd/>
            <a:tailEnd/>
          </a:ln>
        </p:spPr>
      </p:pic>
      <p:pic>
        <p:nvPicPr>
          <p:cNvPr id="4" name="Рисунок 3" descr="C:\Users\Семён\Desktop\Хлеб 4\P1010423.JPG"/>
          <p:cNvPicPr/>
          <p:nvPr/>
        </p:nvPicPr>
        <p:blipFill>
          <a:blip r:embed="rId4" cstate="print"/>
          <a:srcRect/>
          <a:stretch>
            <a:fillRect/>
          </a:stretch>
        </p:blipFill>
        <p:spPr bwMode="auto">
          <a:xfrm>
            <a:off x="857224" y="3571876"/>
            <a:ext cx="3768725" cy="2501507"/>
          </a:xfrm>
          <a:prstGeom prst="rect">
            <a:avLst/>
          </a:prstGeom>
          <a:noFill/>
          <a:ln w="9525">
            <a:noFill/>
            <a:miter lim="800000"/>
            <a:headEnd/>
            <a:tailEnd/>
          </a:ln>
        </p:spPr>
      </p:pic>
      <p:pic>
        <p:nvPicPr>
          <p:cNvPr id="5" name="Рисунок 4" descr="C:\Users\Семён\Desktop\Хлеб 4\P1010424.JPG"/>
          <p:cNvPicPr/>
          <p:nvPr/>
        </p:nvPicPr>
        <p:blipFill>
          <a:blip r:embed="rId5" cstate="print"/>
          <a:srcRect/>
          <a:stretch>
            <a:fillRect/>
          </a:stretch>
        </p:blipFill>
        <p:spPr bwMode="auto">
          <a:xfrm>
            <a:off x="5429256" y="3857628"/>
            <a:ext cx="2924169" cy="260628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14678" y="457200"/>
            <a:ext cx="5776922" cy="1185850"/>
          </a:xfr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48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Черный хлеб</a:t>
            </a:r>
            <a:endParaRPr lang="ru-RU" sz="48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4" name="Picture 2"/>
          <p:cNvPicPr>
            <a:picLocks noGrp="1" noChangeAspect="1" noChangeArrowheads="1"/>
          </p:cNvPicPr>
          <p:nvPr>
            <p:ph idx="1"/>
          </p:nvPr>
        </p:nvPicPr>
        <p:blipFill>
          <a:blip r:embed="rId2"/>
          <a:srcRect/>
          <a:stretch>
            <a:fillRect/>
          </a:stretch>
        </p:blipFill>
        <p:spPr bwMode="auto">
          <a:xfrm>
            <a:off x="285720" y="214290"/>
            <a:ext cx="3071833" cy="2000264"/>
          </a:xfrm>
          <a:prstGeom prst="rect">
            <a:avLst/>
          </a:prstGeom>
          <a:noFill/>
          <a:ln w="9525">
            <a:noFill/>
            <a:miter lim="800000"/>
            <a:headEnd/>
            <a:tailEnd/>
          </a:ln>
          <a:effectLst/>
        </p:spPr>
      </p:pic>
      <p:sp>
        <p:nvSpPr>
          <p:cNvPr id="6" name="Прямоугольник 5"/>
          <p:cNvSpPr/>
          <p:nvPr/>
        </p:nvSpPr>
        <p:spPr>
          <a:xfrm>
            <a:off x="642910" y="1928802"/>
            <a:ext cx="8143932" cy="4462760"/>
          </a:xfrm>
          <a:prstGeom prst="rect">
            <a:avLst/>
          </a:prstGeom>
        </p:spPr>
        <p:txBody>
          <a:bodyPr wrap="square">
            <a:spAutoFit/>
          </a:bodyPr>
          <a:lstStyle/>
          <a:p>
            <a:pPr algn="just"/>
            <a:r>
              <a:rPr lang="ru-RU" dirty="0" smtClean="0"/>
              <a:t>                                                 </a:t>
            </a:r>
            <a:r>
              <a:rPr lang="ru-RU" sz="1400" dirty="0" smtClean="0"/>
              <a:t>Польза черного хлеба в уникальной технологии производства, которая позволяет обеспечить сохранение всех составляющих ингредиентов с входящими в них полезными веществами. Черный хлеб включает в себя зерна-оболочки зародыша ржаной крупы, минеральные вещества, пищевые волокна, белки, многие незаменимые компоненты пищевых продуктов. Растительные волокна черного хлеба являются своеобразными «вениками организма», которые прекрасно стимулируют работу желудочно-кишечного тракта, способствуют пищеварению, являются профилактикой «заболевания века» – </a:t>
            </a:r>
            <a:r>
              <a:rPr lang="ru-RU" sz="1400" dirty="0" err="1" smtClean="0"/>
              <a:t>дисбактериоза</a:t>
            </a:r>
            <a:r>
              <a:rPr lang="ru-RU" sz="1400" dirty="0" smtClean="0"/>
              <a:t>. Пищевой нормой для взрослого человека считается 300 граммов черного хлеба ежедневно, что составляет приблизительно пять-шесть ломтиков. Диетологами замечено, что современные люди употребляют черный хлеб примерно на 10% меньше, чем того требует рациональное питание. Неопровержимая польза черного хлеба заключается в достаточном количестве витаминов группы В, входящих в его состав. Черный хлеб чрезвычайно полезен для поддержания оптимального уровня сахара в крови, включение его в рацион питания является профилактикой заболевания сахарным диабетом. Поэтому рациональное питание, включающее в себя черный ржаной хлеб, необходимо рассматривать, как главную составную часть здорового образа жизни, сохранения здоровья, долголетия. Еще одним фактором, говорящим о пользе черного хлеба считается значительное количество ферментов, микроэлементов, входящих в рецептуру его приготовления. Именно черный хлеб является диетическим продуктом, срок хранения которого превышает срок хранения продукции, приготовленной из пшеничной муки. Особенная польза ржаного хлеба проявляется в период повышенной потребности организма человека в витаминах, других полезных веществ в осенне-зимний период.</a:t>
            </a:r>
            <a:endParaRPr lang="ru-RU" sz="14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Сыр</a:t>
            </a:r>
            <a:endParaRPr lang="ru-RU"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4" name="Picture 3"/>
          <p:cNvPicPr>
            <a:picLocks noGrp="1" noChangeAspect="1" noChangeArrowheads="1"/>
          </p:cNvPicPr>
          <p:nvPr>
            <p:ph idx="1"/>
          </p:nvPr>
        </p:nvPicPr>
        <p:blipFill>
          <a:blip r:embed="rId2"/>
          <a:srcRect/>
          <a:stretch>
            <a:fillRect/>
          </a:stretch>
        </p:blipFill>
        <p:spPr bwMode="auto">
          <a:xfrm>
            <a:off x="500034" y="285728"/>
            <a:ext cx="2500330" cy="2143140"/>
          </a:xfrm>
          <a:prstGeom prst="rect">
            <a:avLst/>
          </a:prstGeom>
          <a:noFill/>
          <a:ln w="9525">
            <a:noFill/>
            <a:miter lim="800000"/>
            <a:headEnd/>
            <a:tailEnd/>
          </a:ln>
          <a:effectLst/>
        </p:spPr>
      </p:pic>
      <p:sp>
        <p:nvSpPr>
          <p:cNvPr id="5" name="Прямоугольник 4"/>
          <p:cNvSpPr/>
          <p:nvPr/>
        </p:nvSpPr>
        <p:spPr>
          <a:xfrm>
            <a:off x="714348" y="2143116"/>
            <a:ext cx="8143932" cy="3970318"/>
          </a:xfrm>
          <a:prstGeom prst="rect">
            <a:avLst/>
          </a:prstGeom>
        </p:spPr>
        <p:txBody>
          <a:bodyPr wrap="square">
            <a:spAutoFit/>
          </a:bodyPr>
          <a:lstStyle/>
          <a:p>
            <a:pPr algn="just"/>
            <a:r>
              <a:rPr lang="ru-RU" dirty="0" smtClean="0"/>
              <a:t>                                          Польза сыра как легко и полно усваиваемого  продукта для здоровья человека просто бесценна. Их рекомендуют употреблять при  повреждении костей и больным туберкулезом. Однако  сыр сыру рознь, поэтому не стоит расценивать  этот полезный продукт как панацею от всех болезней. Сыры делятся на  три основных вида: твердые мелкие сыры, твердые крупные сыры и мягкие сыры.  Теперь несколько слов о пользе каждого из них.</a:t>
            </a:r>
          </a:p>
          <a:p>
            <a:pPr algn="just"/>
            <a:r>
              <a:rPr lang="ru-RU" dirty="0" smtClean="0"/>
              <a:t>Известно, что  употребление в пищу ряда продуктов, в частности сливочных сыров, богатых  минеральными веществами и витаминами, не только позитивно влияет на общее  состояние организма, но и помогает бороться с различными болезнями. И все это  благодаря большому количеству полезных элементов, содержащихся в сырах. Это  чудо-продукт полезен всем без исключения: и детям, и взрослым. О его целебной  силе слагались даже легенды.</a:t>
            </a:r>
          </a:p>
          <a:p>
            <a:endParaRPr lang="ru-RU" dirty="0"/>
          </a:p>
        </p:txBody>
      </p:sp>
      <p:pic>
        <p:nvPicPr>
          <p:cNvPr id="6" name="Picture 2"/>
          <p:cNvPicPr>
            <a:picLocks noChangeAspect="1" noChangeArrowheads="1"/>
          </p:cNvPicPr>
          <p:nvPr/>
        </p:nvPicPr>
        <p:blipFill>
          <a:blip r:embed="rId3"/>
          <a:srcRect/>
          <a:stretch>
            <a:fillRect/>
          </a:stretch>
        </p:blipFill>
        <p:spPr bwMode="auto">
          <a:xfrm>
            <a:off x="6215074" y="214290"/>
            <a:ext cx="2571768" cy="200026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786050" y="457200"/>
            <a:ext cx="6205550" cy="118585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Льняное масло</a:t>
            </a:r>
            <a:endParaRPr lang="ru-RU"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4" name="Picture 2"/>
          <p:cNvPicPr>
            <a:picLocks noGrp="1" noChangeAspect="1" noChangeArrowheads="1"/>
          </p:cNvPicPr>
          <p:nvPr>
            <p:ph idx="1"/>
          </p:nvPr>
        </p:nvPicPr>
        <p:blipFill>
          <a:blip r:embed="rId2"/>
          <a:srcRect/>
          <a:stretch>
            <a:fillRect/>
          </a:stretch>
        </p:blipFill>
        <p:spPr bwMode="auto">
          <a:xfrm>
            <a:off x="285720" y="214290"/>
            <a:ext cx="2362200" cy="2533650"/>
          </a:xfrm>
          <a:prstGeom prst="rect">
            <a:avLst/>
          </a:prstGeom>
          <a:noFill/>
          <a:ln w="9525">
            <a:noFill/>
            <a:miter lim="800000"/>
            <a:headEnd/>
            <a:tailEnd/>
          </a:ln>
          <a:effectLst/>
        </p:spPr>
      </p:pic>
      <p:sp>
        <p:nvSpPr>
          <p:cNvPr id="5" name="Прямоугольник 4"/>
          <p:cNvSpPr/>
          <p:nvPr/>
        </p:nvSpPr>
        <p:spPr>
          <a:xfrm>
            <a:off x="785786" y="1785926"/>
            <a:ext cx="8143932" cy="3924151"/>
          </a:xfrm>
          <a:prstGeom prst="rect">
            <a:avLst/>
          </a:prstGeom>
        </p:spPr>
        <p:txBody>
          <a:bodyPr wrap="square">
            <a:spAutoFit/>
          </a:bodyPr>
          <a:lstStyle/>
          <a:p>
            <a:pPr algn="just"/>
            <a:r>
              <a:rPr lang="ru-RU" sz="1400" dirty="0" smtClean="0"/>
              <a:t>                                         </a:t>
            </a:r>
          </a:p>
          <a:p>
            <a:pPr algn="just"/>
            <a:r>
              <a:rPr lang="ru-RU" sz="1400" dirty="0" smtClean="0"/>
              <a:t>                                                         </a:t>
            </a:r>
            <a:r>
              <a:rPr lang="ru-RU" sz="1300" dirty="0" smtClean="0"/>
              <a:t>Льняное масло очень полезно для организма человека - к такому выводу</a:t>
            </a:r>
          </a:p>
          <a:p>
            <a:pPr algn="just"/>
            <a:r>
              <a:rPr lang="ru-RU" sz="1300" dirty="0" smtClean="0"/>
              <a:t>                                                     пришли    ученые, проведя ряд научных исследований. Было доказано что его</a:t>
            </a:r>
          </a:p>
          <a:p>
            <a:pPr algn="just"/>
            <a:r>
              <a:rPr lang="ru-RU" sz="1300" dirty="0" smtClean="0"/>
              <a:t>                                                    можно использовать для лечения и профилактики многих страшных заболеваний</a:t>
            </a:r>
          </a:p>
          <a:p>
            <a:pPr algn="just"/>
            <a:r>
              <a:rPr lang="ru-RU" sz="1300" dirty="0" smtClean="0"/>
              <a:t>                                                    таких как, ишемическая болезнь сердца, сахарный диабет, атеросклероз, инсульт, болезни легких и бронхов, почек и мочевого пузыря. Кроме того, льняное масло нормализует работу пищеварительной системы, способствует снижению уровня холестерина и вязкость крови, а так же обладает </a:t>
            </a:r>
            <a:r>
              <a:rPr lang="ru-RU" sz="1300" dirty="0" err="1" smtClean="0"/>
              <a:t>иммунозащитными</a:t>
            </a:r>
            <a:r>
              <a:rPr lang="ru-RU" sz="1300" dirty="0" smtClean="0"/>
              <a:t> свойствами, употребления масла из семени льна профилактически может предупредить развитие некоторых </a:t>
            </a:r>
            <a:r>
              <a:rPr lang="ru-RU" sz="1300" dirty="0" err="1" smtClean="0"/>
              <a:t>онкозаболеваний</a:t>
            </a:r>
            <a:r>
              <a:rPr lang="ru-RU" sz="1300" dirty="0" smtClean="0"/>
              <a:t>. Лекарственные свойства льняного масла издревле использовались и в народной медицине для облегчения боли, от изжоги, глистов, язвы, при различных порезах. Биологическая ценность льняного масла занимает первое место среди остальных пищевых растительных масел. Оно содержит массу полезных биологически активных веществ и витаминов, таких как F, A, E. Льняное масло - источник Омега-6 и Омега-3, это две незаменимые и жизненно важные для организма жирные кислоты, поскольку именно из них организм образует все остальные необходимые жиры. </a:t>
            </a:r>
            <a:r>
              <a:rPr lang="ru-RU" sz="1300" dirty="0" err="1" smtClean="0"/>
              <a:t>Линолевая</a:t>
            </a:r>
            <a:r>
              <a:rPr lang="ru-RU" sz="1300" dirty="0" smtClean="0"/>
              <a:t> кислота, называемая Омега-6, содержится в подсолнечном, оливковом, рапсовом, горчичном маслах, а вот </a:t>
            </a:r>
            <a:r>
              <a:rPr lang="ru-RU" sz="1300" dirty="0" err="1" smtClean="0"/>
              <a:t>альфа-линолевую</a:t>
            </a:r>
            <a:r>
              <a:rPr lang="ru-RU" sz="1300" dirty="0" smtClean="0"/>
              <a:t> кислоту - Омега-3, можно встретить только в льняном масле и в рыбьем жире, при этом содержание Омега-3 в данном масле в два раза превышает содержание чем в рыбьем жире. Поэтому, употребление всего 1-2 столовых ложек данного масла, позволяет обеспечить суточную потребность организма человека в ненасыщенных жирных кислотах, так необходимых для здорового питания.</a:t>
            </a:r>
            <a:endParaRPr lang="ru-RU" sz="13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48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Изюм</a:t>
            </a:r>
            <a:endParaRPr lang="ru-RU" sz="48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4" name="Picture 3"/>
          <p:cNvPicPr>
            <a:picLocks noGrp="1" noChangeAspect="1" noChangeArrowheads="1"/>
          </p:cNvPicPr>
          <p:nvPr>
            <p:ph idx="1"/>
          </p:nvPr>
        </p:nvPicPr>
        <p:blipFill>
          <a:blip r:embed="rId2"/>
          <a:srcRect/>
          <a:stretch>
            <a:fillRect/>
          </a:stretch>
        </p:blipFill>
        <p:spPr bwMode="auto">
          <a:xfrm>
            <a:off x="428596" y="714356"/>
            <a:ext cx="2495550" cy="2143140"/>
          </a:xfrm>
          <a:prstGeom prst="rect">
            <a:avLst/>
          </a:prstGeom>
          <a:noFill/>
          <a:ln w="9525">
            <a:noFill/>
            <a:miter lim="800000"/>
            <a:headEnd/>
            <a:tailEnd/>
          </a:ln>
          <a:effectLst/>
        </p:spPr>
      </p:pic>
      <p:sp>
        <p:nvSpPr>
          <p:cNvPr id="5" name="Прямоугольник 4"/>
          <p:cNvSpPr/>
          <p:nvPr/>
        </p:nvSpPr>
        <p:spPr>
          <a:xfrm>
            <a:off x="3643306" y="1285860"/>
            <a:ext cx="5072098" cy="2031325"/>
          </a:xfrm>
          <a:prstGeom prst="rect">
            <a:avLst/>
          </a:prstGeom>
        </p:spPr>
        <p:txBody>
          <a:bodyPr wrap="square">
            <a:spAutoFit/>
          </a:bodyPr>
          <a:lstStyle/>
          <a:p>
            <a:pPr algn="just"/>
            <a:r>
              <a:rPr lang="ru-RU" sz="1400" dirty="0" smtClean="0"/>
              <a:t>     Само слово «изюм» в переводе с турецкого означает «виноград». Прежде, чем говорить о полезных свойствах изюма, рассмотрим сначала, каким он вообще бывает. Всего существует четыре вида изюма: светлый мелкий изюм без косточек из сладких белых и зеленых сортов винограда, темно-синий бескосточковый, светло-оливковый средней величины с одной косточкой, крупный мясистый, очень сладкий на вкус с несколькими большими косточками.</a:t>
            </a:r>
          </a:p>
          <a:p>
            <a:pPr algn="just"/>
            <a:endParaRPr lang="ru-RU" sz="1400" dirty="0"/>
          </a:p>
        </p:txBody>
      </p:sp>
      <p:sp>
        <p:nvSpPr>
          <p:cNvPr id="6" name="Прямоугольник 5"/>
          <p:cNvSpPr/>
          <p:nvPr/>
        </p:nvSpPr>
        <p:spPr>
          <a:xfrm>
            <a:off x="428596" y="3500438"/>
            <a:ext cx="5572164" cy="2462213"/>
          </a:xfrm>
          <a:prstGeom prst="rect">
            <a:avLst/>
          </a:prstGeom>
        </p:spPr>
        <p:txBody>
          <a:bodyPr wrap="square">
            <a:spAutoFit/>
          </a:bodyPr>
          <a:lstStyle/>
          <a:p>
            <a:pPr algn="just"/>
            <a:r>
              <a:rPr lang="ru-RU" sz="1400" dirty="0" smtClean="0"/>
              <a:t>     Изюм очень богат калием: в 100 граммах содержится 860 мг калия. Помимо него в состав изюма входят такие элементы, как фосфор, натрий, кальций, магний железо, а также витамины B1, B2, PP (никотиновая кислота). </a:t>
            </a:r>
            <a:r>
              <a:rPr lang="ru-RU" sz="1400" dirty="0" err="1" smtClean="0"/>
              <a:t>Ниацин</a:t>
            </a:r>
            <a:r>
              <a:rPr lang="ru-RU" sz="1400" dirty="0" smtClean="0"/>
              <a:t>, или никотиновая кислота, является составляющей ферментов, участвующих в клеточном дыхании и обмене белков, регулирующих нервную деятельность. Именно это служит причиной того, что изюм укрепляет нервную систему и действует как успокоительное. Калий, которым столь богат изюм, регулирует кислотно-щелочное равновесие в крови, он активизирует мышечную работу сердца, улучшает передачу нервных импульсов, а также благоприятно влияет на работу почек и кожи.</a:t>
            </a:r>
            <a:endParaRPr lang="ru-RU" sz="1400" dirty="0"/>
          </a:p>
        </p:txBody>
      </p:sp>
      <p:pic>
        <p:nvPicPr>
          <p:cNvPr id="7" name="Picture 2"/>
          <p:cNvPicPr>
            <a:picLocks noChangeAspect="1" noChangeArrowheads="1"/>
          </p:cNvPicPr>
          <p:nvPr/>
        </p:nvPicPr>
        <p:blipFill>
          <a:blip r:embed="rId3"/>
          <a:srcRect/>
          <a:stretch>
            <a:fillRect/>
          </a:stretch>
        </p:blipFill>
        <p:spPr bwMode="auto">
          <a:xfrm>
            <a:off x="6357950" y="3429000"/>
            <a:ext cx="2571748" cy="250033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786050" y="457200"/>
            <a:ext cx="6205550" cy="838200"/>
          </a:xfr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4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Вкусно и полезно!</a:t>
            </a:r>
            <a:endParaRPr lang="ru-RU" sz="4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4" name="Picture 2"/>
          <p:cNvPicPr>
            <a:picLocks noGrp="1" noChangeAspect="1" noChangeArrowheads="1"/>
          </p:cNvPicPr>
          <p:nvPr>
            <p:ph idx="1"/>
          </p:nvPr>
        </p:nvPicPr>
        <p:blipFill>
          <a:blip r:embed="rId2"/>
          <a:srcRect/>
          <a:stretch>
            <a:fillRect/>
          </a:stretch>
        </p:blipFill>
        <p:spPr bwMode="auto">
          <a:xfrm>
            <a:off x="571472" y="1142984"/>
            <a:ext cx="2643206" cy="214314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5" name="Прямоугольник 4"/>
          <p:cNvSpPr/>
          <p:nvPr/>
        </p:nvSpPr>
        <p:spPr>
          <a:xfrm>
            <a:off x="3428992" y="1428736"/>
            <a:ext cx="5286412" cy="2092881"/>
          </a:xfrm>
          <a:prstGeom prst="rect">
            <a:avLst/>
          </a:prstGeom>
        </p:spPr>
        <p:txBody>
          <a:bodyPr wrap="square">
            <a:spAutoFit/>
          </a:bodyPr>
          <a:lstStyle/>
          <a:p>
            <a:pPr algn="just"/>
            <a:r>
              <a:rPr lang="ru-RU" dirty="0" smtClean="0"/>
              <a:t>     </a:t>
            </a:r>
            <a:r>
              <a:rPr lang="ru-RU" sz="1400" dirty="0" smtClean="0"/>
              <a:t>Бутерброд родился при осаде </a:t>
            </a:r>
            <a:r>
              <a:rPr lang="ru-RU" sz="1400" dirty="0" err="1" smtClean="0"/>
              <a:t>Аллен-штейнского</a:t>
            </a:r>
            <a:r>
              <a:rPr lang="ru-RU" sz="1400" dirty="0" smtClean="0"/>
              <a:t> замка в 1553 году. Молодой Николай Коперник, служивший там комендантом, заметил, что солдаты часто роняют свой паек на землю, и предложил мазать хлеб маслом, чтобы грязь было легко заметить и счистить. После нововведения состояние здоровья защитников крепости резко улучшилось. Мы привыкли к мнению, что </a:t>
            </a:r>
            <a:r>
              <a:rPr lang="ru-RU" sz="1400" dirty="0" err="1" smtClean="0"/>
              <a:t>бутерброт</a:t>
            </a:r>
            <a:r>
              <a:rPr lang="ru-RU" sz="1400" dirty="0" smtClean="0"/>
              <a:t> - часть "походной кухни" и ничего общего с пользой для здоровья не имеет. Мы считаем, что язвенная болезнь - непременный атрибут диагноза любителей бутербродов.</a:t>
            </a:r>
          </a:p>
        </p:txBody>
      </p:sp>
      <p:sp>
        <p:nvSpPr>
          <p:cNvPr id="6" name="Прямоугольник 5"/>
          <p:cNvSpPr/>
          <p:nvPr/>
        </p:nvSpPr>
        <p:spPr>
          <a:xfrm>
            <a:off x="285720" y="4071941"/>
            <a:ext cx="4429156" cy="1754326"/>
          </a:xfrm>
          <a:prstGeom prst="rect">
            <a:avLst/>
          </a:prstGeom>
        </p:spPr>
        <p:txBody>
          <a:bodyPr wrap="square">
            <a:spAutoFit/>
          </a:bodyPr>
          <a:lstStyle/>
          <a:p>
            <a:r>
              <a:rPr lang="ru-RU" dirty="0" smtClean="0"/>
              <a:t>Поставить знак равенства между "вкусно" и "полезно" можно при условии, если правильно подобрать все составные части бутерброда. Хотите проверить, насколько вы сведущи в деле компоновки идеального бутерброда?</a:t>
            </a:r>
            <a:endParaRPr lang="ru-RU" dirty="0"/>
          </a:p>
        </p:txBody>
      </p:sp>
      <p:pic>
        <p:nvPicPr>
          <p:cNvPr id="7" name="Рисунок 6" descr="C:\Users\Семён\Desktop\Хлеб 4\P1010425.JPG"/>
          <p:cNvPicPr/>
          <p:nvPr/>
        </p:nvPicPr>
        <p:blipFill>
          <a:blip r:embed="rId3" cstate="print"/>
          <a:srcRect/>
          <a:stretch>
            <a:fillRect/>
          </a:stretch>
        </p:blipFill>
        <p:spPr bwMode="auto">
          <a:xfrm>
            <a:off x="4929190" y="3786190"/>
            <a:ext cx="3786214" cy="2690815"/>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117</TotalTime>
  <Words>1059</Words>
  <Application>Microsoft Office PowerPoint</Application>
  <PresentationFormat>Экран (4:3)</PresentationFormat>
  <Paragraphs>65</Paragraphs>
  <Slides>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9</vt:i4>
      </vt:variant>
    </vt:vector>
  </HeadingPairs>
  <TitlesOfParts>
    <vt:vector size="10" baseType="lpstr">
      <vt:lpstr>Трек</vt:lpstr>
      <vt:lpstr>Питайся правильно –  будешь здоров!</vt:lpstr>
      <vt:lpstr>Ингредиенты: </vt:lpstr>
      <vt:lpstr>Презентация PowerPoint</vt:lpstr>
      <vt:lpstr>Презентация PowerPoint</vt:lpstr>
      <vt:lpstr>Черный хлеб</vt:lpstr>
      <vt:lpstr>Сыр</vt:lpstr>
      <vt:lpstr>               Льняное масло</vt:lpstr>
      <vt:lpstr>Изюм</vt:lpstr>
      <vt:lpstr>      Вкусно и полезно!</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Семён</dc:creator>
  <cp:lastModifiedBy>Светлана</cp:lastModifiedBy>
  <cp:revision>16</cp:revision>
  <dcterms:created xsi:type="dcterms:W3CDTF">2012-03-02T15:42:08Z</dcterms:created>
  <dcterms:modified xsi:type="dcterms:W3CDTF">2018-03-29T14:09:32Z</dcterms:modified>
</cp:coreProperties>
</file>