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8" r:id="rId3"/>
    <p:sldId id="280" r:id="rId4"/>
    <p:sldId id="281" r:id="rId5"/>
    <p:sldId id="265" r:id="rId6"/>
    <p:sldId id="267" r:id="rId7"/>
    <p:sldId id="279" r:id="rId8"/>
    <p:sldId id="271" r:id="rId9"/>
    <p:sldId id="268" r:id="rId10"/>
    <p:sldId id="259" r:id="rId11"/>
    <p:sldId id="260" r:id="rId12"/>
    <p:sldId id="261" r:id="rId13"/>
    <p:sldId id="263" r:id="rId14"/>
    <p:sldId id="264" r:id="rId15"/>
    <p:sldId id="266" r:id="rId16"/>
    <p:sldId id="269" r:id="rId17"/>
    <p:sldId id="273" r:id="rId18"/>
    <p:sldId id="274" r:id="rId19"/>
    <p:sldId id="275" r:id="rId20"/>
    <p:sldId id="282" r:id="rId21"/>
    <p:sldId id="283" r:id="rId22"/>
    <p:sldId id="284" r:id="rId23"/>
    <p:sldId id="285" r:id="rId24"/>
    <p:sldId id="286" r:id="rId25"/>
    <p:sldId id="287" r:id="rId26"/>
    <p:sldId id="289" r:id="rId27"/>
    <p:sldId id="290" r:id="rId28"/>
    <p:sldId id="303" r:id="rId29"/>
    <p:sldId id="288" r:id="rId30"/>
    <p:sldId id="306" r:id="rId31"/>
    <p:sldId id="277" r:id="rId32"/>
    <p:sldId id="278" r:id="rId33"/>
    <p:sldId id="291" r:id="rId34"/>
    <p:sldId id="292" r:id="rId35"/>
    <p:sldId id="293" r:id="rId36"/>
    <p:sldId id="294" r:id="rId37"/>
    <p:sldId id="295" r:id="rId38"/>
    <p:sldId id="296" r:id="rId39"/>
    <p:sldId id="299" r:id="rId40"/>
    <p:sldId id="300" r:id="rId41"/>
    <p:sldId id="304" r:id="rId42"/>
    <p:sldId id="297" r:id="rId43"/>
    <p:sldId id="305" r:id="rId44"/>
    <p:sldId id="307" r:id="rId4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66FF33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43" autoAdjust="0"/>
    <p:restoredTop sz="94652" autoAdjust="0"/>
  </p:normalViewPr>
  <p:slideViewPr>
    <p:cSldViewPr>
      <p:cViewPr varScale="1">
        <p:scale>
          <a:sx n="87" d="100"/>
          <a:sy n="87" d="100"/>
        </p:scale>
        <p:origin x="-78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773357D-6E2C-43E3-8EF3-A5BE1ADD647F}" type="datetimeFigureOut">
              <a:rPr lang="ru-RU"/>
              <a:pPr>
                <a:defRPr/>
              </a:pPr>
              <a:t>06.11.2012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731A87E-5A3C-4C8D-8EE1-D44B244ED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7196FA-B19D-4B16-8DA3-1724D7411012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1F448-44A7-444F-833B-191CF303545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BD482-4BB9-490A-AEE1-908353429D1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0E08D-6773-4F57-8DC2-80B5692645C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A08E1-B77B-4764-8EB0-4CAFC7351A0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B7353-8138-402A-924D-A4AE49293AA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C93A5-3283-406C-A9F8-77FA4F0EEF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50A57-1FB2-4BD5-BBC5-A55FABF80EB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0E699-2217-40DA-8281-CD9695CDD0A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4B3E1-4C62-4A1F-A002-E28C6489B33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0118E-7284-4503-9741-9FE38F4C3C2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94A9B-4F24-4149-8FFB-C0438DB8008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78A79F8-E1A5-499B-B284-3BBA0B5D0C1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7;&#1072;&#1087;&#1088;&#1086;&#1085;&#1077;&#1085;&#1082;&#1086;&#1074;&#1072;\&#1055;&#1077;&#1089;&#1077;&#1085;&#1082;&#1072;%20&#1042;&#1080;&#1085;&#1085;&#1080;%20&#1055;&#1091;&#1093;&#1072;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3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7.xml"/><Relationship Id="rId4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3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1.xml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57;&#1072;&#1087;&#1088;&#1086;&#1085;&#1077;&#1085;&#1082;&#1086;&#1074;&#1072;\&#1086;&#1089;&#1083;&#1080;&#1082;%20&#1074;&#1080;&#1085;&#1085;&#1080;-&#1087;&#1091;&#1093;.wmv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2.png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4.png"/><Relationship Id="rId5" Type="http://schemas.openxmlformats.org/officeDocument/2006/relationships/image" Target="../media/image40.gif"/><Relationship Id="rId4" Type="http://schemas.openxmlformats.org/officeDocument/2006/relationships/slide" Target="slide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files/articles/31/3115/311587/img4.jpg" TargetMode="Externa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23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rest.ru/images/collection/00062/762/original.jpg" TargetMode="Externa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24.xml"/><Relationship Id="rId4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multiki.arjlover.net/ap/winni.pooh.idet.v.gosti.avi/winni.pooh.idet.v.gosti.avi.image1.jpg" TargetMode="Externa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25.xml"/><Relationship Id="rId4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gorod.tomsk.ru/uploads/30470/1254129745/c05d98ff1ddd5cfdcc43352fe8f67ee3.jpg" TargetMode="Externa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26.xml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2.png"/><Relationship Id="rId5" Type="http://schemas.openxmlformats.org/officeDocument/2006/relationships/image" Target="../media/image40.gif"/><Relationship Id="rId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2.png"/><Relationship Id="rId5" Type="http://schemas.openxmlformats.org/officeDocument/2006/relationships/image" Target="../media/image40.gif"/><Relationship Id="rId4" Type="http://schemas.openxmlformats.org/officeDocument/2006/relationships/slide" Target="slide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b/3/12/380/12380430_26461_max.jpg" TargetMode="Externa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29.xml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i070.radikal.ru/0807/36/1db1b6decbc1.jpg" TargetMode="Externa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slide" Target="slide30.xml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denis-sergeev2005.narod.ru/vini-pux/den-rozdeny/135588_06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gif"/><Relationship Id="rId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57;&#1072;&#1087;&#1088;&#1086;&#1085;&#1077;&#1085;&#1082;&#1086;&#1074;&#1072;\winn%20pyx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I:\&#1057;&#1072;&#1087;&#1088;&#1086;&#1085;&#1077;&#1085;&#1082;&#1086;&#1074;&#1072;\&#1055;&#1091;&#1093;%20&#1087;&#1072;&#1076;&#1072;&#1077;&#1090;.wmv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628" y="4929198"/>
            <a:ext cx="3929063" cy="1357322"/>
          </a:xfrm>
          <a:prstGeom prst="roundRect">
            <a:avLst>
              <a:gd name="adj" fmla="val 6387"/>
            </a:avLst>
          </a:prstGeom>
          <a:solidFill>
            <a:schemeClr val="accent5">
              <a:alpha val="24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Автор: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Сапроненкова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Наталья Юрьевна,</a:t>
            </a:r>
          </a:p>
          <a:p>
            <a:pPr algn="ctr"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учитель начальных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классов,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МБОУ ООШ №6</a:t>
            </a:r>
          </a:p>
          <a:p>
            <a:pPr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357298"/>
            <a:ext cx="745520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66FF33">
                        <a:shade val="30000"/>
                        <a:satMod val="115000"/>
                      </a:srgbClr>
                    </a:gs>
                    <a:gs pos="50000">
                      <a:srgbClr val="66FF33">
                        <a:shade val="67500"/>
                        <a:satMod val="115000"/>
                      </a:srgbClr>
                    </a:gs>
                    <a:gs pos="100000">
                      <a:srgbClr val="66FF33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Песенки сказочных человечков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143000" y="2928938"/>
            <a:ext cx="7015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400" kern="0" dirty="0">
                <a:latin typeface="Bookman Old Style" pitchFamily="18" charset="0"/>
                <a:cs typeface="+mn-cs"/>
              </a:rPr>
              <a:t> </a:t>
            </a:r>
            <a:r>
              <a:rPr lang="ru-RU" sz="3200" kern="0" dirty="0">
                <a:latin typeface="Bookman Old Style" pitchFamily="18" charset="0"/>
                <a:cs typeface="+mn-cs"/>
              </a:rPr>
              <a:t>   </a:t>
            </a:r>
            <a:r>
              <a:rPr lang="ru-RU" sz="2400" kern="0" dirty="0">
                <a:latin typeface="Bookman Old Style" pitchFamily="18" charset="0"/>
                <a:cs typeface="+mn-cs"/>
              </a:rPr>
              <a:t>Урок литературного чтения, 2 класс</a:t>
            </a:r>
            <a:endParaRPr lang="ru-RU" sz="3200" kern="0" dirty="0"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>
          <a:xfrm>
            <a:off x="142875" y="357188"/>
            <a:ext cx="3076575" cy="3714750"/>
          </a:xfrm>
          <a:noFill/>
        </p:spPr>
      </p:pic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3357563" y="642938"/>
            <a:ext cx="5357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8000"/>
                </a:solidFill>
                <a:latin typeface="Bookman Old Style" pitchFamily="18" charset="0"/>
              </a:rPr>
              <a:t>Алан Александр Милн  </a:t>
            </a:r>
            <a:r>
              <a:rPr lang="ru-RU" sz="2400" b="1">
                <a:latin typeface="Bookman Old Style" pitchFamily="18" charset="0"/>
              </a:rPr>
              <a:t>провел свое детство в Лондоне, </a:t>
            </a:r>
          </a:p>
          <a:p>
            <a:pPr algn="ctr"/>
            <a:r>
              <a:rPr lang="ru-RU" sz="2400" b="1">
                <a:latin typeface="Bookman Old Style" pitchFamily="18" charset="0"/>
              </a:rPr>
              <a:t>где его отец работал в школе.</a:t>
            </a:r>
            <a:r>
              <a:rPr lang="ru-RU" sz="2400">
                <a:latin typeface="Bookman Old Style" pitchFamily="18" charset="0"/>
              </a:rPr>
              <a:t> </a:t>
            </a:r>
            <a:endParaRPr lang="ru-RU" sz="240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2500313"/>
            <a:ext cx="4605337" cy="3173412"/>
          </a:xfrm>
          <a:prstGeom prst="rect">
            <a:avLst/>
          </a:prstGeom>
          <a:noFill/>
          <a:ln w="57150" cmpd="thinThick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714375" y="4071938"/>
            <a:ext cx="1785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C0099"/>
                </a:solidFill>
              </a:rPr>
              <a:t>(1882 – 1956)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571500" y="5000625"/>
            <a:ext cx="7858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Bookman Old Style" pitchFamily="18" charset="0"/>
              </a:rPr>
              <a:t>В </a:t>
            </a:r>
            <a:r>
              <a:rPr lang="ru-RU" sz="2800" b="1">
                <a:solidFill>
                  <a:srgbClr val="CC0099"/>
                </a:solidFill>
                <a:latin typeface="Bookman Old Style" pitchFamily="18" charset="0"/>
              </a:rPr>
              <a:t>1913 </a:t>
            </a:r>
            <a:r>
              <a:rPr lang="ru-RU" sz="2800">
                <a:latin typeface="Bookman Old Style" pitchFamily="18" charset="0"/>
              </a:rPr>
              <a:t>году Алан Милн женился и у него  родился сын, Кристофер Робин.</a:t>
            </a:r>
            <a:r>
              <a:rPr lang="ru-RU" sz="2400">
                <a:latin typeface="Bookman Old Style" pitchFamily="18" charset="0"/>
              </a:rPr>
              <a:t> </a:t>
            </a:r>
            <a:endParaRPr lang="ru-RU" sz="2400"/>
          </a:p>
        </p:txBody>
      </p:sp>
      <p:pic>
        <p:nvPicPr>
          <p:cNvPr id="5" name="Picture 7" descr="http://stat17.privet.ru/lr/0a03b93c7222f08484dd394c4334330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214313"/>
            <a:ext cx="3500437" cy="4672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idx="1"/>
          </p:nvPr>
        </p:nvSpPr>
        <p:spPr>
          <a:xfrm>
            <a:off x="785813" y="357188"/>
            <a:ext cx="8229600" cy="2036762"/>
          </a:xfrm>
        </p:spPr>
        <p:txBody>
          <a:bodyPr anchor="ctr">
            <a:spAutoFit/>
          </a:bodyPr>
          <a:lstStyle/>
          <a:p>
            <a:pPr eaLnBrk="1" hangingPunct="1">
              <a:buFontTx/>
              <a:buNone/>
            </a:pPr>
            <a:r>
              <a:rPr lang="ru-RU" sz="2400" smtClean="0">
                <a:latin typeface="Bookman Old Style" pitchFamily="18" charset="0"/>
              </a:rPr>
              <a:t> </a:t>
            </a:r>
            <a:r>
              <a:rPr lang="ru-RU" smtClean="0">
                <a:latin typeface="Bookman Old Style" pitchFamily="18" charset="0"/>
              </a:rPr>
              <a:t>   </a:t>
            </a:r>
            <a:r>
              <a:rPr lang="ru-RU" sz="2800" smtClean="0">
                <a:latin typeface="Bookman Old Style" pitchFamily="18" charset="0"/>
              </a:rPr>
              <a:t>Два года спустя, в 1926 году появилась первая версия Медвежонка с опилками в голове </a:t>
            </a:r>
            <a:r>
              <a:rPr lang="ru-RU" sz="2800" b="1" smtClean="0">
                <a:latin typeface="Bookman Old Style" pitchFamily="18" charset="0"/>
              </a:rPr>
              <a:t>"Винни-Пух"</a:t>
            </a:r>
            <a:endParaRPr lang="ru-RU" b="1" smtClean="0">
              <a:latin typeface="Bookman Old Style" pitchFamily="18" charset="0"/>
            </a:endParaRPr>
          </a:p>
          <a:p>
            <a:pPr eaLnBrk="1" hangingPunct="1">
              <a:buFontTx/>
              <a:buNone/>
            </a:pPr>
            <a:r>
              <a:rPr lang="ru-RU" smtClean="0">
                <a:latin typeface="Bookman Old Style" pitchFamily="18" charset="0"/>
              </a:rPr>
              <a:t> </a:t>
            </a:r>
          </a:p>
        </p:txBody>
      </p:sp>
      <p:pic>
        <p:nvPicPr>
          <p:cNvPr id="13315" name="Picture 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25" y="3714750"/>
            <a:ext cx="23717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I:\картинки\винни пух\3775225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071810"/>
            <a:ext cx="1476375" cy="297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143000" y="214313"/>
            <a:ext cx="7273925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>
                <a:latin typeface="Bookman Old Style" pitchFamily="18" charset="0"/>
              </a:rPr>
              <a:t>Книжки о медвежонке Пухе были переведены на </a:t>
            </a:r>
            <a:r>
              <a:rPr lang="ru-RU" sz="2800">
                <a:solidFill>
                  <a:srgbClr val="FF3300"/>
                </a:solidFill>
                <a:latin typeface="Bookman Old Style" pitchFamily="18" charset="0"/>
              </a:rPr>
              <a:t>25 языков</a:t>
            </a:r>
            <a:r>
              <a:rPr lang="ru-RU" sz="2800">
                <a:latin typeface="Bookman Old Style" pitchFamily="18" charset="0"/>
              </a:rPr>
              <a:t> и заняли свое место в сердцах и на полках миллионов читателей.</a:t>
            </a:r>
            <a:r>
              <a:rPr lang="ru-RU" sz="2400">
                <a:latin typeface="Bookman Old Style" pitchFamily="18" charset="0"/>
              </a:rPr>
              <a:t/>
            </a:r>
            <a:br>
              <a:rPr lang="ru-RU" sz="2400">
                <a:latin typeface="Bookman Old Style" pitchFamily="18" charset="0"/>
              </a:rPr>
            </a:br>
            <a:r>
              <a:rPr lang="ru-RU" b="1"/>
              <a:t/>
            </a:r>
            <a:br>
              <a:rPr lang="ru-RU" b="1"/>
            </a:br>
            <a:endParaRPr lang="ru-RU" b="1"/>
          </a:p>
        </p:txBody>
      </p:sp>
      <p:pic>
        <p:nvPicPr>
          <p:cNvPr id="10245" name="Picture 5" descr="9305277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492375"/>
            <a:ext cx="1300162" cy="1944688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46" name="Picture 6" descr="9305277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500313"/>
            <a:ext cx="1282700" cy="19431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47" name="Picture 7" descr="10004447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349500"/>
            <a:ext cx="1504950" cy="2017713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51" name="Picture 11" descr="10006076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2133600"/>
            <a:ext cx="1473200" cy="1944688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52" name="Picture 12" descr="10005833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4572000"/>
            <a:ext cx="1547813" cy="20193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53" name="Picture 13" descr="100048447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63" y="4500563"/>
            <a:ext cx="1520825" cy="201612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254" name="Picture 14" descr="100062066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8" y="4572000"/>
            <a:ext cx="1455737" cy="201612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857250" y="500063"/>
            <a:ext cx="71643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Bookman Old Style" pitchFamily="18" charset="0"/>
              </a:rPr>
              <a:t>     В </a:t>
            </a:r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1985</a:t>
            </a:r>
            <a:r>
              <a:rPr lang="ru-RU" sz="2400">
                <a:solidFill>
                  <a:srgbClr val="CC0099"/>
                </a:solidFill>
                <a:latin typeface="Bookman Old Style" pitchFamily="18" charset="0"/>
              </a:rPr>
              <a:t> </a:t>
            </a:r>
            <a:r>
              <a:rPr lang="ru-RU" sz="2400">
                <a:latin typeface="Bookman Old Style" pitchFamily="18" charset="0"/>
              </a:rPr>
              <a:t>году, Винни-Пух был блистательно переведен на русский язык </a:t>
            </a:r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Борисом Заходером. </a:t>
            </a:r>
            <a:r>
              <a:rPr lang="ru-RU" sz="2400">
                <a:latin typeface="Bookman Old Style" pitchFamily="18" charset="0"/>
              </a:rPr>
              <a:t>Перевод был сделан с изощренной точностью и гениальной изобретательностью. </a:t>
            </a:r>
          </a:p>
        </p:txBody>
      </p:sp>
      <p:pic>
        <p:nvPicPr>
          <p:cNvPr id="8197" name="Picture 5" descr="http://img.beta.rian.ru/images/15111/11/151111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357563"/>
            <a:ext cx="4687887" cy="2643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6" descr="zahode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3286125"/>
            <a:ext cx="2125662" cy="2806700"/>
          </a:xfrm>
          <a:prstGeom prst="rect">
            <a:avLst/>
          </a:prstGeom>
          <a:solidFill>
            <a:srgbClr val="FFCC00">
              <a:alpha val="59999"/>
            </a:srgbClr>
          </a:solidFill>
          <a:ln w="57150" cmpd="thickThin" algn="ctr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 rot="-304776">
            <a:off x="1476375" y="1628775"/>
            <a:ext cx="3813175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endParaRPr lang="ru-RU" sz="3600" b="1" kern="10" dirty="0">
              <a:ln w="17780" cmpd="sng">
                <a:solidFill>
                  <a:schemeClr val="tx2"/>
                </a:solidFill>
                <a:prstDash val="solid"/>
                <a:miter lim="800000"/>
              </a:ln>
              <a:solidFill>
                <a:srgbClr val="008000"/>
              </a:solidFill>
              <a:effectLst>
                <a:outerShdw blurRad="50800" algn="tl" rotWithShape="0">
                  <a:srgbClr val="000000"/>
                </a:outerShdw>
              </a:effectLst>
              <a:latin typeface="Impact"/>
            </a:endParaRP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536143" y="642918"/>
            <a:ext cx="824925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smtClean="0">
                <a:latin typeface="Bookman Old Style" pitchFamily="18" charset="0"/>
              </a:rPr>
              <a:t>По </a:t>
            </a:r>
            <a:r>
              <a:rPr lang="ru-RU" sz="3200" dirty="0" smtClean="0">
                <a:latin typeface="Bookman Old Style" pitchFamily="18" charset="0"/>
              </a:rPr>
              <a:t>сценарию Бориса </a:t>
            </a:r>
            <a:r>
              <a:rPr lang="ru-RU" sz="3200" dirty="0" err="1" smtClean="0">
                <a:latin typeface="Bookman Old Style" pitchFamily="18" charset="0"/>
              </a:rPr>
              <a:t>Заходера</a:t>
            </a:r>
            <a:r>
              <a:rPr lang="ru-RU" sz="3200" dirty="0" smtClean="0">
                <a:latin typeface="Bookman Old Style" pitchFamily="18" charset="0"/>
              </a:rPr>
              <a:t> снят мультфильм </a:t>
            </a:r>
            <a:r>
              <a:rPr lang="ru-RU" sz="3200" b="1" dirty="0" err="1" smtClean="0">
                <a:solidFill>
                  <a:srgbClr val="FF0000"/>
                </a:solidFill>
                <a:latin typeface="Bookman Old Style" pitchFamily="18" charset="0"/>
              </a:rPr>
              <a:t>Ф.Хитруком</a:t>
            </a:r>
            <a:r>
              <a:rPr lang="ru-RU" sz="3200" dirty="0" smtClean="0">
                <a:latin typeface="Bookman Old Style" pitchFamily="18" charset="0"/>
              </a:rPr>
              <a:t>.</a:t>
            </a:r>
            <a:r>
              <a:rPr lang="ru-RU" sz="3200" dirty="0" smtClean="0">
                <a:latin typeface="Bookman Old Style" pitchFamily="18" charset="0"/>
              </a:rPr>
              <a:t> В нём </a:t>
            </a:r>
            <a:r>
              <a:rPr lang="ru-RU" sz="3200" dirty="0">
                <a:latin typeface="Bookman Old Style" pitchFamily="18" charset="0"/>
              </a:rPr>
              <a:t>много песенок </a:t>
            </a:r>
            <a:r>
              <a:rPr lang="ru-RU" sz="3200" dirty="0" err="1">
                <a:latin typeface="Bookman Old Style" pitchFamily="18" charset="0"/>
              </a:rPr>
              <a:t>Винни-Пуха</a:t>
            </a:r>
            <a:r>
              <a:rPr lang="ru-RU" sz="3200" dirty="0">
                <a:latin typeface="Bookman Old Style" pitchFamily="18" charset="0"/>
              </a:rPr>
              <a:t>. </a:t>
            </a:r>
          </a:p>
          <a:p>
            <a:pPr>
              <a:defRPr/>
            </a:pPr>
            <a:endParaRPr lang="ru-RU" sz="4000" b="1" kern="10" dirty="0">
              <a:ln w="17780" cmpd="sng">
                <a:solidFill>
                  <a:schemeClr val="tx2"/>
                </a:solidFill>
                <a:prstDash val="solid"/>
                <a:miter lim="800000"/>
              </a:ln>
              <a:solidFill>
                <a:srgbClr val="008000"/>
              </a:solidFill>
              <a:effectLst>
                <a:outerShdw blurRad="50800" algn="tl" rotWithShape="0">
                  <a:srgbClr val="000000"/>
                </a:outerShdw>
              </a:effectLst>
              <a:latin typeface="Impact"/>
            </a:endParaRPr>
          </a:p>
          <a:p>
            <a:pPr>
              <a:defRPr/>
            </a:pP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10" name="Picture 11" descr="http://img.liveinternet.ru/images/attach/3/9084/9084120_vinni_puh_i_den_zabot_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2643188"/>
            <a:ext cx="5969000" cy="3786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I:\картинки\винни пух\4827819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3714750"/>
            <a:ext cx="2857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http://media.meta.ua/files/pic/0/24/187/X6LEOYPXX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428604"/>
            <a:ext cx="2481714" cy="246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14313" y="1500188"/>
            <a:ext cx="84296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Прежде чем читать песенки, </a:t>
            </a:r>
          </a:p>
          <a:p>
            <a:r>
              <a:rPr lang="ru-RU" sz="3200">
                <a:latin typeface="Bookman Old Style" pitchFamily="18" charset="0"/>
              </a:rPr>
              <a:t>давайте послушаем, как </a:t>
            </a:r>
          </a:p>
          <a:p>
            <a:r>
              <a:rPr lang="ru-RU" sz="3200">
                <a:latin typeface="Bookman Old Style" pitchFamily="18" charset="0"/>
              </a:rPr>
              <a:t>исполняет их «наш» </a:t>
            </a:r>
          </a:p>
          <a:p>
            <a:r>
              <a:rPr lang="ru-RU" sz="3200">
                <a:latin typeface="Bookman Old Style" pitchFamily="18" charset="0"/>
              </a:rPr>
              <a:t>Винни – Пух – артист </a:t>
            </a:r>
            <a:r>
              <a:rPr lang="ru-RU" sz="3200" b="1">
                <a:solidFill>
                  <a:srgbClr val="FF0000"/>
                </a:solidFill>
                <a:latin typeface="Bookman Old Style" pitchFamily="18" charset="0"/>
              </a:rPr>
              <a:t>Евгений Леонов</a:t>
            </a:r>
            <a:r>
              <a:rPr lang="ru-RU" sz="32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611188" y="4505325"/>
            <a:ext cx="6005512" cy="1354138"/>
          </a:xfrm>
          <a:prstGeom prst="wedgeRoundRectCallout">
            <a:avLst>
              <a:gd name="adj1" fmla="val 58241"/>
              <a:gd name="adj2" fmla="val -17931"/>
              <a:gd name="adj3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latin typeface="Bookman Old Style" pitchFamily="18" charset="0"/>
              </a:rPr>
              <a:t>Как называет свои песенки Винни – Пух?</a:t>
            </a:r>
          </a:p>
        </p:txBody>
      </p:sp>
      <p:pic>
        <p:nvPicPr>
          <p:cNvPr id="6" name="Песенка Винни Пух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7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74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436" grpId="0" autoUpdateAnimBg="0"/>
      <p:bldP spid="18440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2000232" y="428604"/>
            <a:ext cx="54721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/>
                <a:solidFill>
                  <a:srgbClr val="0070C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Песенка вторая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357563" y="1071563"/>
            <a:ext cx="2265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(песенка – загадка)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714500" y="1571625"/>
            <a:ext cx="5564188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Куда идём</a:t>
            </a:r>
          </a:p>
          <a:p>
            <a:r>
              <a:rPr lang="ru-RU" sz="2400" b="1"/>
              <a:t>Мы с пятачком – </a:t>
            </a:r>
          </a:p>
          <a:p>
            <a:r>
              <a:rPr lang="ru-RU" sz="2400" b="1"/>
              <a:t>Большой-большой секрет,</a:t>
            </a:r>
          </a:p>
          <a:p>
            <a:r>
              <a:rPr lang="ru-RU" sz="2400" b="1"/>
              <a:t>И не расскажем мы о нём,</a:t>
            </a:r>
          </a:p>
          <a:p>
            <a:r>
              <a:rPr lang="ru-RU" sz="2400" b="1"/>
              <a:t>Да-да!</a:t>
            </a:r>
          </a:p>
          <a:p>
            <a:r>
              <a:rPr lang="ru-RU" sz="2400" b="1"/>
              <a:t>(Верней, нет-нет!)</a:t>
            </a:r>
          </a:p>
          <a:p>
            <a:r>
              <a:rPr lang="ru-RU" sz="2400" b="1"/>
              <a:t>Зачем шагаем мы вдвоём?</a:t>
            </a:r>
          </a:p>
          <a:p>
            <a:r>
              <a:rPr lang="ru-RU" sz="2400" b="1"/>
              <a:t>Откуда и куда?</a:t>
            </a:r>
          </a:p>
          <a:p>
            <a:r>
              <a:rPr lang="ru-RU" sz="2400" b="1"/>
              <a:t>Секретов мы не выдаём!</a:t>
            </a:r>
          </a:p>
          <a:p>
            <a:r>
              <a:rPr lang="ru-RU" sz="2400" b="1"/>
              <a:t>Нет – нет!</a:t>
            </a:r>
          </a:p>
          <a:p>
            <a:r>
              <a:rPr lang="ru-RU" sz="2400" b="1"/>
              <a:t>(Верней, да-да)</a:t>
            </a: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 rot="-892562">
            <a:off x="2195513" y="5111750"/>
            <a:ext cx="4535487" cy="866775"/>
          </a:xfrm>
          <a:prstGeom prst="wedgeRoundRectCallout">
            <a:avLst>
              <a:gd name="adj1" fmla="val 58241"/>
              <a:gd name="adj2" fmla="val -17931"/>
              <a:gd name="adj3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latin typeface="Bookman Old Style" pitchFamily="18" charset="0"/>
              </a:rPr>
              <a:t>Что смешного в этой песенке?</a:t>
            </a:r>
          </a:p>
        </p:txBody>
      </p:sp>
      <p:pic>
        <p:nvPicPr>
          <p:cNvPr id="18438" name="Рисунок 25" descr="http://www.xrest.ru/images/collection/00807/291/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3214688"/>
            <a:ext cx="1697038" cy="29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9463" grpId="0" animBg="1"/>
      <p:bldP spid="1946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AutoShape 5"/>
          <p:cNvSpPr>
            <a:spLocks noChangeArrowheads="1"/>
          </p:cNvSpPr>
          <p:nvPr/>
        </p:nvSpPr>
        <p:spPr bwMode="auto">
          <a:xfrm rot="-238808">
            <a:off x="1452563" y="4013200"/>
            <a:ext cx="4535487" cy="865188"/>
          </a:xfrm>
          <a:prstGeom prst="wedgeRoundRectCallout">
            <a:avLst>
              <a:gd name="adj1" fmla="val 58241"/>
              <a:gd name="adj2" fmla="val -17931"/>
              <a:gd name="adj3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latin typeface="Bookman Old Style" pitchFamily="18" charset="0"/>
              </a:rPr>
              <a:t>Почему надо ходить в гости по утрам?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1214438" y="1785938"/>
            <a:ext cx="67691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Bookman Old Style" pitchFamily="18" charset="0"/>
              </a:rPr>
              <a:t>Прочитайте песенку самостоятельно.</a:t>
            </a:r>
          </a:p>
          <a:p>
            <a:pPr algn="ctr"/>
            <a:r>
              <a:rPr lang="ru-RU" sz="3200" b="1">
                <a:solidFill>
                  <a:srgbClr val="990033"/>
                </a:solidFill>
                <a:latin typeface="Bookman Old Style" pitchFamily="18" charset="0"/>
              </a:rPr>
              <a:t>Стр. 134</a:t>
            </a:r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2152632" y="581004"/>
            <a:ext cx="54721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/>
                <a:solidFill>
                  <a:srgbClr val="0070C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Песенка третья</a:t>
            </a:r>
          </a:p>
        </p:txBody>
      </p:sp>
      <p:pic>
        <p:nvPicPr>
          <p:cNvPr id="19462" name="Picture 6" descr="I:\картинки\винни пух сш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3500438"/>
            <a:ext cx="17510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5" grpId="1" animBg="1"/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1401763" y="1835150"/>
            <a:ext cx="6985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Bookman Old Style" pitchFamily="18" charset="0"/>
              </a:rPr>
              <a:t>Приготовьте выразительное чтение песенок. Может быть какая-то пара  споёт одну из них.</a:t>
            </a:r>
          </a:p>
          <a:p>
            <a:pPr algn="ctr"/>
            <a:r>
              <a:rPr lang="ru-RU" sz="3200" b="1">
                <a:solidFill>
                  <a:srgbClr val="990033"/>
                </a:solidFill>
                <a:latin typeface="Bookman Old Style" pitchFamily="18" charset="0"/>
              </a:rPr>
              <a:t>Стр. 133 - 134</a:t>
            </a:r>
            <a:endParaRPr lang="ru-RU" sz="3600" b="1">
              <a:solidFill>
                <a:srgbClr val="990033"/>
              </a:solidFill>
              <a:latin typeface="Bookman Old Style" pitchFamily="18" charset="0"/>
            </a:endParaRPr>
          </a:p>
        </p:txBody>
      </p:sp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1714480" y="642918"/>
            <a:ext cx="590391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3600" b="1" kern="10" dirty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latin typeface="Impact"/>
              </a:rPr>
              <a:t>Работа в парах</a:t>
            </a:r>
          </a:p>
        </p:txBody>
      </p:sp>
      <p:pic>
        <p:nvPicPr>
          <p:cNvPr id="20484" name="Picture 4" descr="I:\картинки\винни пух\15107079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429000"/>
            <a:ext cx="25050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http://www.blik.ua/images/stories/09_06_2009/puh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75" y="4000500"/>
            <a:ext cx="235585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643313" y="3143250"/>
            <a:ext cx="3154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CC0099"/>
                </a:solidFill>
                <a:latin typeface="Bookman Old Style" pitchFamily="18" charset="0"/>
              </a:rPr>
              <a:t>Винни - Пух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14375" y="500063"/>
            <a:ext cx="5715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i="1">
                <a:latin typeface="Bookman Old Style" pitchFamily="18" charset="0"/>
              </a:rPr>
              <a:t>Он и весел и незлобен,</a:t>
            </a:r>
          </a:p>
          <a:p>
            <a:r>
              <a:rPr lang="ru-RU" sz="2200" b="1" i="1">
                <a:latin typeface="Bookman Old Style" pitchFamily="18" charset="0"/>
              </a:rPr>
              <a:t>Этот милый чудачок,</a:t>
            </a:r>
          </a:p>
          <a:p>
            <a:r>
              <a:rPr lang="ru-RU" sz="2200" b="1" i="1">
                <a:latin typeface="Bookman Old Style" pitchFamily="18" charset="0"/>
              </a:rPr>
              <a:t>С ним хозяин – мальчик Робин</a:t>
            </a:r>
          </a:p>
          <a:p>
            <a:r>
              <a:rPr lang="ru-RU" sz="2200" b="1" i="1">
                <a:latin typeface="Bookman Old Style" pitchFamily="18" charset="0"/>
              </a:rPr>
              <a:t>И приятель – Пятачок.</a:t>
            </a:r>
          </a:p>
          <a:p>
            <a:r>
              <a:rPr lang="ru-RU" sz="2200" b="1" i="1">
                <a:latin typeface="Bookman Old Style" pitchFamily="18" charset="0"/>
              </a:rPr>
              <a:t>Для него прогулка – праздник.</a:t>
            </a:r>
          </a:p>
          <a:p>
            <a:r>
              <a:rPr lang="ru-RU" sz="2200" b="1" i="1">
                <a:latin typeface="Bookman Old Style" pitchFamily="18" charset="0"/>
              </a:rPr>
              <a:t>И на мёд особый нюх.</a:t>
            </a:r>
          </a:p>
          <a:p>
            <a:r>
              <a:rPr lang="ru-RU" sz="2200" b="1" i="1">
                <a:latin typeface="Bookman Old Style" pitchFamily="18" charset="0"/>
              </a:rPr>
              <a:t>Это плюшевый проказник</a:t>
            </a:r>
          </a:p>
          <a:p>
            <a:r>
              <a:rPr lang="ru-RU" sz="2200" b="1" i="1">
                <a:latin typeface="Bookman Old Style" pitchFamily="18" charset="0"/>
              </a:rPr>
              <a:t>Медвежонок …..</a:t>
            </a:r>
            <a:endParaRPr lang="ru-RU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85794"/>
            <a:ext cx="8229600" cy="857248"/>
          </a:xfrm>
        </p:spPr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№1.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600200"/>
            <a:ext cx="3886200" cy="4456113"/>
          </a:xfrm>
        </p:spPr>
        <p:txBody>
          <a:bodyPr/>
          <a:lstStyle/>
          <a:p>
            <a:endParaRPr lang="ru-RU" b="1" i="1" dirty="0" smtClean="0"/>
          </a:p>
          <a:p>
            <a:r>
              <a:rPr lang="ru-RU" b="1" i="1" dirty="0" smtClean="0"/>
              <a:t>Как звали </a:t>
            </a:r>
          </a:p>
          <a:p>
            <a:pPr>
              <a:buFontTx/>
              <a:buNone/>
            </a:pPr>
            <a:r>
              <a:rPr lang="ru-RU" b="1" i="1" dirty="0" smtClean="0"/>
              <a:t>  полосатого</a:t>
            </a:r>
          </a:p>
          <a:p>
            <a:pPr>
              <a:buFontTx/>
              <a:buNone/>
            </a:pPr>
            <a:r>
              <a:rPr lang="ru-RU" b="1" i="1" dirty="0" smtClean="0"/>
              <a:t>   друга </a:t>
            </a:r>
          </a:p>
          <a:p>
            <a:pPr>
              <a:buFontTx/>
              <a:buNone/>
            </a:pPr>
            <a:r>
              <a:rPr lang="ru-RU" b="1" i="1" dirty="0" smtClean="0"/>
              <a:t>  </a:t>
            </a:r>
            <a:r>
              <a:rPr lang="ru-RU" b="1" i="1" dirty="0" err="1" smtClean="0"/>
              <a:t>Винни-Пуха</a:t>
            </a:r>
            <a:r>
              <a:rPr lang="ru-RU" b="1" i="1" dirty="0" smtClean="0"/>
              <a:t>?</a:t>
            </a:r>
          </a:p>
        </p:txBody>
      </p:sp>
      <p:sp>
        <p:nvSpPr>
          <p:cNvPr id="21508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000750" y="3071813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9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00750" y="4572000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57875" y="1571625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WordArt 7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6500" y="1857375"/>
            <a:ext cx="12954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3" action="ppaction://hlinksldjump"/>
              </a:rPr>
              <a:t>Тигрёнок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1512" name="WordArt 8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00813" y="3357563"/>
            <a:ext cx="12954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3" action="ppaction://hlinksldjump"/>
              </a:rPr>
              <a:t>Зебрёнок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1513" name="WordArt 9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43688" y="4929188"/>
            <a:ext cx="828675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4" action="ppaction://hlinksldjump"/>
              </a:rPr>
              <a:t>Тигра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0"/>
            <a:ext cx="4714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Викторина</a:t>
            </a:r>
            <a:endParaRPr lang="ru-RU" sz="54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3399"/>
                </a:solidFill>
              </a:rPr>
              <a:t>Вопрос № 2.</a:t>
            </a:r>
          </a:p>
        </p:txBody>
      </p:sp>
      <p:sp>
        <p:nvSpPr>
          <p:cNvPr id="22531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857875" y="2000250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57875" y="3357563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929313" y="4786313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4876800" cy="4456113"/>
          </a:xfrm>
        </p:spPr>
        <p:txBody>
          <a:bodyPr/>
          <a:lstStyle/>
          <a:p>
            <a:endParaRPr lang="ru-RU" smtClean="0"/>
          </a:p>
          <a:p>
            <a:r>
              <a:rPr lang="ru-RU" b="1" smtClean="0"/>
              <a:t>К кому однажды </a:t>
            </a:r>
          </a:p>
          <a:p>
            <a:pPr>
              <a:buFontTx/>
              <a:buNone/>
            </a:pPr>
            <a:r>
              <a:rPr lang="ru-RU" b="1" smtClean="0"/>
              <a:t>  ходили</a:t>
            </a:r>
          </a:p>
          <a:p>
            <a:pPr>
              <a:buFontTx/>
              <a:buNone/>
            </a:pPr>
            <a:r>
              <a:rPr lang="ru-RU" b="1" smtClean="0"/>
              <a:t>  в гости Винни-Пух </a:t>
            </a:r>
          </a:p>
          <a:p>
            <a:pPr>
              <a:buFontTx/>
              <a:buNone/>
            </a:pPr>
            <a:r>
              <a:rPr lang="ru-RU" b="1" smtClean="0"/>
              <a:t>  и Пятачок?</a:t>
            </a:r>
          </a:p>
        </p:txBody>
      </p:sp>
      <p:sp>
        <p:nvSpPr>
          <p:cNvPr id="22535" name="WordArt 11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29375" y="2357438"/>
            <a:ext cx="81915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2" action="ppaction://hlinksldjump"/>
              </a:rPr>
              <a:t>Ослик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2536" name="WordArt 12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57938" y="3714750"/>
            <a:ext cx="10668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3" action="ppaction://hlinksldjump"/>
              </a:rPr>
              <a:t>Кролик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2537" name="WordArt 13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72250" y="5072063"/>
            <a:ext cx="9144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2" action="ppaction://hlinksldjump"/>
              </a:rPr>
              <a:t>Кенга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3399"/>
                </a:solidFill>
              </a:rPr>
              <a:t>Вопрос №3.</a:t>
            </a:r>
          </a:p>
        </p:txBody>
      </p:sp>
      <p:sp>
        <p:nvSpPr>
          <p:cNvPr id="2355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943600" y="2438400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943600" y="3733800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943600" y="5181600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990600" y="2590800"/>
            <a:ext cx="4572000" cy="2819400"/>
          </a:xfrm>
        </p:spPr>
        <p:txBody>
          <a:bodyPr/>
          <a:lstStyle/>
          <a:p>
            <a:r>
              <a:rPr lang="ru-RU" b="1" smtClean="0"/>
              <a:t>Из чего стрелял</a:t>
            </a:r>
          </a:p>
          <a:p>
            <a:pPr>
              <a:buFontTx/>
              <a:buNone/>
            </a:pPr>
            <a:r>
              <a:rPr lang="ru-RU" b="1" smtClean="0"/>
              <a:t>   Пятачок, отпугивая</a:t>
            </a:r>
          </a:p>
          <a:p>
            <a:pPr>
              <a:buFontTx/>
              <a:buNone/>
            </a:pPr>
            <a:r>
              <a:rPr lang="ru-RU" b="1" smtClean="0"/>
              <a:t>   пчёл?</a:t>
            </a:r>
          </a:p>
        </p:txBody>
      </p:sp>
      <p:sp>
        <p:nvSpPr>
          <p:cNvPr id="23559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00800" y="2743200"/>
            <a:ext cx="12192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2" action="ppaction://hlinksldjump"/>
              </a:rPr>
              <a:t>Пистолет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3560" name="WordArt 11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53200" y="3962400"/>
            <a:ext cx="9906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3" action="ppaction://hlinksldjump"/>
              </a:rPr>
              <a:t>Ружьё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3561" name="WordArt 12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53200" y="5410200"/>
            <a:ext cx="11430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2" action="ppaction://hlinksldjump"/>
              </a:rPr>
              <a:t>Рогатка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4"/>
          <p:cNvSpPr>
            <a:spLocks noChangeArrowheads="1"/>
          </p:cNvSpPr>
          <p:nvPr/>
        </p:nvSpPr>
        <p:spPr bwMode="auto">
          <a:xfrm>
            <a:off x="5929322" y="1928802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AutoShape 5"/>
          <p:cNvSpPr>
            <a:spLocks noChangeArrowheads="1"/>
          </p:cNvSpPr>
          <p:nvPr/>
        </p:nvSpPr>
        <p:spPr bwMode="auto">
          <a:xfrm>
            <a:off x="6000760" y="3357562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0" name="AutoShape 6"/>
          <p:cNvSpPr>
            <a:spLocks noChangeArrowheads="1"/>
          </p:cNvSpPr>
          <p:nvPr/>
        </p:nvSpPr>
        <p:spPr bwMode="auto">
          <a:xfrm>
            <a:off x="6000760" y="4786322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3399"/>
                </a:solidFill>
              </a:rPr>
              <a:t>Вопрос №4.</a:t>
            </a:r>
          </a:p>
        </p:txBody>
      </p:sp>
      <p:sp>
        <p:nvSpPr>
          <p:cNvPr id="2458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456113"/>
          </a:xfrm>
        </p:spPr>
        <p:txBody>
          <a:bodyPr/>
          <a:lstStyle/>
          <a:p>
            <a:endParaRPr lang="ru-RU" b="1" smtClean="0"/>
          </a:p>
          <a:p>
            <a:r>
              <a:rPr lang="ru-RU" b="1" smtClean="0"/>
              <a:t>Когда, по мнению </a:t>
            </a:r>
          </a:p>
          <a:p>
            <a:pPr>
              <a:buFontTx/>
              <a:buNone/>
            </a:pPr>
            <a:r>
              <a:rPr lang="ru-RU" b="1" smtClean="0"/>
              <a:t>  Винни-Пуха,  надо</a:t>
            </a:r>
          </a:p>
          <a:p>
            <a:pPr>
              <a:buFontTx/>
              <a:buNone/>
            </a:pPr>
            <a:r>
              <a:rPr lang="ru-RU" b="1" smtClean="0"/>
              <a:t>  ходить в гости?</a:t>
            </a:r>
          </a:p>
        </p:txBody>
      </p:sp>
      <p:sp>
        <p:nvSpPr>
          <p:cNvPr id="24583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29388" y="2214554"/>
            <a:ext cx="12192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3" action="ppaction://hlinksldjump"/>
              </a:rPr>
              <a:t>Утром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4584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29388" y="3714752"/>
            <a:ext cx="10668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5" action="ppaction://hlinksldjump"/>
              </a:rPr>
              <a:t>Днём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  <p:sp>
        <p:nvSpPr>
          <p:cNvPr id="24585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57950" y="5072074"/>
            <a:ext cx="12954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latin typeface="Times New Roman"/>
                <a:cs typeface="Times New Roman"/>
                <a:hlinkClick r:id="rId5" action="ppaction://hlinksldjump"/>
              </a:rPr>
              <a:t>Вечером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 noChangeArrowheads="1"/>
          </p:cNvSpPr>
          <p:nvPr/>
        </p:nvSpPr>
        <p:spPr bwMode="auto">
          <a:xfrm>
            <a:off x="5857884" y="1714488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AutoShape 5"/>
          <p:cNvSpPr>
            <a:spLocks noChangeArrowheads="1"/>
          </p:cNvSpPr>
          <p:nvPr/>
        </p:nvSpPr>
        <p:spPr bwMode="auto">
          <a:xfrm>
            <a:off x="5929322" y="3214686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AutoShape 6"/>
          <p:cNvSpPr>
            <a:spLocks noChangeArrowheads="1"/>
          </p:cNvSpPr>
          <p:nvPr/>
        </p:nvSpPr>
        <p:spPr bwMode="auto">
          <a:xfrm>
            <a:off x="5929322" y="4643446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Rectangle 7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43888" cy="1314450"/>
          </a:xfrm>
        </p:spPr>
        <p:txBody>
          <a:bodyPr/>
          <a:lstStyle/>
          <a:p>
            <a:r>
              <a:rPr lang="ru-RU" b="1" smtClean="0">
                <a:solidFill>
                  <a:srgbClr val="FF3399"/>
                </a:solidFill>
              </a:rPr>
              <a:t>Вопрос № 5.</a:t>
            </a:r>
          </a:p>
        </p:txBody>
      </p:sp>
      <p:sp>
        <p:nvSpPr>
          <p:cNvPr id="2560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456113"/>
          </a:xfrm>
        </p:spPr>
        <p:txBody>
          <a:bodyPr/>
          <a:lstStyle/>
          <a:p>
            <a:endParaRPr lang="ru-RU" b="1" smtClean="0"/>
          </a:p>
          <a:p>
            <a:r>
              <a:rPr lang="ru-RU" b="1" smtClean="0"/>
              <a:t>Что нужно было</a:t>
            </a:r>
          </a:p>
          <a:p>
            <a:pPr>
              <a:buFontTx/>
              <a:buNone/>
            </a:pPr>
            <a:r>
              <a:rPr lang="ru-RU" b="1" smtClean="0"/>
              <a:t>  сделать перед тем,</a:t>
            </a:r>
          </a:p>
          <a:p>
            <a:pPr>
              <a:buFontTx/>
              <a:buNone/>
            </a:pPr>
            <a:r>
              <a:rPr lang="ru-RU" b="1" smtClean="0"/>
              <a:t>  как войти в дом </a:t>
            </a:r>
          </a:p>
          <a:p>
            <a:pPr>
              <a:buFontTx/>
              <a:buNone/>
            </a:pPr>
            <a:r>
              <a:rPr lang="ru-RU" b="1" smtClean="0"/>
              <a:t>  к Кролику?</a:t>
            </a:r>
          </a:p>
        </p:txBody>
      </p:sp>
      <p:sp>
        <p:nvSpPr>
          <p:cNvPr id="25607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15074" y="2000240"/>
            <a:ext cx="12954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Позвонить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8" name="WordArt 1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6512" y="3429000"/>
            <a:ext cx="13716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Постучать</a:t>
            </a:r>
          </a:p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в дверь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9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5000636"/>
            <a:ext cx="1990725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Вытереть ноги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4"/>
          <p:cNvSpPr>
            <a:spLocks noChangeArrowheads="1"/>
          </p:cNvSpPr>
          <p:nvPr/>
        </p:nvSpPr>
        <p:spPr bwMode="auto">
          <a:xfrm>
            <a:off x="5857884" y="1857364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AutoShape 5"/>
          <p:cNvSpPr>
            <a:spLocks noChangeArrowheads="1"/>
          </p:cNvSpPr>
          <p:nvPr/>
        </p:nvSpPr>
        <p:spPr bwMode="auto">
          <a:xfrm>
            <a:off x="5929322" y="3214686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AutoShape 6"/>
          <p:cNvSpPr>
            <a:spLocks noChangeArrowheads="1"/>
          </p:cNvSpPr>
          <p:nvPr/>
        </p:nvSpPr>
        <p:spPr bwMode="auto">
          <a:xfrm>
            <a:off x="5929322" y="4643446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 </a:t>
            </a:r>
            <a:r>
              <a:rPr lang="ru-RU" b="1" dirty="0" smtClean="0">
                <a:solidFill>
                  <a:srgbClr val="FF3399"/>
                </a:solidFill>
              </a:rPr>
              <a:t>6.</a:t>
            </a:r>
            <a:endParaRPr lang="ru-RU" b="1" dirty="0" smtClean="0">
              <a:solidFill>
                <a:srgbClr val="FF3399"/>
              </a:solidFill>
            </a:endParaRPr>
          </a:p>
        </p:txBody>
      </p:sp>
      <p:sp>
        <p:nvSpPr>
          <p:cNvPr id="2663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19200" y="1981200"/>
            <a:ext cx="4267200" cy="4456113"/>
          </a:xfrm>
        </p:spPr>
        <p:txBody>
          <a:bodyPr/>
          <a:lstStyle/>
          <a:p>
            <a:r>
              <a:rPr lang="ru-RU" b="1" smtClean="0"/>
              <a:t>Как звали мальчика,</a:t>
            </a:r>
          </a:p>
          <a:p>
            <a:pPr>
              <a:buFontTx/>
              <a:buNone/>
            </a:pPr>
            <a:r>
              <a:rPr lang="ru-RU" b="1" smtClean="0"/>
              <a:t>   друга Винни-Пуха?</a:t>
            </a:r>
          </a:p>
        </p:txBody>
      </p:sp>
      <p:sp>
        <p:nvSpPr>
          <p:cNvPr id="26631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72198" y="2285992"/>
            <a:ext cx="1862126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Кристиан</a:t>
            </a: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 </a:t>
            </a:r>
            <a:r>
              <a:rPr lang="ru-RU" sz="20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Робинс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6632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3571876"/>
            <a:ext cx="21336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Кристофер Робин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6633" name="WordArt 11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43636" y="4929198"/>
            <a:ext cx="17526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Карл Робинсон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857884" y="1714488"/>
            <a:ext cx="2286016" cy="107157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AutoShape 5"/>
          <p:cNvSpPr>
            <a:spLocks noChangeArrowheads="1"/>
          </p:cNvSpPr>
          <p:nvPr/>
        </p:nvSpPr>
        <p:spPr bwMode="auto">
          <a:xfrm>
            <a:off x="5929322" y="3286124"/>
            <a:ext cx="2214578" cy="107157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AutoShape 6"/>
          <p:cNvSpPr>
            <a:spLocks noChangeArrowheads="1"/>
          </p:cNvSpPr>
          <p:nvPr/>
        </p:nvSpPr>
        <p:spPr bwMode="auto">
          <a:xfrm>
            <a:off x="5929322" y="4714884"/>
            <a:ext cx="2214578" cy="107157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 </a:t>
            </a:r>
            <a:r>
              <a:rPr lang="ru-RU" b="1" dirty="0" smtClean="0">
                <a:solidFill>
                  <a:srgbClr val="FF3399"/>
                </a:solidFill>
              </a:rPr>
              <a:t>7.</a:t>
            </a:r>
            <a:endParaRPr lang="ru-RU" b="1" dirty="0" smtClean="0">
              <a:solidFill>
                <a:srgbClr val="FF3399"/>
              </a:solidFill>
            </a:endParaRPr>
          </a:p>
        </p:txBody>
      </p:sp>
      <p:sp>
        <p:nvSpPr>
          <p:cNvPr id="2867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4953000" cy="3048000"/>
          </a:xfrm>
        </p:spPr>
        <p:txBody>
          <a:bodyPr/>
          <a:lstStyle/>
          <a:p>
            <a:r>
              <a:rPr lang="ru-RU" b="1" smtClean="0"/>
              <a:t>Зачем, по мнению</a:t>
            </a:r>
          </a:p>
          <a:p>
            <a:pPr>
              <a:buFontTx/>
              <a:buNone/>
            </a:pPr>
            <a:r>
              <a:rPr lang="ru-RU" b="1" smtClean="0"/>
              <a:t>  Винни-Пуха,</a:t>
            </a:r>
          </a:p>
          <a:p>
            <a:pPr>
              <a:buFontTx/>
              <a:buNone/>
            </a:pPr>
            <a:r>
              <a:rPr lang="ru-RU" b="1" smtClean="0"/>
              <a:t>  существуют на свете</a:t>
            </a:r>
          </a:p>
          <a:p>
            <a:pPr>
              <a:buFontTx/>
              <a:buNone/>
            </a:pPr>
            <a:r>
              <a:rPr lang="ru-RU" b="1" smtClean="0"/>
              <a:t>  пчёлы?</a:t>
            </a:r>
          </a:p>
        </p:txBody>
      </p:sp>
      <p:sp>
        <p:nvSpPr>
          <p:cNvPr id="28679" name="WordArt 9"/>
          <p:cNvSpPr>
            <a:spLocks noChangeArrowheads="1" noChangeShapeType="1" noTextEdit="1"/>
          </p:cNvSpPr>
          <p:nvPr/>
        </p:nvSpPr>
        <p:spPr bwMode="auto">
          <a:xfrm>
            <a:off x="6000760" y="1928802"/>
            <a:ext cx="2000264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чтобы </a:t>
            </a: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собирать </a:t>
            </a:r>
          </a:p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нектар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680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72198" y="3571876"/>
            <a:ext cx="1785950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чтобы делать</a:t>
            </a:r>
          </a:p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мёд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681" name="WordArt 11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72198" y="5000636"/>
            <a:ext cx="18097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чтобы жалить</a:t>
            </a:r>
          </a:p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Пуха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4"/>
          <p:cNvSpPr>
            <a:spLocks noChangeArrowheads="1"/>
          </p:cNvSpPr>
          <p:nvPr/>
        </p:nvSpPr>
        <p:spPr bwMode="auto">
          <a:xfrm>
            <a:off x="6000760" y="1928802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AutoShape 5"/>
          <p:cNvSpPr>
            <a:spLocks noChangeArrowheads="1"/>
          </p:cNvSpPr>
          <p:nvPr/>
        </p:nvSpPr>
        <p:spPr bwMode="auto">
          <a:xfrm>
            <a:off x="6000760" y="3357562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6000760" y="4857760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 </a:t>
            </a:r>
            <a:r>
              <a:rPr lang="ru-RU" b="1" dirty="0" smtClean="0">
                <a:solidFill>
                  <a:srgbClr val="FF3399"/>
                </a:solidFill>
              </a:rPr>
              <a:t>8.</a:t>
            </a:r>
            <a:endParaRPr lang="ru-RU" b="1" dirty="0" smtClean="0">
              <a:solidFill>
                <a:srgbClr val="FF3399"/>
              </a:solidFill>
            </a:endParaRPr>
          </a:p>
        </p:txBody>
      </p:sp>
      <p:sp>
        <p:nvSpPr>
          <p:cNvPr id="2970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4572000" cy="4456113"/>
          </a:xfrm>
        </p:spPr>
        <p:txBody>
          <a:bodyPr/>
          <a:lstStyle/>
          <a:p>
            <a:r>
              <a:rPr lang="ru-RU" b="1" smtClean="0"/>
              <a:t>Что было написано</a:t>
            </a:r>
          </a:p>
          <a:p>
            <a:pPr>
              <a:buFontTx/>
              <a:buNone/>
            </a:pPr>
            <a:r>
              <a:rPr lang="ru-RU" b="1" smtClean="0"/>
              <a:t>   над входом</a:t>
            </a:r>
          </a:p>
          <a:p>
            <a:pPr>
              <a:buFontTx/>
              <a:buNone/>
            </a:pPr>
            <a:r>
              <a:rPr lang="ru-RU" b="1" smtClean="0"/>
              <a:t>   в дом Пятачка?</a:t>
            </a:r>
          </a:p>
        </p:txBody>
      </p:sp>
      <p:sp>
        <p:nvSpPr>
          <p:cNvPr id="31751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15074" y="2285992"/>
            <a:ext cx="175260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Посторонним В.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1752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72198" y="3714752"/>
            <a:ext cx="2124075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Добро пожаловать</a:t>
            </a: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31753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57950" y="5214950"/>
            <a:ext cx="1495425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Дом Пятачка</a:t>
            </a: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5929322" y="1714488"/>
            <a:ext cx="2286016" cy="107157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AutoShape 5"/>
          <p:cNvSpPr>
            <a:spLocks noChangeArrowheads="1"/>
          </p:cNvSpPr>
          <p:nvPr/>
        </p:nvSpPr>
        <p:spPr bwMode="auto">
          <a:xfrm>
            <a:off x="6000760" y="3286124"/>
            <a:ext cx="2286016" cy="107157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AutoShape 6"/>
          <p:cNvSpPr>
            <a:spLocks noChangeArrowheads="1"/>
          </p:cNvSpPr>
          <p:nvPr/>
        </p:nvSpPr>
        <p:spPr bwMode="auto">
          <a:xfrm>
            <a:off x="6000760" y="4786322"/>
            <a:ext cx="2286016" cy="107157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 </a:t>
            </a:r>
            <a:r>
              <a:rPr lang="ru-RU" b="1" dirty="0" smtClean="0">
                <a:solidFill>
                  <a:srgbClr val="FF3399"/>
                </a:solidFill>
              </a:rPr>
              <a:t>9.</a:t>
            </a:r>
            <a:endParaRPr lang="ru-RU" b="1" dirty="0" smtClean="0">
              <a:solidFill>
                <a:srgbClr val="FF3399"/>
              </a:solidFill>
            </a:endParaRPr>
          </a:p>
        </p:txBody>
      </p:sp>
      <p:sp>
        <p:nvSpPr>
          <p:cNvPr id="3072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95800" cy="4456113"/>
          </a:xfrm>
        </p:spPr>
        <p:txBody>
          <a:bodyPr/>
          <a:lstStyle/>
          <a:p>
            <a:r>
              <a:rPr lang="ru-RU" b="1" smtClean="0"/>
              <a:t>Чем угощал Кролик</a:t>
            </a:r>
          </a:p>
          <a:p>
            <a:pPr>
              <a:buFontTx/>
              <a:buNone/>
            </a:pPr>
            <a:r>
              <a:rPr lang="ru-RU" b="1" smtClean="0"/>
              <a:t>   Винни-Пуха и Пятачка,</a:t>
            </a:r>
          </a:p>
          <a:p>
            <a:pPr>
              <a:buFontTx/>
              <a:buNone/>
            </a:pPr>
            <a:r>
              <a:rPr lang="ru-RU" b="1" smtClean="0"/>
              <a:t>   когда они пришли</a:t>
            </a:r>
          </a:p>
          <a:p>
            <a:pPr>
              <a:buFontTx/>
              <a:buNone/>
            </a:pPr>
            <a:r>
              <a:rPr lang="ru-RU" b="1" smtClean="0"/>
              <a:t>   к нему в гости?</a:t>
            </a:r>
          </a:p>
        </p:txBody>
      </p:sp>
      <p:sp>
        <p:nvSpPr>
          <p:cNvPr id="30727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2071678"/>
            <a:ext cx="2038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Мёдом и вареньем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28" name="WordArt 1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3571876"/>
            <a:ext cx="229552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Вареньем и </a:t>
            </a:r>
          </a:p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сгущённым моло</a:t>
            </a:r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ком</a:t>
            </a:r>
          </a:p>
        </p:txBody>
      </p:sp>
      <p:sp>
        <p:nvSpPr>
          <p:cNvPr id="30729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5072074"/>
            <a:ext cx="2295525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Мёдом и </a:t>
            </a:r>
          </a:p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сгущённым молоком</a:t>
            </a:r>
            <a:endParaRPr lang="ru-RU" sz="20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4"/>
          <p:cNvSpPr>
            <a:spLocks noChangeArrowheads="1"/>
          </p:cNvSpPr>
          <p:nvPr/>
        </p:nvSpPr>
        <p:spPr bwMode="auto">
          <a:xfrm>
            <a:off x="5929322" y="1928802"/>
            <a:ext cx="2209800" cy="952500"/>
          </a:xfrm>
          <a:prstGeom prst="flowChartPunchedTap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AutoShape 5"/>
          <p:cNvSpPr>
            <a:spLocks noChangeArrowheads="1"/>
          </p:cNvSpPr>
          <p:nvPr/>
        </p:nvSpPr>
        <p:spPr bwMode="auto">
          <a:xfrm>
            <a:off x="5929322" y="3429000"/>
            <a:ext cx="2209800" cy="952500"/>
          </a:xfrm>
          <a:prstGeom prst="flowChartPunchedTap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AutoShape 6"/>
          <p:cNvSpPr>
            <a:spLocks noChangeArrowheads="1"/>
          </p:cNvSpPr>
          <p:nvPr/>
        </p:nvSpPr>
        <p:spPr bwMode="auto">
          <a:xfrm>
            <a:off x="5929322" y="4786322"/>
            <a:ext cx="2209800" cy="952500"/>
          </a:xfrm>
          <a:prstGeom prst="flowChartPunchedTape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Вопрос № </a:t>
            </a:r>
            <a:r>
              <a:rPr lang="ru-RU" b="1" dirty="0" smtClean="0">
                <a:solidFill>
                  <a:srgbClr val="FF3399"/>
                </a:solidFill>
              </a:rPr>
              <a:t>10.</a:t>
            </a:r>
            <a:endParaRPr lang="ru-RU" b="1" dirty="0" smtClean="0">
              <a:solidFill>
                <a:srgbClr val="FF3399"/>
              </a:solidFill>
            </a:endParaRPr>
          </a:p>
        </p:txBody>
      </p:sp>
      <p:sp>
        <p:nvSpPr>
          <p:cNvPr id="2765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838200" y="2667000"/>
            <a:ext cx="4572000" cy="1524000"/>
          </a:xfrm>
        </p:spPr>
        <p:txBody>
          <a:bodyPr/>
          <a:lstStyle/>
          <a:p>
            <a:r>
              <a:rPr lang="ru-RU" b="1" smtClean="0"/>
              <a:t>Кто нашёл хвост </a:t>
            </a:r>
          </a:p>
          <a:p>
            <a:pPr>
              <a:buFontTx/>
              <a:buNone/>
            </a:pPr>
            <a:r>
              <a:rPr lang="ru-RU" b="1" smtClean="0"/>
              <a:t>    Ослика?</a:t>
            </a:r>
          </a:p>
        </p:txBody>
      </p:sp>
      <p:sp>
        <p:nvSpPr>
          <p:cNvPr id="27655" name="WordArt 9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43636" y="2285992"/>
            <a:ext cx="15240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Винни-Пух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6" name="WordArt 1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6512" y="3714752"/>
            <a:ext cx="12954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3" action="ppaction://hlinksldjump"/>
              </a:rPr>
              <a:t>Пятачок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57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29388" y="5143512"/>
            <a:ext cx="9144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  <a:hlinkClick r:id="rId5" action="ppaction://hlinksldjump"/>
              </a:rPr>
              <a:t>Сова</a:t>
            </a:r>
            <a:endParaRPr lang="ru-RU" sz="2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idx="1"/>
          </p:nvPr>
        </p:nvSpPr>
        <p:spPr>
          <a:xfrm>
            <a:off x="571500" y="428625"/>
            <a:ext cx="8229600" cy="584200"/>
          </a:xfrm>
        </p:spPr>
        <p:txBody>
          <a:bodyPr anchor="ctr">
            <a:spAutoFit/>
          </a:bodyPr>
          <a:lstStyle/>
          <a:p>
            <a:pPr eaLnBrk="1" hangingPunct="1">
              <a:buFontTx/>
              <a:buNone/>
            </a:pPr>
            <a:r>
              <a:rPr lang="ru-RU" sz="2400" smtClean="0">
                <a:latin typeface="Bookman Old Style" pitchFamily="18" charset="0"/>
              </a:rPr>
              <a:t> </a:t>
            </a:r>
            <a:r>
              <a:rPr lang="ru-RU" smtClean="0">
                <a:latin typeface="Bookman Old Style" pitchFamily="18" charset="0"/>
              </a:rPr>
              <a:t>   </a:t>
            </a:r>
            <a:r>
              <a:rPr lang="ru-RU" b="1" smtClean="0">
                <a:latin typeface="Bookman Old Style" pitchFamily="18" charset="0"/>
              </a:rPr>
              <a:t>Какой характер у Винни-Пуха? 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214813" y="1643063"/>
            <a:ext cx="44291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dirty="0">
                <a:latin typeface="Bookman Old Style" pitchFamily="18" charset="0"/>
              </a:rPr>
              <a:t>Внимательный,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л</a:t>
            </a:r>
            <a:r>
              <a:rPr lang="ru-RU" sz="2800" kern="0" dirty="0" err="1">
                <a:latin typeface="Bookman Old Style" pitchFamily="18" charset="0"/>
                <a:cs typeface="+mn-cs"/>
              </a:rPr>
              <a:t>юбознательный</a:t>
            </a:r>
            <a:r>
              <a:rPr lang="ru-RU" sz="2800" kern="0" dirty="0">
                <a:latin typeface="Bookman Old Style" pitchFamily="18" charset="0"/>
                <a:cs typeface="+mn-cs"/>
              </a:rPr>
              <a:t>, мужественный,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решительный,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упорный,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но глупенький</a:t>
            </a:r>
            <a:r>
              <a:rPr lang="ru-RU" sz="2400" kern="0" dirty="0">
                <a:latin typeface="Bookman Old Style" pitchFamily="18" charset="0"/>
                <a:cs typeface="+mn-cs"/>
              </a:rPr>
              <a:t>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Очень переживает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из-за этого.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3200" kern="0" dirty="0">
              <a:latin typeface="Bookman Old Style" pitchFamily="18" charset="0"/>
              <a:cs typeface="+mn-cs"/>
            </a:endParaRPr>
          </a:p>
        </p:txBody>
      </p:sp>
      <p:pic>
        <p:nvPicPr>
          <p:cNvPr id="8" name="Picture 3" descr="I:\картинки\винни пух\daf7e867d42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285875"/>
            <a:ext cx="2635250" cy="37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слик винни-пу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85750" y="2857500"/>
            <a:ext cx="8715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Кто же сочинил песенки Винни-Пуха? А.Милн или Б.Заходер? Зачем?</a:t>
            </a:r>
          </a:p>
          <a:p>
            <a:endParaRPr lang="ru-RU" sz="3200">
              <a:latin typeface="Bookman Old Style" pitchFamily="18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57188" y="4286250"/>
            <a:ext cx="842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Какое настроение они вызывают?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85750" y="5286375"/>
            <a:ext cx="72628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Какая песенка вам понравилась больше и почему?</a:t>
            </a: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2928925" y="571481"/>
            <a:ext cx="5572165" cy="5715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3600" b="1" kern="10" dirty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latin typeface="Impact"/>
              </a:rPr>
              <a:t>Итог  урока</a:t>
            </a:r>
          </a:p>
        </p:txBody>
      </p:sp>
      <p:pic>
        <p:nvPicPr>
          <p:cNvPr id="31750" name="Picture 6" descr="I:\картинки\винни пух\102167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0"/>
            <a:ext cx="2357437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1428750" y="1785938"/>
            <a:ext cx="69850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Bookman Old Style" pitchFamily="18" charset="0"/>
              </a:rPr>
              <a:t>Выучите наизусть понравившуюся песенку. Сочините свою ворчалку или шумелку( по желанию)</a:t>
            </a:r>
          </a:p>
          <a:p>
            <a:pPr algn="ctr"/>
            <a:r>
              <a:rPr lang="ru-RU" sz="3200" b="1">
                <a:solidFill>
                  <a:srgbClr val="990033"/>
                </a:solidFill>
                <a:latin typeface="Bookman Old Style" pitchFamily="18" charset="0"/>
              </a:rPr>
              <a:t>Стр. 133 - 134</a:t>
            </a: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1428728" y="500042"/>
            <a:ext cx="6574848" cy="8424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3600" b="1" kern="10" dirty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latin typeface="Impact"/>
              </a:rPr>
              <a:t>Домашнее задание</a:t>
            </a:r>
          </a:p>
        </p:txBody>
      </p:sp>
      <p:pic>
        <p:nvPicPr>
          <p:cNvPr id="32772" name="Picture 5" descr="I:\картинки\винни пух\8287195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3571875"/>
            <a:ext cx="3524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2" descr="dis154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071942"/>
            <a:ext cx="1214446" cy="242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215338" y="6143644"/>
            <a:ext cx="71438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0_16bca_418293f_S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45720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33796" name="Picture 6" descr="dis9300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3375" y="2214563"/>
            <a:ext cx="27924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6" descr="http://www.proza.ru/pics/2009/05/12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785813"/>
            <a:ext cx="598011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8" descr="0_16bca_418293f_S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46482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WordArt 9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Картинка 145 из 149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762000"/>
            <a:ext cx="5791200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6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9300" y="4572000"/>
            <a:ext cx="1651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Картинка 290 из 147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533400"/>
            <a:ext cx="50292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6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46482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Картинка 177 из 149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838200"/>
            <a:ext cx="594360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6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46482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1" descr="Картинка 37 из 20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533400"/>
            <a:ext cx="33924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12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46482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WordArt 13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22" descr="http://cs4308.vkontakte.ru/u36597158/-1/x_47e5a3a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357313"/>
            <a:ext cx="512603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6" descr="0_16bca_418293f_S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45720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idx="1"/>
          </p:nvPr>
        </p:nvSpPr>
        <p:spPr>
          <a:xfrm>
            <a:off x="571500" y="428625"/>
            <a:ext cx="8229600" cy="584200"/>
          </a:xfrm>
        </p:spPr>
        <p:txBody>
          <a:bodyPr anchor="ctr">
            <a:spAutoFit/>
          </a:bodyPr>
          <a:lstStyle/>
          <a:p>
            <a:pPr eaLnBrk="1" hangingPunct="1">
              <a:buFontTx/>
              <a:buNone/>
            </a:pPr>
            <a:r>
              <a:rPr lang="ru-RU" sz="2400" dirty="0" smtClean="0">
                <a:latin typeface="Bookman Old Style" pitchFamily="18" charset="0"/>
              </a:rPr>
              <a:t> </a:t>
            </a:r>
            <a:r>
              <a:rPr lang="ru-RU" dirty="0" smtClean="0">
                <a:latin typeface="Bookman Old Style" pitchFamily="18" charset="0"/>
              </a:rPr>
              <a:t>   </a:t>
            </a:r>
            <a:r>
              <a:rPr lang="ru-RU" b="1" dirty="0" smtClean="0">
                <a:latin typeface="Bookman Old Style" pitchFamily="18" charset="0"/>
              </a:rPr>
              <a:t>Какой характер у </a:t>
            </a:r>
            <a:r>
              <a:rPr lang="ru-RU" b="1" dirty="0" smtClean="0">
                <a:latin typeface="Bookman Old Style" pitchFamily="18" charset="0"/>
              </a:rPr>
              <a:t>Пяточка</a:t>
            </a:r>
            <a:r>
              <a:rPr lang="ru-RU" b="1" dirty="0" smtClean="0">
                <a:latin typeface="Bookman Old Style" pitchFamily="18" charset="0"/>
              </a:rPr>
              <a:t>? 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214813" y="1785938"/>
            <a:ext cx="4429125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Х</a:t>
            </a:r>
            <a:r>
              <a:rPr lang="ru-RU" sz="2800" kern="0" dirty="0" err="1">
                <a:latin typeface="Bookman Old Style" pitchFamily="18" charset="0"/>
                <a:cs typeface="+mn-cs"/>
              </a:rPr>
              <a:t>ороший</a:t>
            </a:r>
            <a:r>
              <a:rPr lang="ru-RU" sz="2800" kern="0" dirty="0">
                <a:latin typeface="Bookman Old Style" pitchFamily="18" charset="0"/>
                <a:cs typeface="+mn-cs"/>
              </a:rPr>
              <a:t> друг,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трусоват,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 err="1">
                <a:latin typeface="Bookman Old Style" pitchFamily="18" charset="0"/>
                <a:cs typeface="+mn-cs"/>
              </a:rPr>
              <a:t>н</a:t>
            </a:r>
            <a:r>
              <a:rPr lang="ru-RU" sz="2800" kern="0" dirty="0">
                <a:latin typeface="Bookman Old Style" pitchFamily="18" charset="0"/>
                <a:cs typeface="+mn-cs"/>
              </a:rPr>
              <a:t>о хочет это скрыть,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latin typeface="Bookman Old Style" pitchFamily="18" charset="0"/>
                <a:cs typeface="+mn-cs"/>
              </a:rPr>
              <a:t>глупенький</a:t>
            </a:r>
            <a:r>
              <a:rPr lang="ru-RU" sz="2400" kern="0" dirty="0">
                <a:latin typeface="Bookman Old Style" pitchFamily="18" charset="0"/>
                <a:cs typeface="+mn-cs"/>
              </a:rPr>
              <a:t>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3200" kern="0" dirty="0">
              <a:latin typeface="Bookman Old Style" pitchFamily="18" charset="0"/>
              <a:cs typeface="+mn-cs"/>
            </a:endParaRPr>
          </a:p>
        </p:txBody>
      </p:sp>
      <p:pic>
        <p:nvPicPr>
          <p:cNvPr id="35844" name="Picture 4" descr="I:\картинки\винни пух\61606305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571625"/>
            <a:ext cx="29670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13" descr="http://cs5773.vkontakte.ru/u13038305/-6/x_a36363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822325"/>
            <a:ext cx="5522912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6" descr="0_16bca_418293f_S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714884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Картинка 185 из 149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990600"/>
            <a:ext cx="56388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6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4724400"/>
            <a:ext cx="158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WordArt 7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7" descr="Картинка 441 из 128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714375"/>
            <a:ext cx="5781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8" descr="0_16bca_418293f_S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4343400"/>
            <a:ext cx="18415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WordArt 9"/>
          <p:cNvSpPr>
            <a:spLocks noChangeArrowheads="1" noChangeShapeType="1" noTextEdit="1"/>
          </p:cNvSpPr>
          <p:nvPr/>
        </p:nvSpPr>
        <p:spPr bwMode="auto">
          <a:xfrm>
            <a:off x="6019800" y="533400"/>
            <a:ext cx="23241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Правильно!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/>
          <a:stretch>
            <a:fillRect/>
          </a:stretch>
        </p:blipFill>
        <p:spPr>
          <a:xfrm>
            <a:off x="285720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Картинка 136 из 149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00200"/>
            <a:ext cx="4762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WordArt 6"/>
          <p:cNvSpPr>
            <a:spLocks noChangeArrowheads="1" noChangeShapeType="1" noTextEdit="1"/>
          </p:cNvSpPr>
          <p:nvPr/>
        </p:nvSpPr>
        <p:spPr bwMode="auto">
          <a:xfrm>
            <a:off x="3048000" y="685800"/>
            <a:ext cx="4114800" cy="6000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Ты ошибаешься!</a:t>
            </a:r>
          </a:p>
        </p:txBody>
      </p:sp>
      <p:pic>
        <p:nvPicPr>
          <p:cNvPr id="44036" name="Picture 9" descr="Рисунок1">
            <a:hlinkClick r:id="" action="ppaction://hlinkshowjump?jump=lastslideviewed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500042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omogite.wav">
            <a:hlinkClick r:id="" action="ppaction://media"/>
          </p:cNvPr>
          <p:cNvPicPr>
            <a:picLocks noRot="1" noChangeAspect="1"/>
          </p:cNvPicPr>
          <p:nvPr>
            <a:wavAudioFile r:embed="rId1" name="pomogite.wav"/>
          </p:nvPr>
        </p:nvPicPr>
        <p:blipFill>
          <a:blip r:embed="rId6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2071670" y="785794"/>
            <a:ext cx="5500726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3600" b="1" kern="10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latin typeface="Impact"/>
              </a:rPr>
              <a:t>Молодцы!</a:t>
            </a:r>
            <a:endParaRPr lang="ru-RU" sz="3600" b="1" kern="10" dirty="0">
              <a:ln w="38100" cmpd="sng">
                <a:solidFill>
                  <a:srgbClr val="7030A0"/>
                </a:solidFill>
                <a:prstDash val="solid"/>
              </a:ln>
              <a:solidFill>
                <a:srgbClr val="0070C0"/>
              </a:solidFill>
              <a:latin typeface="Impact"/>
            </a:endParaRPr>
          </a:p>
        </p:txBody>
      </p:sp>
      <p:pic>
        <p:nvPicPr>
          <p:cNvPr id="3" name="Picture 5" descr="dis1050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7158" y="3571876"/>
            <a:ext cx="2367466" cy="2786082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928794" y="2428868"/>
            <a:ext cx="5786478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ru-RU" sz="3600" b="1" kern="10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latin typeface="Impact"/>
              </a:rPr>
              <a:t>Спасибо  за  урок!</a:t>
            </a:r>
            <a:endParaRPr lang="ru-RU" sz="3600" b="1" kern="10" dirty="0">
              <a:ln w="38100" cmpd="sng">
                <a:solidFill>
                  <a:srgbClr val="7030A0"/>
                </a:solidFill>
                <a:prstDash val="solid"/>
              </a:ln>
              <a:solidFill>
                <a:srgbClr val="0070C0"/>
              </a:solidFill>
              <a:latin typeface="Impact"/>
            </a:endParaRPr>
          </a:p>
        </p:txBody>
      </p:sp>
      <p:pic>
        <p:nvPicPr>
          <p:cNvPr id="7" name="Picture 5" descr="5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410944" flipH="1">
            <a:off x="301829" y="39890"/>
            <a:ext cx="2119313" cy="2168525"/>
          </a:xfrm>
          <a:prstGeom prst="rect">
            <a:avLst/>
          </a:prstGeom>
          <a:noFill/>
        </p:spPr>
      </p:pic>
      <p:pic>
        <p:nvPicPr>
          <p:cNvPr id="11" name="Picture 6" descr="0_16bca_418293f_S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8320" y="3786190"/>
            <a:ext cx="21431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1357313" y="428625"/>
            <a:ext cx="65008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Bookman Old Style" pitchFamily="18" charset="0"/>
              </a:rPr>
              <a:t>Читая сказку, каждый из вас представлял себе своего медвежонка. По-разному представляют себе главных героев сказки художники.</a:t>
            </a:r>
          </a:p>
        </p:txBody>
      </p:sp>
      <p:pic>
        <p:nvPicPr>
          <p:cNvPr id="5131" name="Picture 11" descr="10004447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428868"/>
            <a:ext cx="1306512" cy="1584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13" descr="http://img.crazys.info/files/i/2009.7.27/thumbs/1248684794_64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6860">
            <a:off x="6327775" y="2416175"/>
            <a:ext cx="976313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15" descr="http://www.blik.ua/images/stories/09_06_2009/puh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61058">
            <a:off x="92075" y="2878138"/>
            <a:ext cx="18653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 descr="http://igrushka.kz/vip53/pat23_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5072063" y="4357688"/>
            <a:ext cx="965200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1" descr="http://files.splinder.com/47da976409fdf35ae7005291ec9aa983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0" y="4357688"/>
            <a:ext cx="1428750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3" descr="http://www.winnieosho.narod.ru/pictures/pt1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38" y="4429125"/>
            <a:ext cx="12858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3600" b="1" smtClean="0">
                <a:solidFill>
                  <a:srgbClr val="FF0000"/>
                </a:solidFill>
              </a:rPr>
              <a:t>Мультфильм «Винни-Пух»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1785938"/>
            <a:ext cx="4040187" cy="6397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Американский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3" y="1714500"/>
            <a:ext cx="4041775" cy="6397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Русский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26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2857500"/>
            <a:ext cx="4040188" cy="3232150"/>
          </a:xfrm>
          <a:noFill/>
        </p:spPr>
      </p:pic>
      <p:pic>
        <p:nvPicPr>
          <p:cNvPr id="11270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4875" y="2857500"/>
            <a:ext cx="4041775" cy="3262313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3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nn pyx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ух падает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331913" y="981075"/>
            <a:ext cx="62849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Чем различаются в двух мультфильмах герои сказки?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357313" y="2428875"/>
            <a:ext cx="62849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Bookman Old Style" pitchFamily="18" charset="0"/>
              </a:rPr>
              <a:t>Какой мультфильм вам понравился больше и почему?</a:t>
            </a:r>
          </a:p>
        </p:txBody>
      </p:sp>
      <p:pic>
        <p:nvPicPr>
          <p:cNvPr id="10245" name="Рисунок 19" descr="http://fotoramochki.com/personaj/4/multiki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3500438"/>
            <a:ext cx="30718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http://www.blik.ua/images/stories/09_06_2009/puh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475" y="4214813"/>
            <a:ext cx="2560638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</TotalTime>
  <Words>622</Words>
  <Application>Microsoft Office PowerPoint</Application>
  <PresentationFormat>Экран (4:3)</PresentationFormat>
  <Paragraphs>173</Paragraphs>
  <Slides>44</Slides>
  <Notes>1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Diseño predeterminado</vt:lpstr>
      <vt:lpstr>Слайд 1</vt:lpstr>
      <vt:lpstr>Слайд 2</vt:lpstr>
      <vt:lpstr>Слайд 3</vt:lpstr>
      <vt:lpstr>Слайд 4</vt:lpstr>
      <vt:lpstr>Слайд 5</vt:lpstr>
      <vt:lpstr> Мультфильм «Винни-Пух»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Вопрос №1.</vt:lpstr>
      <vt:lpstr>Вопрос № 2.</vt:lpstr>
      <vt:lpstr>Вопрос №3.</vt:lpstr>
      <vt:lpstr>Вопрос №4.</vt:lpstr>
      <vt:lpstr>Вопрос № 5.</vt:lpstr>
      <vt:lpstr>Вопрос № 6.</vt:lpstr>
      <vt:lpstr>Вопрос № 7.</vt:lpstr>
      <vt:lpstr>Вопрос № 8.</vt:lpstr>
      <vt:lpstr>Вопрос № 9.</vt:lpstr>
      <vt:lpstr>Вопрос № 10.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190</cp:revision>
  <dcterms:created xsi:type="dcterms:W3CDTF">2010-05-23T14:28:12Z</dcterms:created>
  <dcterms:modified xsi:type="dcterms:W3CDTF">2012-11-06T14:58:01Z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93004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