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716" r:id="rId3"/>
  </p:sldMasterIdLst>
  <p:notesMasterIdLst>
    <p:notesMasterId r:id="rId16"/>
  </p:notesMasterIdLst>
  <p:sldIdLst>
    <p:sldId id="259" r:id="rId4"/>
    <p:sldId id="260" r:id="rId5"/>
    <p:sldId id="261" r:id="rId6"/>
    <p:sldId id="282" r:id="rId7"/>
    <p:sldId id="286" r:id="rId8"/>
    <p:sldId id="279" r:id="rId9"/>
    <p:sldId id="262" r:id="rId10"/>
    <p:sldId id="284" r:id="rId11"/>
    <p:sldId id="267" r:id="rId12"/>
    <p:sldId id="268" r:id="rId13"/>
    <p:sldId id="269" r:id="rId14"/>
    <p:sldId id="288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0" d="100"/>
          <a:sy n="130" d="100"/>
        </p:scale>
        <p:origin x="23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9AD7F-72B3-43CB-9A33-45299D822930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99E81-0C7F-4D54-B606-CF3785A14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1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8D0B-50A3-4AFB-82C1-AC6CE295F8A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9EDF-F6A9-4C59-A68C-2258BD33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0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8D0B-50A3-4AFB-82C1-AC6CE295F8A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9EDF-F6A9-4C59-A68C-2258BD33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7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8D0B-50A3-4AFB-82C1-AC6CE295F8A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9EDF-F6A9-4C59-A68C-2258BD33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67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008460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215934E-0A51-4EE2-A876-6935D93F35E2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14541"/>
      </p:ext>
    </p:extLst>
  </p:cSld>
  <p:clrMapOvr>
    <a:masterClrMapping/>
  </p:clrMapOvr>
  <p:transition advClick="0" advTm="2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B026D0B-346F-4673-A3CD-24BF0A9C5183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54328"/>
      </p:ext>
    </p:extLst>
  </p:cSld>
  <p:clrMapOvr>
    <a:masterClrMapping/>
  </p:clrMapOvr>
  <p:transition advClick="0" advTm="2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059781"/>
            <a:ext cx="63500" cy="47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AFA0DA8-E6F0-4D18-B9A3-B0B3B62FEF21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3164"/>
      </p:ext>
    </p:extLst>
  </p:cSld>
  <p:clrMapOvr>
    <a:masterClrMapping/>
  </p:clrMapOvr>
  <p:transition advClick="0" advTm="2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53FB8F2-CB25-42C6-83D2-AD4CC887C098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7423"/>
      </p:ext>
    </p:extLst>
  </p:cSld>
  <p:clrMapOvr>
    <a:masterClrMapping/>
  </p:clrMapOvr>
  <p:transition advClick="0" advTm="2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6624FD8-AC92-4387-A00D-4FF2C8B85BC3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20635"/>
      </p:ext>
    </p:extLst>
  </p:cSld>
  <p:clrMapOvr>
    <a:masterClrMapping/>
  </p:clrMapOvr>
  <p:transition advClick="0" advTm="2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B774088-CB51-4FA6-8641-F3971C2A072D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03027"/>
      </p:ext>
    </p:extLst>
  </p:cSld>
  <p:clrMapOvr>
    <a:masterClrMapping/>
  </p:clrMapOvr>
  <p:transition advClick="0" advTm="2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4" y="0"/>
            <a:ext cx="8129587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C7E4FCC-3C62-4D17-BEEC-1250746A6283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1819"/>
      </p:ext>
    </p:extLst>
  </p:cSld>
  <p:clrMapOvr>
    <a:masterClrMapping/>
  </p:clrMapOvr>
  <p:transition advClick="0" advTm="2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E070382-675D-4AD8-994C-FC467BC82275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40623"/>
      </p:ext>
    </p:extLst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8D0B-50A3-4AFB-82C1-AC6CE295F8A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9EDF-F6A9-4C59-A68C-2258BD33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48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/>
          <a:p>
            <a:pPr marL="0" marR="0" lvl="0" indent="-212598" algn="l" defTabSz="685800" rtl="0" eaLnBrk="1" fontAlgn="base" latinLnBrk="0" hangingPunct="1">
              <a:lnSpc>
                <a:spcPts val="2250"/>
              </a:lnSpc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715567"/>
            <a:ext cx="685800" cy="15359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702469"/>
            <a:ext cx="649288" cy="15359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35332F1-5D2D-4B43-8EF6-B2680437F288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89079"/>
      </p:ext>
    </p:extLst>
  </p:cSld>
  <p:clrMapOvr>
    <a:masterClrMapping/>
  </p:clrMapOvr>
  <p:transition advClick="0" advTm="2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F6C1B9-1517-47BA-8F62-A909224471FF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82136"/>
      </p:ext>
    </p:extLst>
  </p:cSld>
  <p:clrMapOvr>
    <a:masterClrMapping/>
  </p:clrMapOvr>
  <p:transition advClick="0" advTm="2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37A6244-DF52-439F-BFA3-A1CD80829F0B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39848"/>
      </p:ext>
    </p:extLst>
  </p:cSld>
  <p:clrMapOvr>
    <a:masterClrMapping/>
  </p:clrMapOvr>
  <p:transition advClick="0" advTm="2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679"/>
            <a:ext cx="7543800" cy="971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89447"/>
            <a:ext cx="4038600" cy="33087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89448"/>
            <a:ext cx="4038600" cy="15966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000375"/>
            <a:ext cx="4038600" cy="15978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9615CAC-6EE1-4AEE-A686-4020E0A7C34C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26435"/>
      </p:ext>
    </p:extLst>
  </p:cSld>
  <p:clrMapOvr>
    <a:masterClrMapping/>
  </p:clrMapOvr>
  <p:transition advClick="0" advTm="2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679"/>
            <a:ext cx="7543800" cy="971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89447"/>
            <a:ext cx="4038600" cy="33087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9447"/>
            <a:ext cx="4038600" cy="33087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D154363-E795-4BE6-9375-61708EFE4D90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30373"/>
      </p:ext>
    </p:extLst>
  </p:cSld>
  <p:clrMapOvr>
    <a:masterClrMapping/>
  </p:clrMapOvr>
  <p:transition advClick="0" advTm="2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008460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215934E-0A51-4EE2-A876-6935D93F35E2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224268"/>
      </p:ext>
    </p:extLst>
  </p:cSld>
  <p:clrMapOvr>
    <a:masterClrMapping/>
  </p:clrMapOvr>
  <p:transition advClick="0" advTm="2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B026D0B-346F-4673-A3CD-24BF0A9C5183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57269"/>
      </p:ext>
    </p:extLst>
  </p:cSld>
  <p:clrMapOvr>
    <a:masterClrMapping/>
  </p:clrMapOvr>
  <p:transition advClick="0" advTm="2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059781"/>
            <a:ext cx="63500" cy="47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AFA0DA8-E6F0-4D18-B9A3-B0B3B62FEF21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85317"/>
      </p:ext>
    </p:extLst>
  </p:cSld>
  <p:clrMapOvr>
    <a:masterClrMapping/>
  </p:clrMapOvr>
  <p:transition advClick="0" advTm="2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53FB8F2-CB25-42C6-83D2-AD4CC887C098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8300"/>
      </p:ext>
    </p:extLst>
  </p:cSld>
  <p:clrMapOvr>
    <a:masterClrMapping/>
  </p:clrMapOvr>
  <p:transition advClick="0" advTm="2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6624FD8-AC92-4387-A00D-4FF2C8B85BC3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81067"/>
      </p:ext>
    </p:extLst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8D0B-50A3-4AFB-82C1-AC6CE295F8A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9EDF-F6A9-4C59-A68C-2258BD33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3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B774088-CB51-4FA6-8641-F3971C2A072D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19598"/>
      </p:ext>
    </p:extLst>
  </p:cSld>
  <p:clrMapOvr>
    <a:masterClrMapping/>
  </p:clrMapOvr>
  <p:transition advClick="0" advTm="2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4" y="0"/>
            <a:ext cx="8129587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C7E4FCC-3C62-4D17-BEEC-1250746A6283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46750"/>
      </p:ext>
    </p:extLst>
  </p:cSld>
  <p:clrMapOvr>
    <a:masterClrMapping/>
  </p:clrMapOvr>
  <p:transition advClick="0" advTm="2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E070382-675D-4AD8-994C-FC467BC82275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293"/>
      </p:ext>
    </p:extLst>
  </p:cSld>
  <p:clrMapOvr>
    <a:masterClrMapping/>
  </p:clrMapOvr>
  <p:transition advClick="0" advTm="2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/>
          <a:p>
            <a:pPr marL="0" marR="0" lvl="0" indent="-212598" algn="l" defTabSz="685800" rtl="0" eaLnBrk="1" fontAlgn="base" latinLnBrk="0" hangingPunct="1">
              <a:lnSpc>
                <a:spcPts val="2250"/>
              </a:lnSpc>
              <a:spcBef>
                <a:spcPts val="45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715567"/>
            <a:ext cx="685800" cy="15359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702469"/>
            <a:ext cx="649288" cy="15359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35332F1-5D2D-4B43-8EF6-B2680437F288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21182"/>
      </p:ext>
    </p:extLst>
  </p:cSld>
  <p:clrMapOvr>
    <a:masterClrMapping/>
  </p:clrMapOvr>
  <p:transition advClick="0" advTm="2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F6C1B9-1517-47BA-8F62-A909224471FF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20565"/>
      </p:ext>
    </p:extLst>
  </p:cSld>
  <p:clrMapOvr>
    <a:masterClrMapping/>
  </p:clrMapOvr>
  <p:transition advClick="0" advTm="2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37A6244-DF52-439F-BFA3-A1CD80829F0B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74736"/>
      </p:ext>
    </p:extLst>
  </p:cSld>
  <p:clrMapOvr>
    <a:masterClrMapping/>
  </p:clrMapOvr>
  <p:transition advClick="0" advTm="2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679"/>
            <a:ext cx="7543800" cy="971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89447"/>
            <a:ext cx="4038600" cy="33087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89448"/>
            <a:ext cx="4038600" cy="15966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000375"/>
            <a:ext cx="4038600" cy="15978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9615CAC-6EE1-4AEE-A686-4020E0A7C34C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97916"/>
      </p:ext>
    </p:extLst>
  </p:cSld>
  <p:clrMapOvr>
    <a:masterClrMapping/>
  </p:clrMapOvr>
  <p:transition advClick="0" advTm="2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679"/>
            <a:ext cx="7543800" cy="971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89447"/>
            <a:ext cx="4038600" cy="33087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9447"/>
            <a:ext cx="4038600" cy="33087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D154363-E795-4BE6-9375-61708EFE4D90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1367"/>
      </p:ext>
    </p:extLst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8D0B-50A3-4AFB-82C1-AC6CE295F8A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9EDF-F6A9-4C59-A68C-2258BD33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9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8D0B-50A3-4AFB-82C1-AC6CE295F8A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9EDF-F6A9-4C59-A68C-2258BD33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7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8D0B-50A3-4AFB-82C1-AC6CE295F8A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9EDF-F6A9-4C59-A68C-2258BD33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3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8D0B-50A3-4AFB-82C1-AC6CE295F8A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9EDF-F6A9-4C59-A68C-2258BD33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1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8D0B-50A3-4AFB-82C1-AC6CE295F8A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9EDF-F6A9-4C59-A68C-2258BD33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9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8D0B-50A3-4AFB-82C1-AC6CE295F8A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A9EDF-F6A9-4C59-A68C-2258BD33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1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8D0B-50A3-4AFB-82C1-AC6CE295F8A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A9EDF-F6A9-4C59-A68C-2258BD336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9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611981"/>
            <a:ext cx="1638300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15479"/>
            <a:ext cx="1703388" cy="127754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6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05979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4729162"/>
            <a:ext cx="4572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B5A788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8CBBBCD-2E4F-4B6F-8A2C-6A226BB8EB68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07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advClick="0" advTm="2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611981"/>
            <a:ext cx="1638300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15479"/>
            <a:ext cx="1703388" cy="127754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6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05979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4729162"/>
            <a:ext cx="4572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B5A788"/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8CBBBCD-2E4F-4B6F-8A2C-6A226BB8EB68}" type="slidenum">
              <a:rPr lang="ru-RU" altLang="en-US" smtClean="0">
                <a:latin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65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 advClick="0" advTm="2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Corbel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21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.web.ru/druza/m-sera_14Uz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68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72616" y="1491630"/>
            <a:ext cx="10836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Свойство и применение  серы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eo.web.ru/druza/m-sera_14Uz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2" y="0"/>
            <a:ext cx="9148662" cy="51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899592" y="1344312"/>
            <a:ext cx="2448272" cy="1224136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56128" y="411510"/>
            <a:ext cx="5431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Продукты, содержащие серу</a:t>
            </a:r>
            <a:endParaRPr lang="ru-RU" sz="3200" b="1" dirty="0"/>
          </a:p>
        </p:txBody>
      </p:sp>
      <p:sp>
        <p:nvSpPr>
          <p:cNvPr id="8" name="Овал 7"/>
          <p:cNvSpPr/>
          <p:nvPr/>
        </p:nvSpPr>
        <p:spPr>
          <a:xfrm>
            <a:off x="3345533" y="3003798"/>
            <a:ext cx="2448272" cy="1224136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796136" y="1357738"/>
            <a:ext cx="2448272" cy="1224136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://workoutinfo.org/uploads/posts/2012-12/1356377362_bobov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3" y="774735"/>
            <a:ext cx="4416466" cy="289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rapeza.tv/wp-content/uploads/2013/08/%D0%BE%D0%B2%D1%81%D1%8F%D0%BD%D1%8B%D0%B5-%D1%85%D0%BB%D0%BE%D0%BF%D1%8C%D1%8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63" y="661004"/>
            <a:ext cx="4402881" cy="26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g-fotki.yandex.ru/get/6206/60625905.12c/0_780ce_cc16955e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86" y="3047770"/>
            <a:ext cx="3840209" cy="244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eo.web.ru/druza/m-sera_14Uz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25"/>
            <a:ext cx="9148662" cy="51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784491" y="345716"/>
            <a:ext cx="3575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Применение серы</a:t>
            </a:r>
            <a:endParaRPr lang="ru-RU" sz="3200" b="1" dirty="0"/>
          </a:p>
        </p:txBody>
      </p:sp>
      <p:pic>
        <p:nvPicPr>
          <p:cNvPr id="9218" name="Picture 2" descr="http://www.bashirnavid.com/photo5/mat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594"/>
            <a:ext cx="1953432" cy="1440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orgprint.com/db/images/ofsetnaja-pechat/bumaga-dlja-ofsetnoj-pechati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" y="1584582"/>
            <a:ext cx="1372915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pperm.ru/uploads/old/posts/2011-03/1300218280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0" y="3569449"/>
            <a:ext cx="1395087" cy="1015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tikkurila-powder.ru/wp-content/uploads/03_%D0%9C%D0%B0%D1%81%D0%BB%D1%8F%D0%BD%D1%8B%D0%B5-%D0%BA%D1%80%D0%B0%D1%81%D0%BA%D0%B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76493"/>
            <a:ext cx="1372914" cy="1011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upload.wikimedia.org/wikipedia/commons/thumb/c/c7/Explosions.jpg/300px-Explosion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53" y="123595"/>
            <a:ext cx="1822731" cy="1338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www.aptekapp.ru/d/26909/d/5523000_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47" y="1275606"/>
            <a:ext cx="2054186" cy="1495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women.itop.net/content/files/images/2012/11/2012-11-15-13-14-18-407-ulta-coupon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36" y="3778198"/>
            <a:ext cx="1768020" cy="129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http://www.dezalmaty.ru/images/00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88" y="3739433"/>
            <a:ext cx="1543267" cy="1158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://chemistry-chemists.com/N5_2013/P1/sulfuric_acid-1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101" y="937424"/>
            <a:ext cx="3855296" cy="237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Содержимое 3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t="25597" r="14185" b="14839"/>
          <a:stretch>
            <a:fillRect/>
          </a:stretch>
        </p:blipFill>
        <p:spPr>
          <a:xfrm>
            <a:off x="5981430" y="2838081"/>
            <a:ext cx="6020990" cy="42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0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9000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.web.ru/druza/m-sera_14Uz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s403124.vk.me/v403124185/1af5/FI7CfdDDQY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" y="555526"/>
            <a:ext cx="2112234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уга 7"/>
          <p:cNvSpPr/>
          <p:nvPr/>
        </p:nvSpPr>
        <p:spPr>
          <a:xfrm>
            <a:off x="3995936" y="794432"/>
            <a:ext cx="964772" cy="1224136"/>
          </a:xfrm>
          <a:prstGeom prst="arc">
            <a:avLst>
              <a:gd name="adj1" fmla="val 16940517"/>
              <a:gd name="adj2" fmla="val 470419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31840" y="839782"/>
            <a:ext cx="1223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S</a:t>
            </a:r>
            <a:r>
              <a:rPr lang="en-US" dirty="0" smtClean="0"/>
              <a:t> </a:t>
            </a:r>
            <a:r>
              <a:rPr lang="en-US" sz="3200" dirty="0" smtClean="0"/>
              <a:t>16+</a:t>
            </a:r>
            <a:endParaRPr lang="ru-RU" sz="3200" dirty="0"/>
          </a:p>
        </p:txBody>
      </p:sp>
      <p:sp>
        <p:nvSpPr>
          <p:cNvPr id="12" name="Дуга 11"/>
          <p:cNvSpPr/>
          <p:nvPr/>
        </p:nvSpPr>
        <p:spPr>
          <a:xfrm>
            <a:off x="4650537" y="817447"/>
            <a:ext cx="964772" cy="1224136"/>
          </a:xfrm>
          <a:prstGeom prst="arc">
            <a:avLst>
              <a:gd name="adj1" fmla="val 16940517"/>
              <a:gd name="adj2" fmla="val 470419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5292080" y="805345"/>
            <a:ext cx="964772" cy="1224136"/>
          </a:xfrm>
          <a:prstGeom prst="arc">
            <a:avLst>
              <a:gd name="adj1" fmla="val 16940517"/>
              <a:gd name="adj2" fmla="val 470419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97412" y="21100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4493" y="21072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26145" y="21072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7" y="2579616"/>
            <a:ext cx="768098" cy="7589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7" y="3507854"/>
            <a:ext cx="1056358" cy="10437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1680" y="257175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90033"/>
                </a:solidFill>
              </a:rPr>
              <a:t>O</a:t>
            </a:r>
            <a:endParaRPr lang="ru-RU" sz="4000" b="1" dirty="0">
              <a:solidFill>
                <a:srgbClr val="9900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1680" y="367580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90033"/>
                </a:solidFill>
              </a:rPr>
              <a:t>S</a:t>
            </a:r>
            <a:endParaRPr lang="ru-RU" sz="4000" b="1" dirty="0">
              <a:solidFill>
                <a:srgbClr val="9900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1114" y="2738955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ЭО = 3,44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9481" y="3798912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ЭО = 2,58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2300" y="3363593"/>
            <a:ext cx="2749065" cy="510778"/>
          </a:xfrm>
          <a:prstGeom prst="roundRect">
            <a:avLst/>
          </a:prstGeom>
          <a:solidFill>
            <a:srgbClr val="FF7C80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Степени окисления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726145" y="400972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990033"/>
                </a:solidFill>
              </a:rPr>
              <a:t>+4</a:t>
            </a:r>
            <a:endParaRPr lang="ru-RU" sz="2400" dirty="0">
              <a:solidFill>
                <a:srgbClr val="990033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4398" y="401826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990033"/>
                </a:solidFill>
              </a:rPr>
              <a:t>+6</a:t>
            </a:r>
            <a:endParaRPr lang="ru-RU" sz="2400" dirty="0">
              <a:solidFill>
                <a:srgbClr val="99003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9665" y="4004576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990033"/>
                </a:solidFill>
              </a:rPr>
              <a:t>-2</a:t>
            </a:r>
            <a:endParaRPr lang="ru-RU" sz="2400" dirty="0">
              <a:solidFill>
                <a:srgbClr val="990033"/>
              </a:solidFill>
            </a:endParaRPr>
          </a:p>
        </p:txBody>
      </p:sp>
      <p:pic>
        <p:nvPicPr>
          <p:cNvPr id="3078" name="Picture 6" descr="http://new-kvartiry.ru/images/ba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8478">
            <a:off x="6097414" y="1630706"/>
            <a:ext cx="1188015" cy="11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795487" y="-66721"/>
            <a:ext cx="2376487" cy="20018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400" dirty="0"/>
              <a:t>S</a:t>
            </a:r>
            <a:r>
              <a:rPr lang="en-US" altLang="ru-RU" sz="4000" dirty="0"/>
              <a:t>        </a:t>
            </a:r>
            <a:r>
              <a:rPr lang="en-US" altLang="ru-RU" sz="4400" dirty="0"/>
              <a:t>16 </a:t>
            </a:r>
            <a:r>
              <a:rPr lang="en-US" altLang="ru-RU" sz="3200" dirty="0"/>
              <a:t>          </a:t>
            </a:r>
          </a:p>
          <a:p>
            <a:pPr eaLnBrk="1" hangingPunct="1"/>
            <a:r>
              <a:rPr lang="en-US" altLang="ru-RU" sz="3200" dirty="0"/>
              <a:t>Sulfur</a:t>
            </a:r>
            <a:r>
              <a:rPr lang="ru-RU" altLang="ru-RU" sz="3200" dirty="0"/>
              <a:t>    </a:t>
            </a:r>
            <a:r>
              <a:rPr lang="en-US" altLang="ru-RU" sz="3200" dirty="0"/>
              <a:t>  </a:t>
            </a:r>
            <a:r>
              <a:rPr lang="ru-RU" altLang="ru-RU" sz="2000" b="1" dirty="0"/>
              <a:t>2</a:t>
            </a:r>
            <a:r>
              <a:rPr lang="en-US" altLang="ru-RU" sz="3200" dirty="0"/>
              <a:t> </a:t>
            </a:r>
            <a:endParaRPr lang="ru-RU" altLang="ru-RU" sz="3200" dirty="0"/>
          </a:p>
          <a:p>
            <a:pPr eaLnBrk="1" hangingPunct="1"/>
            <a:r>
              <a:rPr lang="en-US" altLang="ru-RU" sz="2400" dirty="0"/>
              <a:t>32.066 </a:t>
            </a:r>
            <a:r>
              <a:rPr lang="ru-RU" altLang="ru-RU" sz="2400" dirty="0"/>
              <a:t>         8</a:t>
            </a:r>
          </a:p>
          <a:p>
            <a:pPr eaLnBrk="1" hangingPunct="1"/>
            <a:r>
              <a:rPr lang="en-US" altLang="ru-RU" sz="2400" dirty="0"/>
              <a:t> 3s</a:t>
            </a:r>
            <a:r>
              <a:rPr lang="en-US" altLang="ru-RU" sz="2400" baseline="30000" dirty="0"/>
              <a:t>2</a:t>
            </a:r>
            <a:r>
              <a:rPr lang="en-US" altLang="ru-RU" sz="2400" dirty="0"/>
              <a:t>3p</a:t>
            </a:r>
            <a:r>
              <a:rPr lang="en-US" altLang="ru-RU" sz="2400" baseline="30000" dirty="0"/>
              <a:t>4</a:t>
            </a:r>
            <a:r>
              <a:rPr lang="ru-RU" altLang="ru-RU" sz="2400" baseline="30000" dirty="0"/>
              <a:t>             </a:t>
            </a:r>
            <a:r>
              <a:rPr lang="ru-RU" altLang="ru-RU" sz="3200" baseline="3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454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 animBg="1"/>
      <p:bldP spid="10" grpId="0"/>
      <p:bldP spid="15" grpId="0"/>
      <p:bldP spid="16" grpId="0"/>
      <p:bldP spid="14" grpId="0"/>
      <p:bldP spid="20" grpId="0"/>
      <p:bldP spid="17" grpId="0"/>
      <p:bldP spid="22" grpId="0"/>
      <p:bldP spid="19" grpId="0" animBg="1"/>
      <p:bldP spid="25" grpId="0"/>
      <p:bldP spid="26" grpId="0"/>
      <p:bldP spid="27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.web.ru/druza/m-sera_14Uz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35340" y="373270"/>
            <a:ext cx="6273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Аллотропные модификации серы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3" y="1326251"/>
            <a:ext cx="219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/>
              <a:t>ромбическая</a:t>
            </a:r>
            <a:endParaRPr lang="ru-RU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429278" y="1307355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/>
              <a:t>моноклинная</a:t>
            </a:r>
            <a:endParaRPr lang="ru-RU" sz="28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7" y="1331341"/>
            <a:ext cx="2213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/>
              <a:t>пластическая</a:t>
            </a:r>
            <a:endParaRPr lang="ru-RU" sz="2800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64433"/>
            <a:ext cx="1046416" cy="1051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37" y="1870834"/>
            <a:ext cx="1631448" cy="9312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11511"/>
            <a:ext cx="2613664" cy="4602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0856" y="3276519"/>
            <a:ext cx="2131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Хрупкое, </a:t>
            </a:r>
          </a:p>
          <a:p>
            <a:r>
              <a:rPr lang="ru-RU" sz="2000" dirty="0" smtClean="0"/>
              <a:t>жёлтое вещество.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4296" y="4011910"/>
            <a:ext cx="2417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Легко измельчается </a:t>
            </a:r>
          </a:p>
          <a:p>
            <a:r>
              <a:rPr lang="ru-RU" sz="2000" dirty="0" smtClean="0"/>
              <a:t>в порошок.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28397" y="2124644"/>
            <a:ext cx="43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</a:t>
            </a:r>
            <a:r>
              <a:rPr lang="ru-RU" sz="2400" b="1" baseline="-25000" dirty="0">
                <a:solidFill>
                  <a:srgbClr val="002060"/>
                </a:solidFill>
              </a:rPr>
              <a:t>8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48128" y="1884925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ru-RU" dirty="0"/>
              <a:t>пл. 112,8 </a:t>
            </a:r>
            <a:r>
              <a:rPr lang="ru-RU" baseline="30000" dirty="0"/>
              <a:t>0</a:t>
            </a:r>
            <a:r>
              <a:rPr lang="ru-RU" dirty="0"/>
              <a:t>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03235" y="3292581"/>
            <a:ext cx="1919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Это игольчатые </a:t>
            </a:r>
          </a:p>
          <a:p>
            <a:r>
              <a:rPr lang="ru-RU" sz="2000" dirty="0" smtClean="0"/>
              <a:t>кристаллы.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03235" y="4319686"/>
            <a:ext cx="1624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</a:t>
            </a:r>
            <a:r>
              <a:rPr lang="ru-RU" sz="2000" dirty="0"/>
              <a:t>пл. 119,3 </a:t>
            </a:r>
            <a:r>
              <a:rPr lang="ru-RU" sz="2000" baseline="30000" dirty="0" smtClean="0"/>
              <a:t>0</a:t>
            </a:r>
            <a:r>
              <a:rPr lang="ru-RU" sz="2000" dirty="0" smtClean="0"/>
              <a:t>С.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937947" y="4022159"/>
            <a:ext cx="3053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Резиноподобная</a:t>
            </a:r>
            <a:r>
              <a:rPr lang="ru-RU" sz="2000" dirty="0" smtClean="0"/>
              <a:t> масса </a:t>
            </a:r>
          </a:p>
          <a:p>
            <a:r>
              <a:rPr lang="ru-RU" sz="2000" dirty="0" smtClean="0"/>
              <a:t>тёмно-коричневого цвета.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301223" y="2269120"/>
            <a:ext cx="919200" cy="1130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3"/>
          <a:stretch/>
        </p:blipFill>
        <p:spPr>
          <a:xfrm>
            <a:off x="4412756" y="3693055"/>
            <a:ext cx="919200" cy="637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96" y="2606135"/>
            <a:ext cx="1416024" cy="14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03712" y="107139"/>
            <a:ext cx="6536577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Физические свойства.</a:t>
            </a:r>
          </a:p>
        </p:txBody>
      </p:sp>
      <p:pic>
        <p:nvPicPr>
          <p:cNvPr id="2" name="Picture 2" descr="D:\ЮЛИЯ - документы\СЕРА\СЕРА и ее соединения\сера\Новая папка\S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5707" y="897564"/>
            <a:ext cx="2454578" cy="20385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304107" y="910816"/>
            <a:ext cx="3696893" cy="26314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42F04"/>
                </a:solidFill>
                <a:latin typeface="Comic Sans MS" pitchFamily="66" charset="0"/>
              </a:rPr>
              <a:t>— твердое агрегатное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42F04"/>
                </a:solidFill>
                <a:latin typeface="Comic Sans MS" pitchFamily="66" charset="0"/>
              </a:rPr>
              <a:t>                      состояние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42F04"/>
                </a:solidFill>
                <a:latin typeface="Comic Sans MS" pitchFamily="66" charset="0"/>
              </a:rPr>
              <a:t>— желтого цвета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42F04"/>
                </a:solidFill>
                <a:latin typeface="Comic Sans MS" pitchFamily="66" charset="0"/>
              </a:rPr>
              <a:t>— не растворима в воде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42F04"/>
                </a:solidFill>
                <a:latin typeface="Comic Sans MS" pitchFamily="66" charset="0"/>
              </a:rPr>
              <a:t>— не смачивается водой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42F04"/>
                </a:solidFill>
                <a:latin typeface="Comic Sans MS" pitchFamily="66" charset="0"/>
              </a:rPr>
              <a:t>     (</a:t>
            </a:r>
            <a:r>
              <a:rPr lang="ru-RU" sz="2100" b="1" dirty="0" err="1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ФЛОТ</a:t>
            </a:r>
            <a:r>
              <a:rPr lang="ru-RU" b="1" dirty="0" err="1">
                <a:solidFill>
                  <a:srgbClr val="642F04"/>
                </a:solidFill>
                <a:latin typeface="Comic Sans MS" pitchFamily="66" charset="0"/>
              </a:rPr>
              <a:t>ация</a:t>
            </a:r>
            <a:r>
              <a:rPr lang="ru-RU" b="1" dirty="0">
                <a:solidFill>
                  <a:srgbClr val="642F04"/>
                </a:solidFill>
                <a:latin typeface="Comic Sans MS" pitchFamily="66" charset="0"/>
              </a:rPr>
              <a:t>)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42F04"/>
                </a:solidFill>
                <a:latin typeface="Comic Sans MS" pitchFamily="66" charset="0"/>
              </a:rPr>
              <a:t>— растворяется в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42F04"/>
                </a:solidFill>
                <a:latin typeface="Comic Sans MS" pitchFamily="66" charset="0"/>
              </a:rPr>
              <a:t>            органических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642F04"/>
                </a:solidFill>
                <a:latin typeface="Comic Sans MS" pitchFamily="66" charset="0"/>
              </a:rPr>
              <a:t>                 растворителях  </a:t>
            </a:r>
          </a:p>
        </p:txBody>
      </p:sp>
      <p:pic>
        <p:nvPicPr>
          <p:cNvPr id="7" name="Picture 7" descr="L05p3p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99892" y="3270633"/>
            <a:ext cx="2280794" cy="17108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976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6"/>
            <a:ext cx="9144000" cy="5400600"/>
          </a:xfrm>
        </p:spPr>
      </p:pic>
    </p:spTree>
    <p:extLst>
      <p:ext uri="{BB962C8B-B14F-4D97-AF65-F5344CB8AC3E}">
        <p14:creationId xmlns:p14="http://schemas.microsoft.com/office/powerpoint/2010/main" val="25694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663" y="91679"/>
            <a:ext cx="5886450" cy="9715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>
                <a:solidFill>
                  <a:srgbClr val="C00000"/>
                </a:solidFill>
                <a:latin typeface="Comic Sans MS" pitchFamily="66" charset="0"/>
              </a:rPr>
              <a:t>Нахождение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 серы в природе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85900" y="844154"/>
            <a:ext cx="3030141" cy="3754040"/>
          </a:xfrm>
        </p:spPr>
        <p:txBody>
          <a:bodyPr/>
          <a:lstStyle/>
          <a:p>
            <a:pPr algn="ctr" eaLnBrk="1" hangingPunct="1"/>
            <a:r>
              <a:rPr lang="ru-RU" altLang="ru-RU" sz="2100" b="1" u="sng" dirty="0">
                <a:latin typeface="Comic Sans MS" panose="030F0702030302020204" pitchFamily="66" charset="0"/>
              </a:rPr>
              <a:t>Сера в природе</a:t>
            </a:r>
          </a:p>
        </p:txBody>
      </p:sp>
      <p:pic>
        <p:nvPicPr>
          <p:cNvPr id="142344" name="Picture 8" descr="Untitled-Scanned-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12875" r="65276" b="19405"/>
          <a:stretch>
            <a:fillRect/>
          </a:stretch>
        </p:blipFill>
        <p:spPr>
          <a:xfrm>
            <a:off x="1925242" y="2139554"/>
            <a:ext cx="1620440" cy="1350169"/>
          </a:xfrm>
          <a:noFill/>
        </p:spPr>
      </p:pic>
      <p:pic>
        <p:nvPicPr>
          <p:cNvPr id="142346" name="Picture 10" descr="Untitled-Scanned-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4181" r="3201"/>
          <a:stretch>
            <a:fillRect/>
          </a:stretch>
        </p:blipFill>
        <p:spPr>
          <a:xfrm>
            <a:off x="3757017" y="1737082"/>
            <a:ext cx="2115742" cy="1774153"/>
          </a:xfrm>
          <a:noFill/>
        </p:spPr>
      </p:pic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925241" y="1437085"/>
            <a:ext cx="19990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00">
                <a:solidFill>
                  <a:prstClr val="black"/>
                </a:solidFill>
                <a:latin typeface="Comic Sans MS" panose="030F0702030302020204" pitchFamily="66" charset="0"/>
              </a:rPr>
              <a:t>Самородная сера</a:t>
            </a:r>
            <a:r>
              <a:rPr lang="en-US" altLang="ru-RU" sz="2100">
                <a:solidFill>
                  <a:prstClr val="black"/>
                </a:solidFill>
                <a:latin typeface="Comic Sans MS" panose="030F0702030302020204" pitchFamily="66" charset="0"/>
              </a:rPr>
              <a:t> -S</a:t>
            </a:r>
            <a:endParaRPr lang="ru-RU" altLang="ru-RU" sz="210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2789635" y="1707357"/>
            <a:ext cx="864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prstClr val="black"/>
              </a:solidFill>
            </a:endParaRP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4363641" y="1107000"/>
            <a:ext cx="18907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Сульфиды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Пирит</a:t>
            </a:r>
            <a:r>
              <a:rPr lang="en-US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 –FeS</a:t>
            </a:r>
            <a:r>
              <a:rPr lang="en-US" altLang="ru-RU" sz="21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endParaRPr lang="ru-RU" altLang="ru-RU" sz="2100" baseline="-25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6906817" y="695607"/>
            <a:ext cx="2294334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Сульфаты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Гипс-</a:t>
            </a:r>
            <a:r>
              <a:rPr lang="ru-RU" altLang="ru-RU" sz="21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Са</a:t>
            </a:r>
            <a:r>
              <a:rPr lang="en-US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SO</a:t>
            </a:r>
            <a:r>
              <a:rPr lang="en-US" altLang="ru-RU" sz="21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r>
              <a:rPr lang="en-US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*2H</a:t>
            </a:r>
            <a:r>
              <a:rPr lang="en-US" altLang="ru-RU" sz="21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US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Мирабилит –</a:t>
            </a:r>
            <a:r>
              <a:rPr lang="en-US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Na</a:t>
            </a:r>
            <a:r>
              <a:rPr lang="en-US" altLang="ru-RU" sz="21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US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SO</a:t>
            </a:r>
            <a:r>
              <a:rPr lang="en-US" altLang="ru-RU" sz="21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r>
              <a:rPr lang="en-US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*10H</a:t>
            </a:r>
            <a:r>
              <a:rPr lang="en-US" altLang="ru-RU" sz="21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US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Горькая соль-</a:t>
            </a:r>
            <a:r>
              <a:rPr lang="en-US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MgSO</a:t>
            </a:r>
            <a:r>
              <a:rPr lang="en-US" altLang="ru-RU" sz="21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r>
              <a:rPr lang="en-US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*7H</a:t>
            </a:r>
            <a:r>
              <a:rPr lang="en-US" altLang="ru-RU" sz="21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en-US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  <a:endParaRPr lang="ru-RU" altLang="ru-RU" sz="21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5370" name="Text Box 19"/>
          <p:cNvSpPr txBox="1">
            <a:spLocks noChangeArrowheads="1"/>
          </p:cNvSpPr>
          <p:nvPr/>
        </p:nvSpPr>
        <p:spPr bwMode="auto">
          <a:xfrm>
            <a:off x="3221832" y="37599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ru-RU" altLang="ru-RU" sz="2400">
              <a:solidFill>
                <a:prstClr val="black"/>
              </a:solidFill>
            </a:endParaRPr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1245199" y="4099842"/>
            <a:ext cx="19442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Киноварь</a:t>
            </a:r>
            <a:r>
              <a:rPr lang="ru-RU" altLang="ru-RU" sz="2100" dirty="0">
                <a:solidFill>
                  <a:prstClr val="black"/>
                </a:solidFill>
              </a:rPr>
              <a:t>  </a:t>
            </a:r>
            <a:r>
              <a:rPr lang="en-US" altLang="ru-RU" sz="21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HgS</a:t>
            </a:r>
            <a:endParaRPr lang="ru-RU" altLang="ru-RU" sz="21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58649" r="75401" b="22971"/>
          <a:stretch>
            <a:fillRect/>
          </a:stretch>
        </p:blipFill>
        <p:spPr bwMode="auto">
          <a:xfrm>
            <a:off x="6631783" y="3159658"/>
            <a:ext cx="2339776" cy="168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14888" y="4327327"/>
            <a:ext cx="21609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Халькопирит </a:t>
            </a:r>
            <a:endParaRPr lang="en-US" altLang="ru-RU" sz="21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ru-RU" sz="2100" dirty="0">
                <a:solidFill>
                  <a:prstClr val="black"/>
                </a:solidFill>
                <a:latin typeface="Comic Sans MS" panose="030F0702030302020204" pitchFamily="66" charset="0"/>
              </a:rPr>
              <a:t>CuFeS</a:t>
            </a:r>
            <a:r>
              <a:rPr lang="en-US" altLang="ru-RU" sz="2100" baseline="-250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endParaRPr lang="ru-RU" altLang="ru-RU" sz="2100" baseline="-25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81355" r="74297" b="4588"/>
          <a:stretch>
            <a:fillRect/>
          </a:stretch>
        </p:blipFill>
        <p:spPr bwMode="auto">
          <a:xfrm>
            <a:off x="2575189" y="3581065"/>
            <a:ext cx="2106216" cy="156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925430"/>
      </p:ext>
    </p:extLst>
  </p:cSld>
  <p:clrMapOvr>
    <a:masterClrMapping/>
  </p:clrMapOvr>
  <p:transition advClick="0" advTm="19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40" grpId="0"/>
      <p:bldP spid="142342" grpId="0"/>
      <p:bldP spid="142343" grpId="0"/>
      <p:bldP spid="14235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eo.web.ru/druza/m-sera_14Uz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" y="0"/>
            <a:ext cx="9144000" cy="51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688900" y="4802658"/>
            <a:ext cx="2455100" cy="347122"/>
            <a:chOff x="6691345" y="4796378"/>
            <a:chExt cx="2455100" cy="347122"/>
          </a:xfrm>
        </p:grpSpPr>
        <p:sp>
          <p:nvSpPr>
            <p:cNvPr id="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http://i.allday.ru/e8/0b/f1/1305732097_a0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0"/>
          <a:stretch/>
        </p:blipFill>
        <p:spPr bwMode="auto">
          <a:xfrm>
            <a:off x="3131840" y="1006039"/>
            <a:ext cx="6130687" cy="4197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94205" y="406201"/>
            <a:ext cx="514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Сера и роман А. Дюма «Граф Монте-Кристо».</a:t>
            </a:r>
            <a:endParaRPr lang="ru-RU" sz="2000" dirty="0"/>
          </a:p>
        </p:txBody>
      </p:sp>
      <p:pic>
        <p:nvPicPr>
          <p:cNvPr id="9" name="Picture 2" descr="http://upload.wikimedia.org/wikipedia/commons/f/f4/%D0%94%D1%8E%D0%BC%D0%B0_%D0%96%D0%BE%D0%B0%D0%BD%D0%BD%D0%BE_%D0%94%D0%B0%D0%BD%D1%82%D0%B5%D1%81_%D0%B8_%D0%A4%D0%B0%D1%80%D0%B8%D0%B0_%D1%87%D0%B8%D1%82%D0%B0%D1%8E%D1%82_%D0%B7%D0%B0%D0%B2%D0%B5%D1%89%D0%B0%D0%BD%D0%B8%D0%B5_%D0%BA%D0%B0%D1%80%D0%B4%D0%B8%D0%BD%D0%B0%D0%BB%D0%B0_%D0%A1%D0%BF%D0%B0%D0%B4%D0%B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0" y="65752"/>
            <a:ext cx="3560540" cy="5018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164554"/>
            <a:ext cx="3749143" cy="5392898"/>
          </a:xfrm>
        </p:spPr>
      </p:pic>
    </p:spTree>
    <p:extLst>
      <p:ext uri="{BB962C8B-B14F-4D97-AF65-F5344CB8AC3E}">
        <p14:creationId xmlns:p14="http://schemas.microsoft.com/office/powerpoint/2010/main" val="15334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eo.web.ru/druza/m-sera_14Uz-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2" y="0"/>
            <a:ext cx="9148662" cy="51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upload.wikimedia.org/wikipedia/commons/6/6e/Proteinviews-1ti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39"/>
          <a:stretch/>
        </p:blipFill>
        <p:spPr bwMode="auto">
          <a:xfrm>
            <a:off x="5364088" y="261107"/>
            <a:ext cx="111583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11510"/>
            <a:ext cx="4032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Сера входит в состав белков.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563638"/>
            <a:ext cx="6182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Сера входит в состав гормонов и витаминов.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715766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Сера </a:t>
            </a:r>
            <a:r>
              <a:rPr lang="ru-RU" sz="2400" b="1" dirty="0"/>
              <a:t>участвует в </a:t>
            </a:r>
            <a:r>
              <a:rPr lang="ru-RU" sz="2400" b="1" dirty="0" err="1"/>
              <a:t>окислительно</a:t>
            </a:r>
            <a:r>
              <a:rPr lang="ru-RU" sz="2400" b="1" dirty="0"/>
              <a:t>-восстановительных процессах </a:t>
            </a:r>
            <a:r>
              <a:rPr lang="ru-RU" sz="2400" b="1" dirty="0" smtClean="0"/>
              <a:t>организма.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48245"/>
            <a:ext cx="1115832" cy="1807016"/>
          </a:xfrm>
          <a:prstGeom prst="rect">
            <a:avLst/>
          </a:prstGeom>
        </p:spPr>
      </p:pic>
      <p:pic>
        <p:nvPicPr>
          <p:cNvPr id="7176" name="Picture 8" descr="http://www.pesticidy.ru/ps-content/active_substance/pictures/74_1_ma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1" y="399315"/>
            <a:ext cx="648072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pesticidy.ru/ps-content/active_substance/pictures/74_1_ma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6" y="1563638"/>
            <a:ext cx="648072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pesticidy.ru/ps-content/active_substance/pictures/74_1_ma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1" y="2862459"/>
            <a:ext cx="648072" cy="4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fyy.net/cfyy/img/00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03" y="1275411"/>
            <a:ext cx="1370554" cy="13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6|2.8|1.7|1.8|1.6|1.9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171</Words>
  <Application>Microsoft Office PowerPoint</Application>
  <PresentationFormat>Экран (16:9)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Comic Sans MS</vt:lpstr>
      <vt:lpstr>Corbel</vt:lpstr>
      <vt:lpstr>Gill Sans MT</vt:lpstr>
      <vt:lpstr>Verdana</vt:lpstr>
      <vt:lpstr>Wingdings 2</vt:lpstr>
      <vt:lpstr>Тема Office</vt:lpstr>
      <vt:lpstr>1_Солнцестояние</vt:lpstr>
      <vt:lpstr>4_Солнцестояние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Нахождение серы в природе.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47</cp:revision>
  <dcterms:created xsi:type="dcterms:W3CDTF">2014-10-16T16:34:03Z</dcterms:created>
  <dcterms:modified xsi:type="dcterms:W3CDTF">2023-12-17T13:02:22Z</dcterms:modified>
</cp:coreProperties>
</file>