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9" r:id="rId5"/>
    <p:sldId id="268" r:id="rId6"/>
    <p:sldId id="267" r:id="rId7"/>
    <p:sldId id="266" r:id="rId8"/>
    <p:sldId id="265" r:id="rId9"/>
    <p:sldId id="264" r:id="rId10"/>
    <p:sldId id="259" r:id="rId11"/>
    <p:sldId id="263" r:id="rId12"/>
    <p:sldId id="262" r:id="rId13"/>
    <p:sldId id="261" r:id="rId14"/>
    <p:sldId id="260" r:id="rId15"/>
    <p:sldId id="270" r:id="rId16"/>
    <p:sldId id="272" r:id="rId17"/>
    <p:sldId id="276" r:id="rId18"/>
    <p:sldId id="273" r:id="rId19"/>
    <p:sldId id="274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00"/>
    <a:srgbClr val="8CF73B"/>
    <a:srgbClr val="E37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image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3786188"/>
            <a:ext cx="1357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24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44367" flipH="1">
            <a:off x="7182644" y="146844"/>
            <a:ext cx="1728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0_115d87_6dca61ec_orig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29625" y="3214688"/>
            <a:ext cx="2857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0_115ce1_a0a4bba0_orig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8970239">
            <a:off x="7920038" y="995363"/>
            <a:ext cx="3143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0_168ef0_9f3be76_orig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8569276">
            <a:off x="6880225" y="285751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0_169545_6a77a23_orig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643938" y="2928938"/>
            <a:ext cx="285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5776ce614f575155a8162c2d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643938" y="2571750"/>
            <a:ext cx="3190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17837122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501063" y="3429000"/>
            <a:ext cx="5000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 descr="963743329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358188" y="2857500"/>
            <a:ext cx="2143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butterfly_pink_icon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4643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7" descr="i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59001">
            <a:off x="7881938" y="3830638"/>
            <a:ext cx="695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8" descr="trturka_tema_susleri_dekorlar_880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18520784">
            <a:off x="7800182" y="1631156"/>
            <a:ext cx="12001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9" descr="i (4)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42875"/>
            <a:ext cx="23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8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EB52EE7-AD01-4E18-87B0-B12EEDE06034}" type="datetimeFigureOut">
              <a:rPr lang="ru-RU"/>
              <a:pPr>
                <a:defRPr/>
              </a:pPr>
              <a:t>16.10.2023</a:t>
            </a:fld>
            <a:r>
              <a:rPr lang="ru-RU" dirty="0"/>
              <a:t> Пасечник Е.А.</a:t>
            </a:r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1839-5179-4212-B53F-FB7962AF2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4067-A63F-4793-8C45-9721556F9DCD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F480-95F1-451A-A7C2-AD71D10B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3197-CE05-451E-B901-1BDFE0122D90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C2FE-E20D-4682-B3A7-C7E64F4C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B1EE-43E7-4AF1-8A81-C1F11C4BBF8E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12FD-430F-4624-848C-3251BD620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6B7C-0D3C-4B26-95E7-17D503379A70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C62C-D420-4B8F-B30E-BD37D376C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9295-448D-485B-BB19-B2AAB8D43BE0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710C-4BF5-48F6-9D13-9877A403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4F0B-1F4B-4222-BB34-7431BA002D45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00C1-5699-475F-9C0E-2185A3224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AAAE-35D6-4CEB-9896-D7D19EAC361E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8487-7BE7-4FB9-B546-667D7629F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7542-1BAE-48C4-AE36-BE2F382F4A86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4868-EA45-4B7F-BE02-310830BE6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7257-58FA-487C-A45D-1C0E783DCAF5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7B95-81EE-49FD-BA0B-7A425119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B867-F2A5-4F51-BE5C-F5DE4DF1C17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4B84-C694-4D56-99FC-30B41F0C2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 А. 13.02 17г.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B3F9E-2901-4A47-B421-1E385FC16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1"/>
            </a:avLst>
          </a:prstGeom>
          <a:solidFill>
            <a:srgbClr val="E37D29"/>
          </a:solidFill>
          <a:ln>
            <a:solidFill>
              <a:srgbClr val="E37D2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latin typeface="Calligraph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32923" y="1701273"/>
            <a:ext cx="7772400" cy="1030287"/>
          </a:xfrm>
        </p:spPr>
        <p:txBody>
          <a:bodyPr/>
          <a:lstStyle/>
          <a:p>
            <a:pPr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учебных заданий для формирования предметных,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 освоения образовательной программы» (из опыта работы)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3" descr="blue-water-drop-and-green-leaf-on-white-aqua-eps10_138750590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43576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5" y="4286250"/>
            <a:ext cx="8499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Calligraph" pitchFamily="2" charset="0"/>
                <a:cs typeface="Times New Roman" pitchFamily="18" charset="0"/>
              </a:rPr>
              <a:t>.</a:t>
            </a:r>
            <a:endParaRPr lang="ru-RU" sz="3600" b="1" dirty="0">
              <a:latin typeface="Calligrap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6298" y="3143250"/>
            <a:ext cx="31300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Кириллова Ирина Николаевна,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читель биологии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«Андреевская ОШ»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987574"/>
            <a:ext cx="8034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курса являются: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обучающимися о живой природе, закономерностях строения, жизнедеятельности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средообразующей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роли организмов; человеке как биосоциальном существе; о роли биологической науки в практической деятельности людей;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-овладение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 проводить исследования с использованием биологического оборудования и наблюдения за состоянием собственного организма;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-освоение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работы с биологической информацией, в том числе о современных достижениях в области биологии, её анализ и критическое оценивание;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и экологически грамотной личности, готовой к сохранению собственного здоровья и охраны окружающей среды.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339502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Биология - наука о живой природе.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Признаки живого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результаты: называть признаки живого.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результаты: ориентация на современную систему научных представлений об основных биологических закономерностях, взаимосвязях человека с природной средой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Соотнести признаки живого с картинками, которые их обозначают. Выяви лишнюю картинку. Какая картинка лишняя объясни свое решение. Соотношение оформить в виде таблицы.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живого: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Дыхание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Питание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Выделение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Рост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Развитие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Размножение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36435"/>
              </p:ext>
            </p:extLst>
          </p:nvPr>
        </p:nvGraphicFramePr>
        <p:xfrm>
          <a:off x="4860032" y="339501"/>
          <a:ext cx="3826768" cy="448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384"/>
                <a:gridCol w="1913384"/>
              </a:tblGrid>
              <a:tr h="115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929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92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е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9299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ж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Рисунок 3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715766"/>
            <a:ext cx="1574231" cy="6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3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45" y="2715766"/>
            <a:ext cx="1666876" cy="6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3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15297"/>
            <a:ext cx="1574230" cy="7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40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45" y="1615297"/>
            <a:ext cx="1666875" cy="7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42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503"/>
            <a:ext cx="166687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4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502"/>
            <a:ext cx="15742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46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29268"/>
            <a:ext cx="1601222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3036"/>
              </p:ext>
            </p:extLst>
          </p:nvPr>
        </p:nvGraphicFramePr>
        <p:xfrm>
          <a:off x="2339752" y="3997082"/>
          <a:ext cx="2232252" cy="61753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72042"/>
                <a:gridCol w="372042"/>
                <a:gridCol w="372042"/>
                <a:gridCol w="372042"/>
                <a:gridCol w="372042"/>
                <a:gridCol w="37204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48092"/>
            <a:ext cx="43924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Биология - система наук о живой природе</a:t>
            </a:r>
          </a:p>
          <a:p>
            <a:pPr lvl="0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результаты:</a:t>
            </a:r>
          </a:p>
          <a:p>
            <a:pPr lvl="0"/>
            <a:r>
              <a:rPr lang="ru-RU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•характеризовать </a:t>
            </a: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биологических знаний для современного человека; профессии, связанные с биологией.</a:t>
            </a:r>
          </a:p>
          <a:p>
            <a:pPr lvl="0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результаты:</a:t>
            </a:r>
          </a:p>
          <a:p>
            <a:pPr lvl="0"/>
            <a:r>
              <a:rPr lang="ru-RU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•понимание </a:t>
            </a: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биологической науки в формировании научного мировоззрения</a:t>
            </a:r>
          </a:p>
          <a:p>
            <a:pPr lvl="0"/>
            <a:r>
              <a:rPr lang="ru-RU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•трудовое </a:t>
            </a: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воспитание: интерес к практическому изучению профессий, связанных с биологией.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изображен представитель одной из профессий, связанных с биологией.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эту профессию.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работу выполняют люди этой профессии?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эта профессия полезна обществу?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раздел биологии использует человек данной профессии?</a:t>
            </a: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Нина Павловна\Desktop\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269" y="1440834"/>
            <a:ext cx="3314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95486"/>
            <a:ext cx="2952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Биология - система наук о живой природе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результаты: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•характеризовать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биологических знаний для современного человека;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•профессии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биологией;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владеть смысловым чтением, формирование умения ориентироваться в тексте, находить и использовать нужную информацию.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результаты: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•понимание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биологической науки в формировании научного мировоззрения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•трудовое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воспитание: интерес к практическому изучению профессий, связанных с биологией.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86239"/>
            <a:ext cx="500407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Прочитайте текст.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Специальность, сопряженная риском заражения инфекционными заболеваниями - вирусолог. Работа, требующая собранности и внимательности, связана с исследованиями неклеточных форм жизни, создающих угрозу здоровью человека, животных и растений. Место работы вирусолога - исследовательские центры, лаборатории, медицинские учреждения, опытные станции, оснащенные современной аппаратурой и оборудованием. Кроме специальных навыков здесь требуется широкая эрудиция и аналитический склад ума.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связана с эпидемиологией, биологией и медициной и не потеряет в будущем своей значимости. В условиях пандемии, охватившей планету с начала 2020 года, востребованность в профессии вирусолога возрастает.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тексту.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 какой профессии идет речь в данном тексте?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Где работают люди данной профессии?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 какими науками связана данная профессия?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2" descr="2634_html_26a5dd18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699542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Живая и неживая природа - единое целое</a:t>
            </a:r>
          </a:p>
          <a:p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познавательные действия.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логические действия: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•устанавливать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признак классификации биологических объектов (явлений, процессов), основания для обобщения и сравнения, критерии проводимого анализа.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353885"/>
            <a:ext cx="35412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Разделите живые организмы на группы.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Ромашка, лиса, береза, дуб, подорожник, медведь, дождевой червь, рябина, василёк, крот, майский жук, лишайник олений мох, комар.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признаку вы разделили живые организмы на группы?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группы можно разделить растения из представленного списка?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группы можно разделить животных из данного списка?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536" y="2715766"/>
            <a:ext cx="3600400" cy="857250"/>
          </a:xfrm>
        </p:spPr>
        <p:txBody>
          <a:bodyPr/>
          <a:lstStyle/>
          <a:p>
            <a:pPr algn="l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Методы исследования в биологии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результаты.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познавательные действия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логические действия: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предложенной биологической задачи выявлять закономерности и противоречия в рассматриваемых фактах и наблюдениях; предлагать критерии для выявления закономерностей и противоречий;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•выявлять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 при изучении биологических явлений и процессов;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•делать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с использованием дедуктивных и индуктивных умозаключений, умозаключений по аналогии, формулировать гипотезы о взаимосвязях;</a:t>
            </a:r>
            <a:b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•самостоятельно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способ решения учебной биологической задачи.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4515966"/>
            <a:ext cx="4978896" cy="78259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558816" y="172536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кружка «Юные экологи» ребята в один химический стакан налили холодную воду, а в другой такой же химический стакан - горячую. Стаканы поставили на чаши весов и уравновесили. Через некоторое время ребята обнаружили что равновесие нарушилось.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заданию: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изучения биологии использовали учащиеся кружка «Юный эколог»?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 почему нарушилось равновесие весов?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использовали ребята в работе?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4400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9340"/>
            <a:ext cx="2712955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931790"/>
            <a:ext cx="29340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1.Рассмотрите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рисунок, что показано на рисунке?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2.Заполните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3.Где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данный прибор?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4.Подготовьте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«История создания микроскопа».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55600"/>
              </p:ext>
            </p:extLst>
          </p:nvPr>
        </p:nvGraphicFramePr>
        <p:xfrm>
          <a:off x="3995936" y="1203598"/>
          <a:ext cx="4690864" cy="245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432"/>
                <a:gridCol w="2345432"/>
              </a:tblGrid>
              <a:tr h="407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части микроскопа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Какую функцию выполняет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64053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9542"/>
            <a:ext cx="2520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Измерения в биологических исследованиях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результаты.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•понимание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биологической науки в формировании научного мировоззрения;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•развитие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любознательности, интереса к биологической науке, навыков исследовательской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304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 человека на каждый килограмм массы приходится почти 800 г воды.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1.Рассчитайте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сколько воды содержится в вашем теле.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измерения вы будите проводить расчеты?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изучения биологии вы будите использовать при решении данной задачи?</a:t>
            </a:r>
          </a:p>
        </p:txBody>
      </p:sp>
    </p:spTree>
    <p:extLst>
      <p:ext uri="{BB962C8B-B14F-4D97-AF65-F5344CB8AC3E}">
        <p14:creationId xmlns:p14="http://schemas.microsoft.com/office/powerpoint/2010/main" val="30717240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11668"/>
              </p:ext>
            </p:extLst>
          </p:nvPr>
        </p:nvGraphicFramePr>
        <p:xfrm>
          <a:off x="3998675" y="790714"/>
          <a:ext cx="4906888" cy="242056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226722"/>
                <a:gridCol w="1226722"/>
                <a:gridCol w="1226722"/>
                <a:gridCol w="1226722"/>
              </a:tblGrid>
              <a:tr h="286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рыб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белков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жиров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калорий в 100 г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вобла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шпрот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лосось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стерлядь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карась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окунь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411510"/>
            <a:ext cx="29340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Описание результатов исследований</a:t>
            </a:r>
          </a:p>
          <a:p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Матапредметные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информацией: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•применять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методы, инструменты и запросы при поиске и отборе биологической информации или данных из источников с учётом предложенной учебной биологической задачи;</a:t>
            </a: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•выбирать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анализировать, систематизировать и интерпретировать биологическую информацию различных видов и форм представления;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6119" y="2674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таблицей, ответьте на вопросы: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7173" y="343584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наиболее богата жирами?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 вы бы посоветовали человеку, который решил похудеть, включить в свой рацион?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3.Людям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профессии можно использовать данную информацию?</a:t>
            </a:r>
          </a:p>
        </p:txBody>
      </p:sp>
    </p:spTree>
    <p:extLst>
      <p:ext uri="{BB962C8B-B14F-4D97-AF65-F5344CB8AC3E}">
        <p14:creationId xmlns:p14="http://schemas.microsoft.com/office/powerpoint/2010/main" val="3189612144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9702"/>
            <a:ext cx="8229600" cy="857250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298376" cy="9395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6779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33940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  <a:p>
            <a:endParaRPr lang="ru-RU" dirty="0" smtClean="0"/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биологии– создание и организация условий, инициирующих действие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1203598"/>
            <a:ext cx="76746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результат обучения биологии – развитие личности обучающегося на основе учебной деятельности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3003798"/>
            <a:ext cx="27363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учить?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биологического образования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3131840" y="3003468"/>
            <a:ext cx="2592288" cy="1568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учить?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ценности биологического образования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6372200" y="2931790"/>
            <a:ext cx="237626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 биологии?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методики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156363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31.05.2021 № 287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стандарта основного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(ФГОС ООО)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 descr="2634_html_26a5dd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140589"/>
            <a:ext cx="78906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государственном образовательном стандарте определены группы требований к подготовке выпускников: (три Т)</a:t>
            </a:r>
          </a:p>
          <a:p>
            <a:pPr lvl="0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Требования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ООП;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Требования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основных образовательных программ;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Требования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реализации основных образовательных программ.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97790" y="221171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ООП.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99792" y="289673"/>
            <a:ext cx="36026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42895"/>
              </p:ext>
            </p:extLst>
          </p:nvPr>
        </p:nvGraphicFramePr>
        <p:xfrm>
          <a:off x="611560" y="1120670"/>
          <a:ext cx="7477094" cy="3311146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032448"/>
                <a:gridCol w="3444646"/>
              </a:tblGrid>
              <a:tr h="426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учебного предмета «Биология» на уровне основного общего образования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функциональной грамотности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</a:tr>
              <a:tr h="1187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-ориентация на современную систему научных представлений об основных биологических закономерностях, взаимосвязях человека с природной и социальной средой;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-понимание роли биологической науки в формировании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научного мировоззрения.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</a:tr>
              <a:tr h="1697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-готовность к конструктивной совместной деятельности при выполнении исследований и проектов, стремление к взаимопониманию и взаимопомощи;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-ориентация на применение биологических знаний при решении задач в области окружающей среды.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-готовность оценивать поведение и поступки с позиции нравственных норм и норм экологической культуры;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265615"/>
            <a:ext cx="4264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42318"/>
              </p:ext>
            </p:extLst>
          </p:nvPr>
        </p:nvGraphicFramePr>
        <p:xfrm>
          <a:off x="653333" y="740414"/>
          <a:ext cx="7704855" cy="388243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536503"/>
                <a:gridCol w="3168352"/>
              </a:tblGrid>
              <a:tr h="40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учебного предмета «Биология» на уровне основного общего образования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функциональной грамотности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</a:tr>
              <a:tr h="1044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выявлять и характеризовать существенные признаки биологических объектов;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выявлять причинно-следственные связи при изучении биологических явлений и процессов;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делать выводы с использованием дедуктивных и индуктивных умозаключений, умозаключений по аналогии, формулировать гипотезы о взаимосвязях;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</a:tr>
              <a:tr h="1044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анализировать, систематизировать и интерпретировать биологическую информацию различных видов и форм представления;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самостоятельно выбирать оптимальную форму представления информации и иллюстрировать решаемые задачи несложными схемами, диаграммами, иной графикой и их комбинациями;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</a:tr>
              <a:tr h="913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ставить себя на место другого человека в ходе спора или дискуссии на научную тему, понимать мотивы, намерения и логику другого;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признавать своё право на ошибку при решении биологических задач или в утверждениях на научные темы и такое же право другого.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081" marR="51081" marT="0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43808" y="371093"/>
            <a:ext cx="359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29694"/>
              </p:ext>
            </p:extLst>
          </p:nvPr>
        </p:nvGraphicFramePr>
        <p:xfrm>
          <a:off x="323528" y="1010914"/>
          <a:ext cx="7992888" cy="365760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5184576"/>
                <a:gridCol w="2808312"/>
              </a:tblGrid>
              <a:tr h="363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учебного предмета «Биология» на уровне основного общего образования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функциональной грамотности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</a:tr>
              <a:tr h="484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описывать клетки, ткани, органы, системы органов и характеризовать важнейшие биологические процессы в организмах растений, животных и человека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</a:tr>
              <a:tr h="727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владеть навыками работы с информацией биологического содержания, представленной в разной форме (в виде текста, табличных данных, схем, графиков, диаграмм, моделей, изображений), критического анализа информации и оценки ее достоверности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</a:tr>
              <a:tr h="484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решать учебные задачи биологического содержания, в том числе выявлять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следственные связи, проводить расчеты, делать выводы на основании полученных результатов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</a:tr>
              <a:tr h="484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создавать и применять словесные и графические модели для объяснения строения живых систем, явлений и процессов живой природы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</a:tr>
              <a:tr h="848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планировать и проводить учебное исследование или проектную работу в области биологии; с учетом намеченной цели формулировать проблему, гипотезу, ставить задачи, выбирать адекватные методы для их решения, формулировать выводы; публично представлять полученные результаты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2" descr="2634_html_26a5dd1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4214813"/>
            <a:ext cx="563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5519" y="851830"/>
            <a:ext cx="72728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учебного предмета «Биология»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системы знаний о признаках и процессах жизнедеятельности биологических систем разного уровня организации;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системы знаний об особенностях строения, жизнедеятельности организма человека, условиях сохранения его здоровья;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умений применять методы биологической науки для изучения биологических систем, в том числе и организма человека;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умений использовать информацию о современных достижениях в области биологии для объяснения процессов и явлений живой природы и жизнедеятельности собственного организма;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умений объяснять роль биологии в практической деятельности людей, значение биологического разнообразия для сохранения биосферы, последствия деятельности человека в природе;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экологической культуры в целях сохранения собственного здоровья и охраны окружающей среды.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1614</Words>
  <Application>Microsoft Office PowerPoint</Application>
  <PresentationFormat>Экран (16:9)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«Конструирование учебных заданий для формирования предметных, метапредметных и личностных результатов освоения образовательной программы» (из опыта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Методы исследования в биологии Метапредметные результаты. Универсальные познавательные действия Базовые логические действия: •с учётом предложенной биологической задачи выявлять закономерности и противоречия в рассматриваемых фактах и наблюдениях; предлагать критерии для выявления закономерностей и противоречий; •выявлять причинно-следственные связи при изучении биологических явлений и процессов; •делать выводы с использованием дедуктивных и индуктивных умозаключений, умозаключений по аналогии, формулировать гипотезы о взаимосвязях; •самостоятельно выбирать способ решения учебной биологической задачи. 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Ирина</cp:lastModifiedBy>
  <cp:revision>25</cp:revision>
  <dcterms:created xsi:type="dcterms:W3CDTF">2017-02-13T14:16:33Z</dcterms:created>
  <dcterms:modified xsi:type="dcterms:W3CDTF">2023-10-16T19:28:10Z</dcterms:modified>
</cp:coreProperties>
</file>