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" name="Рисунок 12" descr="15295565_Pushkin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201" r="14201"/>
          <a:stretch>
            <a:fillRect/>
          </a:stretch>
        </p:blipFill>
        <p:spPr/>
      </p:pic>
      <p:pic>
        <p:nvPicPr>
          <p:cNvPr id="1027" name="Picture 3" descr="C:\Users\Фания\Desktop\Пушкин и Коран фото\f_1874737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714356"/>
            <a:ext cx="3500494" cy="5000660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214282" y="5929330"/>
            <a:ext cx="89297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Исследовательская работа по литературе на тему «Коран в творчестве Пушкина»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Рассматривая  особенности синтаксиса Корана и «Подражаний Корану», я выявила следующие совпадения: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000240"/>
          <a:ext cx="6786610" cy="3643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/>
                <a:gridCol w="3393305"/>
              </a:tblGrid>
              <a:tr h="455417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Коран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«Подражания Корану»</a:t>
                      </a:r>
                      <a:endParaRPr lang="ru-RU" dirty="0"/>
                    </a:p>
                  </a:txBody>
                  <a:tcPr/>
                </a:tc>
              </a:tr>
              <a:tr h="3187921"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Краткость, отрывистость фраз, отсутствие описательных оборотов и вводных предложений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Тоже отличается обилием кратких отрывистых  фраз: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нет, не покинул я тебя;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мужайся, презирай обман;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люби сирот;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земля недвижна;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слава вам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-1143032"/>
            <a:ext cx="7242048" cy="3606204"/>
          </a:xfrm>
        </p:spPr>
        <p:txBody>
          <a:bodyPr>
            <a:normAutofit/>
          </a:bodyPr>
          <a:lstStyle/>
          <a:p>
            <a:r>
              <a:rPr lang="ru-RU" sz="1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Язык «Подражаний Корану» является образцом эмоциональной речи, все, почти без исключения, риторические фигуры здесь присутствуют: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500174"/>
          <a:ext cx="6834214" cy="478634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17107"/>
                <a:gridCol w="3417107"/>
              </a:tblGrid>
              <a:tr h="2101380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Лексические повторы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Клянусь(4 раза)До утра(3 раза)Не я ль (2 раза)За то ль (3 раза)</a:t>
                      </a:r>
                      <a:endParaRPr lang="ru-RU" dirty="0"/>
                    </a:p>
                  </a:txBody>
                  <a:tcPr/>
                </a:tc>
              </a:tr>
              <a:tr h="939738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Восклицания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Клянусь! Нет не покинул я тебя! и др.</a:t>
                      </a:r>
                      <a:endParaRPr lang="ru-RU" dirty="0"/>
                    </a:p>
                  </a:txBody>
                  <a:tcPr/>
                </a:tc>
              </a:tr>
              <a:tr h="1745228"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Риторические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/>
                        <a:t>Не я ль в день жажды напоил?</a:t>
                      </a:r>
                    </a:p>
                    <a:p>
                      <a:r>
                        <a:rPr kumimoji="0" lang="ru-RU" sz="1800" kern="1200" dirty="0" smtClean="0"/>
                        <a:t>Не я ль язык твой одарил?</a:t>
                      </a:r>
                    </a:p>
                    <a:p>
                      <a:r>
                        <a:rPr kumimoji="0" lang="ru-RU" sz="1800" kern="1200" dirty="0" smtClean="0"/>
                        <a:t>Почто ж кичится человек?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270652" cy="5643602"/>
          </a:xfrm>
        </p:spPr>
        <p:txBody>
          <a:bodyPr>
            <a:noAutofit/>
          </a:bodyPr>
          <a:lstStyle/>
          <a:p>
            <a:pPr algn="ctr"/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Тематическое соответствие «Пророка» и «Подражаний». </a:t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      </a:t>
            </a:r>
            <a:r>
              <a:rPr lang="ru-RU" sz="2400" i="1" dirty="0" smtClean="0">
                <a:solidFill>
                  <a:srgbClr val="7030A0"/>
                </a:solidFill>
              </a:rPr>
              <a:t>Обращение к Корану, интерес к этой книге сыграли свою роль и  при создании стихотворения «Пророк», в котором тоже прослеживается связь с восточным преданием об избрании пророка Мухаммеда. Сравнивая содержание этих двух произведений, меня поразило  их тематическое соответствие :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8143900" cy="68579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071950"/>
                <a:gridCol w="4071950"/>
              </a:tblGrid>
              <a:tr h="463716"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«Подражания Корану»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«Пророк»</a:t>
                      </a:r>
                      <a:endParaRPr lang="ru-RU" dirty="0"/>
                    </a:p>
                  </a:txBody>
                  <a:tcPr/>
                </a:tc>
              </a:tr>
              <a:tr h="9442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 И путник усталый на бога роптал: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Он жаждой томился и тени алкал.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 пустыне блуждая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три дня и три ночи,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1. Духовной жаждою томим,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 </a:t>
                      </a: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пустыне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мрачной я </a:t>
                      </a: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влачился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,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3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 И кладезь под пальмою видит он вдруг.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2. И шестикрылый серафим</a:t>
                      </a:r>
                      <a:b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На перепутье мне явился;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637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 Настал пробужденья для путника час;</a:t>
                      </a:r>
                      <a:b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Встает он и слышит неведомый </a:t>
                      </a:r>
                      <a:r>
                        <a:rPr lang="ru-RU" sz="1400" b="1" i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глас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3. И бога </a:t>
                      </a:r>
                      <a:r>
                        <a:rPr lang="ru-RU" sz="1400" b="1" i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глас 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ко мне воззвал: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4637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 «Давно ли в пустыне</a:t>
                      </a:r>
                      <a:r>
                        <a:rPr lang="ru-RU" sz="1400" b="1" i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заснул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ты </a:t>
                      </a:r>
                      <a:r>
                        <a:rPr lang="ru-RU" sz="1400" b="1" i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глубоко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?»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4. </a:t>
                      </a:r>
                      <a:r>
                        <a:rPr lang="ru-RU" sz="1400" b="1" i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Как труп </a:t>
                      </a:r>
                      <a:r>
                        <a:rPr lang="ru-RU" sz="14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 пустыне я </a:t>
                      </a:r>
                      <a:r>
                        <a:rPr lang="ru-RU" sz="1400" b="1" i="1" u="sng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лежал,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2478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 И </a:t>
                      </a: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чудо 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 пустыне тогда совершилось: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Минувшее </a:t>
                      </a: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 новой красе оживилось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;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Вновь зыблется пальма тенистой главой;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Вновь кладезь наполнен прохладой и мглой.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 ветхие кости ослицы встают,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 телом оделись, и </a:t>
                      </a: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рев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издают;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 </a:t>
                      </a: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чувствует 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путник и силу, и радость;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5. Моих зениц коснулся он: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Отверзлись вещие зеницы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,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…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Моих </a:t>
                      </a: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ушей коснулся он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,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 их наполнил шум и звон: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…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 он к устам моим приник,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 вырвал грешный мой язык,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  <a:tr h="12330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 В крови заиграла воскресшая младость;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Святые восторги наполнили грудь: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 с богом он </a:t>
                      </a: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дале пускается в путь.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6. «Восстань, пророк, и виждь, и внемли,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Исполнись волею моей, </a:t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И, </a:t>
                      </a:r>
                      <a:r>
                        <a:rPr lang="ru-RU" sz="1400" b="1" i="1" u="sng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обходя моря и земли,</a:t>
                      </a: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/>
                      </a:r>
                      <a:b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ru-RU" sz="14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Глаголом жги сердца людей».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85728"/>
            <a:ext cx="3429000" cy="6000792"/>
          </a:xfrm>
        </p:spPr>
        <p:txBody>
          <a:bodyPr>
            <a:normAutofit lnSpcReduction="10000"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«Подражания  Корану»  в оценке современников.</a:t>
            </a:r>
            <a:r>
              <a:rPr lang="ru-RU" sz="2400" i="1" dirty="0" smtClean="0">
                <a:solidFill>
                  <a:srgbClr val="7030A0"/>
                </a:solidFill>
              </a:rPr>
              <a:t/>
            </a:r>
            <a:br>
              <a:rPr lang="ru-RU" sz="2400" i="1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>     </a:t>
            </a:r>
          </a:p>
          <a:p>
            <a:r>
              <a:rPr lang="ru-RU" sz="2400" b="1" i="1" dirty="0" smtClean="0">
                <a:solidFill>
                  <a:srgbClr val="7030A0"/>
                </a:solidFill>
              </a:rPr>
              <a:t>В.Г.Белинский</a:t>
            </a:r>
            <a:r>
              <a:rPr lang="ru-RU" sz="2400" i="1" dirty="0" smtClean="0">
                <a:solidFill>
                  <a:srgbClr val="7030A0"/>
                </a:solidFill>
              </a:rPr>
              <a:t>, отмечая "удивительную способность" поэта "легко и свободно переноситься в самые противоположные сферы жизни", называл "Подражания Корану" "блестящим алмазом в поэтическом венце Пушкина". </a:t>
            </a:r>
            <a:r>
              <a:rPr lang="ru-RU" i="1" dirty="0" smtClean="0">
                <a:solidFill>
                  <a:srgbClr val="7030A0"/>
                </a:solidFill>
              </a:rPr>
              <a:t/>
            </a:r>
            <a:br>
              <a:rPr lang="ru-RU" i="1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ln-56-a000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8316" b="8316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14290"/>
            <a:ext cx="3429000" cy="6072230"/>
          </a:xfrm>
        </p:spPr>
        <p:txBody>
          <a:bodyPr>
            <a:noAutofit/>
          </a:bodyPr>
          <a:lstStyle/>
          <a:p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i="1" dirty="0" smtClean="0"/>
              <a:t> </a:t>
            </a:r>
            <a:r>
              <a:rPr lang="ru-RU" sz="1800" i="1" dirty="0" smtClean="0">
                <a:solidFill>
                  <a:srgbClr val="7030A0"/>
                </a:solidFill>
              </a:rPr>
              <a:t>А великий русский писатель </a:t>
            </a:r>
            <a:r>
              <a:rPr lang="ru-RU" sz="1800" b="1" i="1" dirty="0" smtClean="0">
                <a:solidFill>
                  <a:srgbClr val="7030A0"/>
                </a:solidFill>
              </a:rPr>
              <a:t>Ф.М.Достоевский,</a:t>
            </a:r>
            <a:r>
              <a:rPr lang="ru-RU" sz="1800" i="1" dirty="0" smtClean="0">
                <a:solidFill>
                  <a:srgbClr val="7030A0"/>
                </a:solidFill>
              </a:rPr>
              <a:t> читая отрывки из «Подражаний Корану»  вопрошал своих слушателей на  пушкинском юбилейном вечере:«...Разве тут не мусульманин, разве это не самый дух Корана и меч его, простодушная величавость веры и грозная кровавая сила ее?» Да, Пушкин  был чрезвычайно восприимчив к иным национальным мирам и культурам, и в его творчестве, по словам Ф.М. Достоевского, “засияли идеи всемирные, отразились поэтические образы других народов и воплотились их гении”</a:t>
            </a:r>
            <a:endParaRPr lang="ru-RU" sz="1800" dirty="0">
              <a:solidFill>
                <a:srgbClr val="7030A0"/>
              </a:solidFill>
            </a:endParaRPr>
          </a:p>
        </p:txBody>
      </p:sp>
      <p:pic>
        <p:nvPicPr>
          <p:cNvPr id="5" name="Рисунок 4" descr="1111dostoev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0689" b="1068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389098" y="214290"/>
            <a:ext cx="3429000" cy="6429420"/>
          </a:xfrm>
        </p:spPr>
        <p:txBody>
          <a:bodyPr/>
          <a:lstStyle/>
          <a:p>
            <a:r>
              <a:rPr lang="ru-RU" b="1" i="1" dirty="0" smtClean="0"/>
              <a:t> </a:t>
            </a:r>
            <a:r>
              <a:rPr lang="ru-RU" sz="1600" b="1" i="1" dirty="0" smtClean="0">
                <a:solidFill>
                  <a:srgbClr val="7030A0"/>
                </a:solidFill>
              </a:rPr>
              <a:t>Другие обращения Пушкина к восточной теме.</a:t>
            </a:r>
          </a:p>
          <a:p>
            <a:endParaRPr lang="ru-RU" sz="1600" dirty="0" smtClean="0"/>
          </a:p>
          <a:p>
            <a:r>
              <a:rPr lang="ru-RU" sz="1600" i="1" dirty="0" smtClean="0"/>
              <a:t>     </a:t>
            </a:r>
            <a:r>
              <a:rPr lang="ru-RU" sz="1600" dirty="0" smtClean="0"/>
              <a:t> </a:t>
            </a:r>
            <a:r>
              <a:rPr lang="ru-RU" sz="1600" dirty="0" smtClean="0">
                <a:solidFill>
                  <a:srgbClr val="7030A0"/>
                </a:solidFill>
              </a:rPr>
              <a:t>«</a:t>
            </a:r>
            <a:r>
              <a:rPr lang="ru-RU" sz="1600" i="1" dirty="0" smtClean="0">
                <a:solidFill>
                  <a:srgbClr val="7030A0"/>
                </a:solidFill>
              </a:rPr>
              <a:t>Подражания Корану» - далеко не единственное и не случайное обращение А.С.Пушкина к восточному миру. Пушкинисты насчитывают в творческом наследии поэта более 50 произведений, так или иначе - сюжетами, образами, какими-то ассоциациями - связанных с Востоком .Восток привлекал русского поэта на протяжении всего его творчества: “Южные поэмы” Пушкина, да и “Руслан” весь преисполнен восточных мотивов: </a:t>
            </a:r>
            <a:r>
              <a:rPr lang="ru-RU" sz="1600" i="1" dirty="0" err="1" smtClean="0">
                <a:solidFill>
                  <a:srgbClr val="7030A0"/>
                </a:solidFill>
              </a:rPr>
              <a:t>Черномор-маг</a:t>
            </a:r>
            <a:r>
              <a:rPr lang="ru-RU" sz="1600" i="1" dirty="0" smtClean="0">
                <a:solidFill>
                  <a:srgbClr val="7030A0"/>
                </a:solidFill>
              </a:rPr>
              <a:t> </a:t>
            </a:r>
            <a:r>
              <a:rPr lang="ru-RU" sz="1600" i="1" dirty="0" smtClean="0">
                <a:solidFill>
                  <a:srgbClr val="7030A0"/>
                </a:solidFill>
              </a:rPr>
              <a:t>– звездочет; и сказки Пушкина - восточные: </a:t>
            </a:r>
            <a:r>
              <a:rPr lang="ru-RU" sz="1600" i="1" dirty="0" err="1" smtClean="0">
                <a:solidFill>
                  <a:srgbClr val="7030A0"/>
                </a:solidFill>
              </a:rPr>
              <a:t>Салтан-султан</a:t>
            </a:r>
            <a:r>
              <a:rPr lang="ru-RU" sz="1600" i="1" dirty="0" smtClean="0">
                <a:solidFill>
                  <a:srgbClr val="7030A0"/>
                </a:solidFill>
              </a:rPr>
              <a:t>, </a:t>
            </a:r>
            <a:r>
              <a:rPr lang="ru-RU" sz="1600" i="1" dirty="0" err="1" smtClean="0">
                <a:solidFill>
                  <a:srgbClr val="7030A0"/>
                </a:solidFill>
              </a:rPr>
              <a:t>Шемаханская</a:t>
            </a:r>
            <a:r>
              <a:rPr lang="ru-RU" sz="1600" i="1" dirty="0" smtClean="0">
                <a:solidFill>
                  <a:srgbClr val="7030A0"/>
                </a:solidFill>
              </a:rPr>
              <a:t> царица в паре со звездочетом…; райские сады </a:t>
            </a:r>
            <a:r>
              <a:rPr lang="ru-RU" sz="1600" i="1" dirty="0" err="1" smtClean="0">
                <a:solidFill>
                  <a:srgbClr val="7030A0"/>
                </a:solidFill>
              </a:rPr>
              <a:t>Черномора</a:t>
            </a:r>
            <a:r>
              <a:rPr lang="ru-RU" sz="1600" i="1" dirty="0" smtClean="0">
                <a:solidFill>
                  <a:srgbClr val="7030A0"/>
                </a:solidFill>
              </a:rPr>
              <a:t>, где Людмила - что гурия в исламском раю-гареме; </a:t>
            </a:r>
            <a:r>
              <a:rPr lang="ru-RU" sz="1600" i="1" dirty="0" err="1" smtClean="0">
                <a:solidFill>
                  <a:srgbClr val="7030A0"/>
                </a:solidFill>
              </a:rPr>
              <a:t>Ратмир</a:t>
            </a:r>
            <a:r>
              <a:rPr lang="ru-RU" sz="1600" i="1" dirty="0" smtClean="0">
                <a:solidFill>
                  <a:srgbClr val="7030A0"/>
                </a:solidFill>
              </a:rPr>
              <a:t> – хан…</a:t>
            </a:r>
            <a:endParaRPr lang="ru-RU" sz="1600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images (1)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6114" b="16114"/>
          <a:stretch>
            <a:fillRect/>
          </a:stretch>
        </p:blipFill>
        <p:spPr>
          <a:xfrm rot="21015417">
            <a:off x="663682" y="1041002"/>
            <a:ext cx="4206240" cy="4206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85860"/>
            <a:ext cx="7242048" cy="474921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Заключение.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i="1" dirty="0" smtClean="0">
                <a:solidFill>
                  <a:srgbClr val="7030A0"/>
                </a:solidFill>
              </a:rPr>
              <a:t>   Проведенное нами исследование показало, что в священной книге мусульман великий русский писатель А.С.Пушкин  нашел новые идеи, образы, чувства, которые стали составной частью его мировоззрения и творчества. Пушкин,   внес решающий вклад в то, чтобы при сопоставлениях христианства и ислама выйти из </a:t>
            </a:r>
            <a:r>
              <a:rPr lang="ru-RU" sz="2000" i="1" dirty="0" err="1" smtClean="0">
                <a:solidFill>
                  <a:srgbClr val="7030A0"/>
                </a:solidFill>
              </a:rPr>
              <a:t>антономии</a:t>
            </a: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i="1" dirty="0" smtClean="0">
                <a:solidFill>
                  <a:srgbClr val="7030A0"/>
                </a:solidFill>
              </a:rPr>
              <a:t>“свое - чужое”, тем самым  надолго определил отношение русской литературы к исламу.</a:t>
            </a:r>
            <a:r>
              <a:rPr lang="ru-RU" sz="2000" dirty="0" smtClean="0">
                <a:solidFill>
                  <a:srgbClr val="7030A0"/>
                </a:solidFill>
              </a:rPr>
              <a:t>  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200" i="1" dirty="0" smtClean="0">
                <a:solidFill>
                  <a:srgbClr val="7030A0"/>
                </a:solidFill>
              </a:rPr>
              <a:t>     </a:t>
            </a:r>
            <a:br>
              <a:rPr lang="ru-RU" sz="22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Пушкин</a:t>
            </a:r>
            <a:r>
              <a:rPr lang="ru-RU" sz="2000" i="1" dirty="0" smtClean="0">
                <a:solidFill>
                  <a:srgbClr val="7030A0"/>
                </a:solidFill>
              </a:rPr>
              <a:t>  </a:t>
            </a:r>
            <a:r>
              <a:rPr lang="ru-RU" sz="2000" i="1" dirty="0" smtClean="0">
                <a:solidFill>
                  <a:srgbClr val="7030A0"/>
                </a:solidFill>
              </a:rPr>
              <a:t>был поэтом с большой буквы. Он, как и мы с вами, был человеком в обычном смысле этого слова, светским львом своего времени. Но об одном мы можем смело говорить, и имеем на это полное право</a:t>
            </a:r>
            <a:r>
              <a:rPr lang="en-US" sz="2000" i="1" dirty="0" smtClean="0">
                <a:solidFill>
                  <a:srgbClr val="7030A0"/>
                </a:solidFill>
              </a:rPr>
              <a:t>:</a:t>
            </a:r>
            <a:r>
              <a:rPr lang="ru-RU" sz="2000" i="1" dirty="0" smtClean="0">
                <a:solidFill>
                  <a:srgbClr val="7030A0"/>
                </a:solidFill>
              </a:rPr>
              <a:t> Александр Сергеевич Пушкин — великий русский поэт — признавал истинность Ислама! И мы по праву можем гордиться этим! 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7242048" cy="66437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Использованная литература: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>
                <a:solidFill>
                  <a:srgbClr val="7030A0"/>
                </a:solidFill>
              </a:rPr>
              <a:t>1. Коран. Перевод смыслов и комментарии В. Пороховой.</a:t>
            </a:r>
            <a:br>
              <a:rPr lang="ru-RU" sz="20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2. А.Пушкин. Избранные сочинения в 2-х томах. - Казань: Таткнигоиздат, 1978.</a:t>
            </a:r>
            <a:br>
              <a:rPr lang="ru-RU" sz="20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3. </a:t>
            </a:r>
            <a:r>
              <a:rPr lang="tt-RU" sz="2000" i="1" dirty="0" smtClean="0">
                <a:solidFill>
                  <a:srgbClr val="7030A0"/>
                </a:solidFill>
              </a:rPr>
              <a:t>Харис Салихҗан</a:t>
            </a:r>
            <a:r>
              <a:rPr lang="ru-RU" sz="2000" i="1" dirty="0" smtClean="0">
                <a:solidFill>
                  <a:srgbClr val="7030A0"/>
                </a:solidFill>
              </a:rPr>
              <a:t>. А.Пушкин </a:t>
            </a:r>
            <a:r>
              <a:rPr lang="en-US" sz="2000" i="1" dirty="0" smtClean="0">
                <a:solidFill>
                  <a:srgbClr val="7030A0"/>
                </a:solidFill>
              </a:rPr>
              <a:t>h</a:t>
            </a:r>
            <a:r>
              <a:rPr lang="tt-RU" sz="2000" i="1" dirty="0" smtClean="0">
                <a:solidFill>
                  <a:srgbClr val="7030A0"/>
                </a:solidFill>
              </a:rPr>
              <a:t>әм Г.Тукай иҗатында Кор</a:t>
            </a:r>
            <a:r>
              <a:rPr lang="ru-RU" sz="2000" i="1" dirty="0" err="1" smtClean="0">
                <a:solidFill>
                  <a:srgbClr val="7030A0"/>
                </a:solidFill>
              </a:rPr>
              <a:t>ъ</a:t>
            </a:r>
            <a:r>
              <a:rPr lang="tt-RU" sz="2000" i="1" dirty="0" smtClean="0">
                <a:solidFill>
                  <a:srgbClr val="7030A0"/>
                </a:solidFill>
              </a:rPr>
              <a:t>ән а</a:t>
            </a:r>
            <a:r>
              <a:rPr lang="en-US" sz="2000" i="1" dirty="0" smtClean="0">
                <a:solidFill>
                  <a:srgbClr val="7030A0"/>
                </a:solidFill>
              </a:rPr>
              <a:t>h</a:t>
            </a:r>
            <a:r>
              <a:rPr lang="tt-RU" sz="2000" i="1" dirty="0" smtClean="0">
                <a:solidFill>
                  <a:srgbClr val="7030A0"/>
                </a:solidFill>
              </a:rPr>
              <a:t>әңнәре. Казан. Татарстан китап нәшрияты. 2002</a:t>
            </a:r>
            <a:r>
              <a:rPr lang="ru-RU" sz="2000" i="1" dirty="0" smtClean="0">
                <a:solidFill>
                  <a:srgbClr val="7030A0"/>
                </a:solidFill>
              </a:rPr>
              <a:t/>
            </a:r>
            <a:br>
              <a:rPr lang="ru-RU" sz="20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4. </a:t>
            </a:r>
            <a:r>
              <a:rPr lang="ru-RU" sz="2000" i="1" dirty="0" err="1" smtClean="0">
                <a:solidFill>
                  <a:srgbClr val="7030A0"/>
                </a:solidFill>
              </a:rPr>
              <a:t>М.А.Цявловский</a:t>
            </a:r>
            <a:r>
              <a:rPr lang="ru-RU" sz="2000" i="1" dirty="0" smtClean="0">
                <a:solidFill>
                  <a:srgbClr val="7030A0"/>
                </a:solidFill>
              </a:rPr>
              <a:t>. Летопись жизни и творчества А.С. Пушкина. М.: Изд-во АН СССР, 1951. Т.</a:t>
            </a:r>
            <a:br>
              <a:rPr lang="ru-RU" sz="20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5. Жизнь Пушкина. Составитель </a:t>
            </a:r>
            <a:r>
              <a:rPr lang="ru-RU" sz="2000" i="1" dirty="0" err="1" smtClean="0">
                <a:solidFill>
                  <a:srgbClr val="7030A0"/>
                </a:solidFill>
              </a:rPr>
              <a:t>В.В.Кунин</a:t>
            </a:r>
            <a:r>
              <a:rPr lang="ru-RU" sz="2000" i="1" dirty="0" smtClean="0">
                <a:solidFill>
                  <a:srgbClr val="7030A0"/>
                </a:solidFill>
              </a:rPr>
              <a:t>. Москва, 1988.</a:t>
            </a:r>
            <a:br>
              <a:rPr lang="ru-RU" sz="20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6.И.М.Назарбеков. Еще раз о Пушкине и Тостом. Истинная вера гениев. Бишкек, 2006.</a:t>
            </a:r>
            <a:br>
              <a:rPr lang="ru-RU" sz="2000" i="1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7. И.Ермаков. Ислам в русской литературе </a:t>
            </a:r>
            <a:r>
              <a:rPr lang="en-US" sz="2000" i="1" dirty="0" smtClean="0">
                <a:solidFill>
                  <a:srgbClr val="7030A0"/>
                </a:solidFill>
              </a:rPr>
              <a:t>XV</a:t>
            </a:r>
            <a:r>
              <a:rPr lang="ru-RU" sz="2000" i="1" dirty="0" smtClean="0">
                <a:solidFill>
                  <a:srgbClr val="7030A0"/>
                </a:solidFill>
              </a:rPr>
              <a:t>-</a:t>
            </a:r>
            <a:r>
              <a:rPr lang="en-US" sz="2000" i="1" dirty="0" smtClean="0">
                <a:solidFill>
                  <a:srgbClr val="7030A0"/>
                </a:solidFill>
              </a:rPr>
              <a:t>XX </a:t>
            </a:r>
            <a:r>
              <a:rPr lang="ru-RU" sz="2000" i="1" dirty="0" smtClean="0">
                <a:solidFill>
                  <a:srgbClr val="7030A0"/>
                </a:solidFill>
              </a:rPr>
              <a:t>в.в. Восточный сборник, 1972.</a:t>
            </a:r>
            <a:r>
              <a:rPr lang="ru-RU" sz="2000" dirty="0" smtClean="0">
                <a:solidFill>
                  <a:srgbClr val="7030A0"/>
                </a:solidFill>
              </a:rPr>
              <a:t> </a:t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8. Я.Г.Сафиуллин. Разговор </a:t>
            </a:r>
            <a:r>
              <a:rPr lang="en-US" sz="2000" i="1" dirty="0" smtClean="0">
                <a:solidFill>
                  <a:srgbClr val="7030A0"/>
                </a:solidFill>
              </a:rPr>
              <a:t>c</a:t>
            </a:r>
            <a:r>
              <a:rPr lang="ru-RU" sz="2000" i="1" dirty="0" smtClean="0">
                <a:solidFill>
                  <a:srgbClr val="7030A0"/>
                </a:solidFill>
              </a:rPr>
              <a:t> Востоком: Коран в творчестве А.С.Пушкина. - Казань. - 1999. - №12. -  с. 96.</a:t>
            </a: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28662" y="357166"/>
            <a:ext cx="635798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Цель</a:t>
            </a:r>
            <a:r>
              <a:rPr lang="ru-RU" sz="3200" dirty="0" smtClean="0">
                <a:solidFill>
                  <a:srgbClr val="7030A0"/>
                </a:solidFill>
              </a:rPr>
              <a:t>:</a:t>
            </a: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i="1" dirty="0" smtClean="0">
                <a:solidFill>
                  <a:srgbClr val="7030A0"/>
                </a:solidFill>
              </a:rPr>
              <a:t>рассмотреть влияние Священной Книги мусульман на мировоззрение великого русского поэта и на его творчество.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> </a:t>
            </a:r>
            <a:r>
              <a:rPr lang="ru-RU" sz="3200" i="1" dirty="0" smtClean="0">
                <a:solidFill>
                  <a:srgbClr val="7030A0"/>
                </a:solidFill>
              </a:rPr>
              <a:t>Задачи: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> -  проанализировать материалы о жизни и творчестве    А.С.Пушкина и определить причины его обращения  к  Корану и его отношение к религии Ислам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r>
              <a:rPr lang="ru-RU" sz="2400" i="1" dirty="0" smtClean="0">
                <a:solidFill>
                  <a:srgbClr val="7030A0"/>
                </a:solidFill>
              </a:rPr>
              <a:t> - выявить степень совпадения содержания и поэтического языка Корана с  языком «Подражаний Корану» и   стихотворения «Пророк»</a:t>
            </a:r>
            <a:r>
              <a:rPr lang="ru-RU" sz="2400" i="1" dirty="0" smtClean="0">
                <a:solidFill>
                  <a:srgbClr val="FF0000"/>
                </a:solidFill>
              </a:rPr>
              <a:t/>
            </a:r>
            <a:br>
              <a:rPr lang="ru-RU" sz="2400" i="1" dirty="0" smtClean="0">
                <a:solidFill>
                  <a:srgbClr val="FF0000"/>
                </a:solidFill>
              </a:rPr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22"/>
            <a:ext cx="7242048" cy="57864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700" i="1" dirty="0" smtClean="0"/>
              <a:t>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700" i="1" dirty="0" smtClean="0">
                <a:solidFill>
                  <a:schemeClr val="tx2"/>
                </a:solidFill>
              </a:rPr>
              <a:t>Актуальность исследования</a:t>
            </a: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700" i="1" dirty="0" smtClean="0"/>
              <a:t/>
            </a:r>
            <a:br>
              <a:rPr lang="ru-RU" sz="2700" i="1" dirty="0" smtClean="0"/>
            </a:br>
            <a:r>
              <a:rPr lang="ru-RU" sz="2200" i="1" dirty="0" smtClean="0">
                <a:solidFill>
                  <a:srgbClr val="7030A0"/>
                </a:solidFill>
              </a:rPr>
              <a:t>Тема влияния восточного, в частности, исламского мировоззрения на творчество Пушкина стала разрабатываться ещё в начале XX века, но и по сей день существует много неясных вопросов, касающихся взаимодействия русской культуры первой половины XIX века и культуры Востока, повлиявшей не только на творчество великого Пушкина, но и на всю последующую русскую культуру и литературу. Поэтому исследование роли и места Корана в творчестве А.С.Пушкина  мы считаем  актуальным, а на фоне введения в российских школах основ религиозной культуры еще и нужным.</a:t>
            </a: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2000" i="1" dirty="0" smtClean="0"/>
              <a:t> </a:t>
            </a: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 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389098" y="0"/>
            <a:ext cx="3429000" cy="685800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100" b="1" i="1" dirty="0" smtClean="0">
                <a:solidFill>
                  <a:schemeClr val="tx2"/>
                </a:solidFill>
              </a:rPr>
              <a:t>Соприкосновение поэта с миром Ислама и время       знакомства с  Кораном</a:t>
            </a:r>
          </a:p>
          <a:p>
            <a:pPr algn="ctr"/>
            <a:endParaRPr lang="ru-RU" sz="1900" dirty="0" smtClean="0">
              <a:solidFill>
                <a:schemeClr val="tx2"/>
              </a:solidFill>
            </a:endParaRPr>
          </a:p>
          <a:p>
            <a:r>
              <a:rPr lang="ru-RU" sz="1900" i="1" dirty="0" smtClean="0">
                <a:solidFill>
                  <a:srgbClr val="7030A0"/>
                </a:solidFill>
              </a:rPr>
              <a:t>      С </a:t>
            </a:r>
            <a:r>
              <a:rPr lang="ru-RU" sz="1900" b="1" i="1" dirty="0" smtClean="0">
                <a:solidFill>
                  <a:srgbClr val="7030A0"/>
                </a:solidFill>
              </a:rPr>
              <a:t>Кораном</a:t>
            </a:r>
            <a:r>
              <a:rPr lang="ru-RU" sz="1900" i="1" dirty="0" smtClean="0">
                <a:solidFill>
                  <a:srgbClr val="7030A0"/>
                </a:solidFill>
              </a:rPr>
              <a:t> Пушкин познакомился еще в Лицее. Из лекций профессора истории </a:t>
            </a:r>
            <a:r>
              <a:rPr lang="ru-RU" sz="1900" i="1" dirty="0" err="1" smtClean="0">
                <a:solidFill>
                  <a:srgbClr val="7030A0"/>
                </a:solidFill>
              </a:rPr>
              <a:t>И.К.Кайданова</a:t>
            </a:r>
            <a:r>
              <a:rPr lang="ru-RU" sz="1900" i="1" dirty="0" smtClean="0">
                <a:solidFill>
                  <a:srgbClr val="7030A0"/>
                </a:solidFill>
              </a:rPr>
              <a:t> лицеисты получали первое представление о древнейших религиях, Исламе, об арабской и персидской литературе. А первая встреча поэта с миром Ислама произошла во время его путешествия по </a:t>
            </a:r>
            <a:r>
              <a:rPr lang="ru-RU" sz="1900" b="1" i="1" dirty="0" smtClean="0">
                <a:solidFill>
                  <a:srgbClr val="7030A0"/>
                </a:solidFill>
              </a:rPr>
              <a:t>Северному Кавказу</a:t>
            </a:r>
            <a:r>
              <a:rPr lang="ru-RU" sz="1900" i="1" dirty="0" smtClean="0">
                <a:solidFill>
                  <a:srgbClr val="7030A0"/>
                </a:solidFill>
              </a:rPr>
              <a:t>, Крыму и Бессарабии. Он видел памятники культуры мусульман, вслушивался в молитвы, наблюдал и размышлял о мусульманах.  Первый поэтический отклик на знакомство с доселе незнакомым ему миром – это первая южная пушкинская поэма «Кавказский пленник», в которой содержится красочное описание мусульманского праздника </a:t>
            </a:r>
            <a:r>
              <a:rPr lang="ru-RU" sz="1900" b="1" i="1" dirty="0" smtClean="0">
                <a:solidFill>
                  <a:srgbClr val="7030A0"/>
                </a:solidFill>
              </a:rPr>
              <a:t>Ураза байрам</a:t>
            </a:r>
            <a:r>
              <a:rPr lang="ru-RU" sz="1900" i="1" dirty="0" smtClean="0">
                <a:solidFill>
                  <a:srgbClr val="7030A0"/>
                </a:solidFill>
              </a:rPr>
              <a:t> у черкесов. </a:t>
            </a:r>
            <a:br>
              <a:rPr lang="ru-RU" sz="1900" i="1" dirty="0" smtClean="0">
                <a:solidFill>
                  <a:srgbClr val="7030A0"/>
                </a:solidFill>
              </a:rPr>
            </a:br>
            <a:endParaRPr lang="ru-RU" sz="1900" dirty="0">
              <a:solidFill>
                <a:srgbClr val="7030A0"/>
              </a:solidFill>
            </a:endParaRPr>
          </a:p>
        </p:txBody>
      </p:sp>
      <p:pic>
        <p:nvPicPr>
          <p:cNvPr id="8" name="Рисунок 7" descr="pushkin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6821" r="16821"/>
          <a:stretch>
            <a:fillRect/>
          </a:stretch>
        </p:blipFill>
        <p:spPr>
          <a:xfrm rot="21286253">
            <a:off x="397205" y="1040155"/>
            <a:ext cx="4206240" cy="42062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14290"/>
            <a:ext cx="635795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solidFill>
                  <a:srgbClr val="7030A0"/>
                </a:solidFill>
              </a:rPr>
              <a:t>В Крыму, где поэт познакомился с жизнью, обычаями и мировоззрениями крымских татар Гурзуфа, Алупки, Кикинеиза и Бахчисарая, Пушкин пробыл всего около месяца. Вернувшись в Михайловское, Пушкин еще раз вспоминает «немолчный говор» и «поэтические слезы» бахчисарайского фонтана. Но представление восточной культуры как культуры исламской началось у А.С.Пушкина позже. В 1825 году  </a:t>
            </a:r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i="1" dirty="0" smtClean="0">
                <a:solidFill>
                  <a:srgbClr val="7030A0"/>
                </a:solidFill>
              </a:rPr>
              <a:t>он подробно изучает Священную книгу мусульман    во французском переводе во время Михайловской ссылки. Сосланный поэт, страдающий от несвободы и конфликтующий с отцом, скрылся «в сень уединенья». Обращение великого поэта к Корану произошло в назначенный час по воле Божьей, помогло метущейся душе поэта обрести спокойствие.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7242048" cy="5857916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/>
              <a:t>         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Отношение Пушкина к Корану, изменения в    мировоззрении Пушкина.</a:t>
            </a:r>
            <a:b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800" i="1" dirty="0" smtClean="0"/>
              <a:t/>
            </a:r>
            <a:br>
              <a:rPr lang="ru-RU" sz="1800" i="1" dirty="0" smtClean="0"/>
            </a:br>
            <a:r>
              <a:rPr lang="ru-RU" sz="1600" i="1" dirty="0" smtClean="0">
                <a:solidFill>
                  <a:srgbClr val="7030A0"/>
                </a:solidFill>
              </a:rPr>
              <a:t>       В Коране русский поэт нашел много нового и интересного. Вот как писал он об этом:</a:t>
            </a:r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             В пещере тайной, в день гоненья,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            Читал я сладостный Коран.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           Внезапно ангел утешенья,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          Взлетев, принес мне талисман.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r>
              <a:rPr lang="ru-RU" sz="1600" dirty="0" smtClean="0">
                <a:solidFill>
                  <a:srgbClr val="7030A0"/>
                </a:solidFill>
              </a:rPr>
              <a:t/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600" i="1" dirty="0" smtClean="0">
                <a:solidFill>
                  <a:srgbClr val="7030A0"/>
                </a:solidFill>
              </a:rPr>
              <a:t>     Коран привлек его как произведение большой и весьма своеобразной художественной силы, как замечательный образец восточной поэзии... Однако, видимо, еще больше чем поэтическая сторона, привлек Пушкина страстно-пропагандистский, зажигательно "пророческий" тон Корана, воинственно-героический его дух». Исследуя  </a:t>
            </a:r>
            <a:r>
              <a:rPr lang="ru-RU" sz="1600" i="1" dirty="0" smtClean="0">
                <a:solidFill>
                  <a:srgbClr val="7030A0"/>
                </a:solidFill>
              </a:rPr>
              <a:t>творчество поэта </a:t>
            </a:r>
            <a:r>
              <a:rPr lang="ru-RU" sz="1600" i="1" dirty="0" smtClean="0">
                <a:solidFill>
                  <a:srgbClr val="7030A0"/>
                </a:solidFill>
              </a:rPr>
              <a:t>и определяя его отношение к Исламу, было бы неполным без рассмотрения его родословной, берущей начало от арабов. Прадед Пушкина Ибрагим Петрович Ганнибал имел мусульманские корни, следовательно, в жилах Пушкина текла и мусульманская кровь, которая, на мой взгляд, является одной из причин обращения поэта к Корану.</a:t>
            </a:r>
            <a:br>
              <a:rPr lang="ru-RU" sz="1600" i="1" dirty="0" smtClean="0">
                <a:solidFill>
                  <a:srgbClr val="7030A0"/>
                </a:solidFill>
              </a:rPr>
            </a:br>
            <a:endParaRPr lang="ru-RU" sz="1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285728"/>
            <a:ext cx="7715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 smtClean="0"/>
              <a:t> </a:t>
            </a:r>
            <a:r>
              <a:rPr lang="ru-RU" sz="2000" b="1" i="1" u="sng" dirty="0" smtClean="0">
                <a:solidFill>
                  <a:srgbClr val="7030A0"/>
                </a:solidFill>
              </a:rPr>
              <a:t>Трудно переоценить значение этой книги </a:t>
            </a:r>
            <a:r>
              <a:rPr lang="ru-RU" sz="2000" i="1" dirty="0" smtClean="0">
                <a:solidFill>
                  <a:srgbClr val="7030A0"/>
                </a:solidFill>
              </a:rPr>
              <a:t>для поэта, страдающего в «дни гоненья». Известно, что Коран был первой религиозной книгой, к которой обратился А.С.Пушкин. Эта книга, в которой он нашел новые идеи, образы, впоследствии привела его к Библии.   </a:t>
            </a:r>
            <a:r>
              <a:rPr lang="ru-RU" sz="2000" dirty="0" smtClean="0">
                <a:solidFill>
                  <a:srgbClr val="7030A0"/>
                </a:solidFill>
              </a:rPr>
              <a:t/>
            </a:r>
            <a:br>
              <a:rPr lang="ru-RU" sz="2000" dirty="0" smtClean="0">
                <a:solidFill>
                  <a:srgbClr val="7030A0"/>
                </a:solidFill>
              </a:rPr>
            </a:br>
            <a:r>
              <a:rPr lang="ru-RU" sz="2000" i="1" dirty="0" smtClean="0">
                <a:solidFill>
                  <a:srgbClr val="7030A0"/>
                </a:solidFill>
              </a:rPr>
              <a:t>    На протяжении нескольких лет Коран оставался источником вдохновения для великого поэта. И именно она, священная книга мусульман, заставила   Пушкина переосмыслить  свою миссию поэта  и свое предназначение:</a:t>
            </a:r>
          </a:p>
          <a:p>
            <a:pPr algn="ctr"/>
            <a:r>
              <a:rPr lang="ru-RU" sz="2000" i="1" dirty="0" smtClean="0">
                <a:solidFill>
                  <a:srgbClr val="7030A0"/>
                </a:solidFill>
              </a:rPr>
              <a:t> </a:t>
            </a:r>
          </a:p>
          <a:p>
            <a:pPr algn="ctr"/>
            <a:r>
              <a:rPr lang="ru-RU" sz="2000" i="1" dirty="0" smtClean="0">
                <a:solidFill>
                  <a:srgbClr val="7030A0"/>
                </a:solidFill>
              </a:rPr>
              <a:t>«</a:t>
            </a:r>
            <a:r>
              <a:rPr lang="ru-RU" sz="2000" b="1" dirty="0" smtClean="0">
                <a:solidFill>
                  <a:srgbClr val="7030A0"/>
                </a:solidFill>
              </a:rPr>
              <a:t>Мужайся ж, презирай обман,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Стезёю правды бодро следуй,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Люби сирот и мой Коран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 Дрожащей твари проповедуй</a:t>
            </a:r>
            <a:r>
              <a:rPr lang="ru-RU" sz="2000" i="1" dirty="0" smtClean="0">
                <a:solidFill>
                  <a:srgbClr val="7030A0"/>
                </a:solidFill>
              </a:rPr>
              <a:t>»</a:t>
            </a:r>
            <a:endParaRPr lang="ru-RU" sz="2000" dirty="0" smtClean="0">
              <a:solidFill>
                <a:srgbClr val="7030A0"/>
              </a:solidFill>
            </a:endParaRPr>
          </a:p>
          <a:p>
            <a:pPr algn="ctr"/>
            <a:endParaRPr lang="ru-RU" sz="2000" dirty="0" smtClean="0">
              <a:solidFill>
                <a:srgbClr val="7030A0"/>
              </a:solidFill>
            </a:endParaRPr>
          </a:p>
          <a:p>
            <a:pPr algn="ctr"/>
            <a:r>
              <a:rPr lang="ru-RU" sz="2000" i="1" dirty="0" smtClean="0">
                <a:solidFill>
                  <a:srgbClr val="7030A0"/>
                </a:solidFill>
              </a:rPr>
              <a:t> </a:t>
            </a:r>
            <a:r>
              <a:rPr lang="ru-RU" sz="2000" i="1" dirty="0" smtClean="0">
                <a:solidFill>
                  <a:srgbClr val="7030A0"/>
                </a:solidFill>
              </a:rPr>
              <a:t>П</a:t>
            </a:r>
            <a:r>
              <a:rPr lang="ru-RU" sz="2000" i="1" dirty="0" smtClean="0">
                <a:solidFill>
                  <a:srgbClr val="7030A0"/>
                </a:solidFill>
              </a:rPr>
              <a:t>о </a:t>
            </a:r>
            <a:r>
              <a:rPr lang="ru-RU" sz="2000" i="1" dirty="0" smtClean="0">
                <a:solidFill>
                  <a:srgbClr val="7030A0"/>
                </a:solidFill>
              </a:rPr>
              <a:t>мнению современников, именно </a:t>
            </a:r>
            <a:r>
              <a:rPr lang="ru-RU" sz="2000" b="1" i="1" u="sng" dirty="0" smtClean="0">
                <a:solidFill>
                  <a:srgbClr val="7030A0"/>
                </a:solidFill>
              </a:rPr>
              <a:t>знакомство с Кораном  помогло  Пушкину пережить  кризис</a:t>
            </a:r>
            <a:r>
              <a:rPr lang="ru-RU" sz="2000" i="1" dirty="0" smtClean="0">
                <a:solidFill>
                  <a:srgbClr val="7030A0"/>
                </a:solidFill>
              </a:rPr>
              <a:t> былых романтических настроений.</a:t>
            </a:r>
            <a:r>
              <a:rPr lang="ru-RU" sz="2400" dirty="0" smtClean="0">
                <a:solidFill>
                  <a:srgbClr val="7030A0"/>
                </a:solidFill>
              </a:rPr>
              <a:t/>
            </a:r>
            <a:br>
              <a:rPr lang="ru-RU" sz="2400" dirty="0" smtClean="0">
                <a:solidFill>
                  <a:srgbClr val="7030A0"/>
                </a:solidFill>
              </a:rPr>
            </a:br>
            <a:endParaRPr lang="ru-RU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42048" cy="6000792"/>
          </a:xfrm>
        </p:spPr>
        <p:txBody>
          <a:bodyPr>
            <a:normAutofit/>
          </a:bodyPr>
          <a:lstStyle/>
          <a:p>
            <a:pPr algn="ctr"/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Поэзия Корана, отразившаяся в «Подражаниях» и «Пророке».  </a:t>
            </a:r>
            <a:b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br>
              <a:rPr lang="ru-RU" sz="2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i="1" dirty="0" smtClean="0"/>
              <a:t/>
            </a:r>
            <a:br>
              <a:rPr lang="ru-RU" sz="2200" i="1" dirty="0" smtClean="0"/>
            </a:br>
            <a:r>
              <a:rPr lang="ru-RU" sz="2200" i="1" dirty="0" smtClean="0"/>
              <a:t>     </a:t>
            </a:r>
            <a:r>
              <a:rPr lang="ru-RU" sz="2200" i="1" dirty="0" smtClean="0">
                <a:solidFill>
                  <a:srgbClr val="7030A0"/>
                </a:solidFill>
              </a:rPr>
              <a:t>Глубоко прочувствовав высокий пафос Корана, А. С. Пушкин в 1824 году написал великолепный цикл из девяти стихотворений «Подражания Корану». При создании «Подражаний Корану» А.С.Пушкин сознательно выбрал и поэтически отобразил религиозные истины, заложенные в Коране.</a:t>
            </a:r>
            <a:br>
              <a:rPr lang="ru-RU" sz="2200" i="1" dirty="0" smtClean="0">
                <a:solidFill>
                  <a:srgbClr val="7030A0"/>
                </a:solidFill>
              </a:rPr>
            </a:br>
            <a:r>
              <a:rPr lang="ru-RU" sz="2200" i="1" dirty="0" smtClean="0">
                <a:solidFill>
                  <a:srgbClr val="7030A0"/>
                </a:solidFill>
              </a:rPr>
              <a:t>      </a:t>
            </a:r>
            <a:r>
              <a:rPr lang="ru-RU" sz="2200" dirty="0" smtClean="0">
                <a:solidFill>
                  <a:srgbClr val="7030A0"/>
                </a:solidFill>
              </a:rPr>
              <a:t/>
            </a:r>
            <a:br>
              <a:rPr lang="ru-RU" sz="2200" dirty="0" smtClean="0">
                <a:solidFill>
                  <a:srgbClr val="7030A0"/>
                </a:solidFill>
              </a:rPr>
            </a:br>
            <a:r>
              <a:rPr lang="ru-RU" sz="2200" i="1" dirty="0" smtClean="0">
                <a:solidFill>
                  <a:srgbClr val="7030A0"/>
                </a:solidFill>
              </a:rPr>
              <a:t>   Отражение поэтического языка Корана в стихотворении «Подражания Корану»: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428604"/>
          <a:ext cx="7072362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7454"/>
                <a:gridCol w="2357454"/>
                <a:gridCol w="2357454"/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Изобразительно-выразительные средства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Характеристика особенностей поэтического языка Корана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Язык «Подражаний Корану»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Метафоры</a:t>
                      </a:r>
                      <a:endParaRPr kumimoji="0"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Очень умеренное количество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Тоже мало: 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 сенью сладкой тишины, 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дети пламенных пустынь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Метонимии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Почти отсутствуют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Лишь три: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главу его,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язык твой одарил, 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 не дерзнет порок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Сравнения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«Коран любит сравнения»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 лен, елеем напоенный;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лампадном светит хрустале;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Знай, все твои дары подобны горсти пыльной;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Эпитеты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Употребляются охотно</a:t>
                      </a:r>
                      <a:endParaRPr kumimoji="0"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6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Сень успокоенья; стезя правды; суета света; слово гнева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784</Words>
  <PresentationFormat>Экран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Изящная</vt:lpstr>
      <vt:lpstr>Слайд 1</vt:lpstr>
      <vt:lpstr>Слайд 2</vt:lpstr>
      <vt:lpstr>                                 Актуальность исследования  Тема влияния восточного, в частности, исламского мировоззрения на творчество Пушкина стала разрабатываться ещё в начале XX века, но и по сей день существует много неясных вопросов, касающихся взаимодействия русской культуры первой половины XIX века и культуры Востока, повлиявшей не только на творчество великого Пушкина, но и на всю последующую русскую культуру и литературу. Поэтому исследование роли и места Корана в творчестве А.С.Пушкина  мы считаем  актуальным, а на фоне введения в российских школах основ религиозной культуры еще и нужным.        </vt:lpstr>
      <vt:lpstr>Слайд 4</vt:lpstr>
      <vt:lpstr>Слайд 5</vt:lpstr>
      <vt:lpstr>         Отношение Пушкина к Корану, изменения в    мировоззрении Пушкина.         В Коране русский поэт нашел много нового и интересного. Вот как писал он об этом:              В пещере тайной, в день гоненья,             Читал я сладостный Коран.            Внезапно ангел утешенья,           Взлетев, принес мне талисман.       Коран привлек его как произведение большой и весьма своеобразной художественной силы, как замечательный образец восточной поэзии... Однако, видимо, еще больше чем поэтическая сторона, привлек Пушкина страстно-пропагандистский, зажигательно "пророческий" тон Корана, воинственно-героический его дух». Исследуя  творчество поэта и определяя его отношение к Исламу, было бы неполным без рассмотрения его родословной, берущей начало от арабов. Прадед Пушкина Ибрагим Петрович Ганнибал имел мусульманские корни, следовательно, в жилах Пушкина текла и мусульманская кровь, которая, на мой взгляд, является одной из причин обращения поэта к Корану. </vt:lpstr>
      <vt:lpstr>Слайд 7</vt:lpstr>
      <vt:lpstr>Поэзия Корана, отразившаяся в «Подражаниях» и «Пророке».                 Глубоко прочувствовав высокий пафос Корана, А. С. Пушкин в 1824 году написал великолепный цикл из девяти стихотворений «Подражания Корану». При создании «Подражаний Корану» А.С.Пушкин сознательно выбрал и поэтически отобразил религиозные истины, заложенные в Коране.           Отражение поэтического языка Корана в стихотворении «Подражания Корану»: </vt:lpstr>
      <vt:lpstr>Слайд 9</vt:lpstr>
      <vt:lpstr>Рассматривая  особенности синтаксиса Корана и «Подражаний Корану», я выявила следующие совпадения:</vt:lpstr>
      <vt:lpstr>Язык «Подражаний Корану» является образцом эмоциональной речи, все, почти без исключения, риторические фигуры здесь присутствуют:       </vt:lpstr>
      <vt:lpstr>Тематическое соответствие «Пророка» и «Подражаний».           Обращение к Корану, интерес к этой книге сыграли свою роль и  при создании стихотворения «Пророк», в котором тоже прослеживается связь с восточным преданием об избрании пророка Мухаммеда. Сравнивая содержание этих двух произведений, меня поразило  их тематическое соответствие : </vt:lpstr>
      <vt:lpstr>Слайд 13</vt:lpstr>
      <vt:lpstr>Слайд 14</vt:lpstr>
      <vt:lpstr>Слайд 15</vt:lpstr>
      <vt:lpstr>Слайд 16</vt:lpstr>
      <vt:lpstr> Заключение.     Проведенное нами исследование показало, что в священной книге мусульман великий русский писатель А.С.Пушкин  нашел новые идеи, образы, чувства, которые стали составной частью его мировоззрения и творчества. Пушкин,   внес решающий вклад в то, чтобы при сопоставлениях христианства и ислама выйти из антономии “свое - чужое”, тем самым  надолго определил отношение русской литературы к исламу.         Пушкин  был поэтом с большой буквы. Он, как и мы с вами, был человеком в обычном смысле этого слова, светским львом своего времени. Но об одном мы можем смело говорить, и имеем на это полное право: Александр Сергеевич Пушкин — великий русский поэт — признавал истинность Ислама! И мы по праву можем гордиться этим! </vt:lpstr>
      <vt:lpstr>Использованная литература:    1. Коран. Перевод смыслов и комментарии В. Пороховой. 2. А.Пушкин. Избранные сочинения в 2-х томах. - Казань: Таткнигоиздат, 1978. 3. Харис Салихҗан. А.Пушкин hәм Г.Тукай иҗатында Коръән аhәңнәре. Казан. Татарстан китап нәшрияты. 2002 4. М.А.Цявловский. Летопись жизни и творчества А.С. Пушкина. М.: Изд-во АН СССР, 1951. Т. 5. Жизнь Пушкина. Составитель В.В.Кунин. Москва, 1988. 6.И.М.Назарбеков. Еще раз о Пушкине и Тостом. Истинная вера гениев. Бишкек, 2006. 7. И.Ермаков. Ислам в русской литературе XV-XX в.в. Восточный сборник, 1972.  8. Я.Г.Сафиуллин. Разговор c Востоком: Коран в творчестве А.С.Пушкина. - Казань. - 1999. - №12. -  с. 96.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Фания</dc:creator>
  <cp:lastModifiedBy>Фания</cp:lastModifiedBy>
  <cp:revision>23</cp:revision>
  <dcterms:created xsi:type="dcterms:W3CDTF">2012-02-17T07:22:01Z</dcterms:created>
  <dcterms:modified xsi:type="dcterms:W3CDTF">2012-03-26T08:39:34Z</dcterms:modified>
</cp:coreProperties>
</file>