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9" r:id="rId4"/>
    <p:sldId id="257" r:id="rId5"/>
    <p:sldId id="270" r:id="rId6"/>
    <p:sldId id="258" r:id="rId7"/>
    <p:sldId id="271" r:id="rId8"/>
    <p:sldId id="259" r:id="rId9"/>
    <p:sldId id="260" r:id="rId10"/>
    <p:sldId id="272" r:id="rId11"/>
    <p:sldId id="261" r:id="rId12"/>
    <p:sldId id="262" r:id="rId13"/>
    <p:sldId id="273" r:id="rId14"/>
    <p:sldId id="263" r:id="rId15"/>
    <p:sldId id="264" r:id="rId16"/>
    <p:sldId id="274" r:id="rId17"/>
    <p:sldId id="276" r:id="rId18"/>
    <p:sldId id="265" r:id="rId19"/>
    <p:sldId id="277" r:id="rId20"/>
    <p:sldId id="266" r:id="rId21"/>
    <p:sldId id="278"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67" autoAdjust="0"/>
    <p:restoredTop sz="86377" autoAdjust="0"/>
  </p:normalViewPr>
  <p:slideViewPr>
    <p:cSldViewPr>
      <p:cViewPr varScale="1">
        <p:scale>
          <a:sx n="91" d="100"/>
          <a:sy n="91" d="100"/>
        </p:scale>
        <p:origin x="-1974" y="-114"/>
      </p:cViewPr>
      <p:guideLst>
        <p:guide orient="horz" pos="2160"/>
        <p:guide pos="2880"/>
      </p:guideLst>
    </p:cSldViewPr>
  </p:slideViewPr>
  <p:outlineViewPr>
    <p:cViewPr>
      <p:scale>
        <a:sx n="33" d="100"/>
        <a:sy n="33" d="100"/>
      </p:scale>
      <p:origin x="306" y="273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upload.wikimedia.org/wikipedia/commons/0/0b/Korea-Ggaenggwari-01.jpg"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upload.wikimedia.org/wikipedia/commons/b/b3/Daegeum_player.jpg"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ru.wikipedia.org/wiki/%D0%9A%D0%BE%D1%80%D0%B5%D1%8F" TargetMode="External"/><Relationship Id="rId13" Type="http://schemas.openxmlformats.org/officeDocument/2006/relationships/hyperlink" Target="http://ru.wikipedia.org/wiki/%D0%A6%D0%B8%D0%BC%D0%B1%D0%B0%D0%BB%D1%8B" TargetMode="External"/><Relationship Id="rId3" Type="http://schemas.openxmlformats.org/officeDocument/2006/relationships/hyperlink" Target="http://ru.wikipedia.org/wiki/%D0%AF%D0%B7%D1%8B%D1%87%D0%BA%D0%BE%D0%B2%D1%8B%D0%B5_%D0%BC%D1%83%D0%B7%D1%8B%D0%BA%D0%B0%D0%BB%D1%8C%D0%BD%D1%8B%D0%B5_%D0%B8%D0%BD%D1%81%D1%82%D1%80%D1%83%D0%BC%D0%B5%D0%BD%D1%82%D1%8B" TargetMode="External"/><Relationship Id="rId7" Type="http://schemas.openxmlformats.org/officeDocument/2006/relationships/hyperlink" Target="http://ru.wikipedia.org/wiki/%D0%91%D0%B0%D0%BC%D0%B1%D1%83%D0%BA" TargetMode="External"/><Relationship Id="rId12" Type="http://schemas.openxmlformats.org/officeDocument/2006/relationships/hyperlink" Target="http://ru.wikipedia.org/w/index.php?title=%D0%AF%D0%BD%D0%B3%D1%8B%D0%BC&amp;action=edit&amp;redlink=1" TargetMode="External"/><Relationship Id="rId2" Type="http://schemas.openxmlformats.org/officeDocument/2006/relationships/hyperlink" Target="http://ru.wikipedia.org/wiki/%D0%94%D1%83%D1%85%D0%BE%D0%B2%D0%BE%D0%B9_%D0%B8%D0%BD%D1%81%D1%82%D1%80%D1%83%D0%BC%D0%B5%D0%BD%D1%82" TargetMode="External"/><Relationship Id="rId16" Type="http://schemas.openxmlformats.org/officeDocument/2006/relationships/hyperlink" Target="http://ru.wikipedia.org/wiki/%D0%9A%D0%BE%D1%80%D0%B5%D0%B9%D1%81%D0%BA%D0%B0%D1%8F_%D0%B6%D0%B8%D0%B2%D0%BE%D0%BF%D0%B8%D1%81%D1%8C" TargetMode="External"/><Relationship Id="rId1" Type="http://schemas.openxmlformats.org/officeDocument/2006/relationships/slideLayout" Target="../slideLayouts/slideLayout7.xml"/><Relationship Id="rId6" Type="http://schemas.openxmlformats.org/officeDocument/2006/relationships/hyperlink" Target="http://ru.wikipedia.org/wiki/%D0%A8%D1%8D%D0%BD" TargetMode="External"/><Relationship Id="rId11" Type="http://schemas.openxmlformats.org/officeDocument/2006/relationships/hyperlink" Target="http://ru.wikipedia.org/wiki/%D0%A4%D0%BB%D0%B5%D0%B9%D1%82%D0%B0" TargetMode="External"/><Relationship Id="rId5" Type="http://schemas.openxmlformats.org/officeDocument/2006/relationships/hyperlink" Target="http://ru.wikipedia.org/wiki/%D0%9A%D0%B8%D1%82%D0%B0%D0%B9" TargetMode="External"/><Relationship Id="rId15" Type="http://schemas.openxmlformats.org/officeDocument/2006/relationships/hyperlink" Target="http://ru.wikipedia.org/wiki/%D0%9A%D0%B8%D1%81%D1%8D%D0%BD" TargetMode="External"/><Relationship Id="rId10" Type="http://schemas.openxmlformats.org/officeDocument/2006/relationships/hyperlink" Target="http://ru.wikipedia.org/wiki/%D0%A2%D0%B0%D0%BD%D1%81%D0%BE" TargetMode="External"/><Relationship Id="rId4" Type="http://schemas.openxmlformats.org/officeDocument/2006/relationships/hyperlink" Target="http://ru.wikipedia.org/wiki/%D0%93%D1%83%D0%B1%D0%BD%D0%B0%D1%8F_%D0%B3%D0%B0%D1%80%D0%BC%D0%BE%D0%BD%D0%B8%D0%BA%D0%B0" TargetMode="External"/><Relationship Id="rId9" Type="http://schemas.openxmlformats.org/officeDocument/2006/relationships/hyperlink" Target="http://ru.wikipedia.org/wiki/%D0%9A%D0%B0%D0%BC%D0%B5%D1%80%D0%BD%D0%B0%D1%8F_%D0%BC%D1%83%D0%B7%D1%8B%D0%BA%D0%B0" TargetMode="External"/><Relationship Id="rId14" Type="http://schemas.openxmlformats.org/officeDocument/2006/relationships/hyperlink" Target="http://ru.wikipedia.org/w/index.php?title=%D0%A5%D0%B9%D0%B5%D0%B2%D0%BE%D0%BD_%D0%BF%D1%85%D1%83%D0%BD%D1%81%D0%BE%D0%BA%D1%82%D0%BE&amp;action=edit&amp;redlink=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ru.wikipedia.org/wiki/%D0%9A%D0%BE%D1%80%D0%B5%D0%B9%D1%81%D0%BA%D0%B0%D1%8F_%D0%B6%D0%B8%D0%B2%D0%BE%D0%BF%D0%B8%D1%81%D1%8C" TargetMode="External"/><Relationship Id="rId2" Type="http://schemas.openxmlformats.org/officeDocument/2006/relationships/hyperlink" Target="http://ru.wikipedia.org/wiki/%D0%9A%D0%B8%D1%81%D1%8D%D0%BD" TargetMode="Externa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hyperlink" Target="//upload.wikimedia.org/wikipedia/commons/c/cc/Hyewon-Cheongru.soil.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upload.wikimedia.org/wikipedia/commons/b/bc/Danso.jpg"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ru.wikipedia.org/wiki/%D0%9A%D0%BE%D1%80%D0%B5%D1%8F" TargetMode="External"/><Relationship Id="rId7" Type="http://schemas.openxmlformats.org/officeDocument/2006/relationships/hyperlink" Target="http://ru.wikipedia.org/wiki/%D0%A1%D0%BE%D0%BB%D1%8C_(%D0%BD%D0%BE%D1%82%D0%B0)" TargetMode="External"/><Relationship Id="rId2" Type="http://schemas.openxmlformats.org/officeDocument/2006/relationships/hyperlink" Target="http://ru.wikipedia.org/wiki/%D0%9A%D0%B8%D1%82%D0%B0%D0%B9" TargetMode="External"/><Relationship Id="rId1" Type="http://schemas.openxmlformats.org/officeDocument/2006/relationships/slideLayout" Target="../slideLayouts/slideLayout7.xml"/><Relationship Id="rId6" Type="http://schemas.openxmlformats.org/officeDocument/2006/relationships/hyperlink" Target="http://ru.wikipedia.org/wiki/%D0%9E%D0%BA%D1%82%D0%B0%D0%B2%D0%B0" TargetMode="External"/><Relationship Id="rId5" Type="http://schemas.openxmlformats.org/officeDocument/2006/relationships/hyperlink" Target="http://ru.wikipedia.org/wiki/%D0%97%D0%B0%D0%BF%D0%B0%D0%B4%D0%BD%D1%8B%D0%B5_%D1%81%D1%82%D1%80%D0%B0%D0%BD%D1%8B" TargetMode="External"/><Relationship Id="rId4" Type="http://schemas.openxmlformats.org/officeDocument/2006/relationships/hyperlink" Target="http://ru.wikipedia.org/wiki/%D0%91%D0%BB%D0%BE%D0%BA%D1%84%D0%BB%D0%B5%D0%B9%D1%82%D0%B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upload.wikimedia.org/wikipedia/commons/8/85/Danso_fingering_chart.svg"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upload.wikimedia.org/wikipedia/commons/b/b3/Daegeum_player.jpg"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ru.wikipedia.org/wiki/%D0%A1%D0%B0%D0%BD%D0%B4%D0%B6%D0%BE_(%D0%BC%D1%83%D0%B7%D1%8B%D0%BA%D0%B0)" TargetMode="External"/><Relationship Id="rId2" Type="http://schemas.openxmlformats.org/officeDocument/2006/relationships/hyperlink" Target="http://ru.wikipedia.org/wiki/%D0%A2%D0%B5%D0%BC%D0%B1%D1%80" TargetMode="External"/><Relationship Id="rId1" Type="http://schemas.openxmlformats.org/officeDocument/2006/relationships/slideLayout" Target="../slideLayouts/slideLayout7.xml"/><Relationship Id="rId6" Type="http://schemas.openxmlformats.org/officeDocument/2006/relationships/hyperlink" Target="http://ru.wikipedia.org/wiki/1971_%D0%B3%D0%BE%D0%B4" TargetMode="External"/><Relationship Id="rId5" Type="http://schemas.openxmlformats.org/officeDocument/2006/relationships/hyperlink" Target="http://ru.wikipedia.org/wiki/%D0%AE%D0%B6%D0%BD%D0%B0%D1%8F_%D0%9A%D0%BE%D1%80%D0%B5%D1%8F" TargetMode="External"/><Relationship Id="rId4" Type="http://schemas.openxmlformats.org/officeDocument/2006/relationships/hyperlink" Target="http://ru.wikipedia.org/wiki/%D0%90%D0%B4%D0%BC%D0%B8%D0%BD%D0%B8%D1%81%D1%82%D1%80%D0%B0%D1%86%D0%B8%D1%8F_%D0%BA%D1%83%D0%BB%D1%8C%D1%82%D1%83%D1%80%D0%BD%D0%BE%D0%B3%D0%BE_%D0%B8%D0%BC%D1%83%D1%89%D0%B5%D1%81%D1%82%D0%B2%D0%B0_(%D0%A0%D0%B5%D1%81%D0%BF%D1%83%D0%B1%D0%BB%D0%B8%D0%BA%D0%B0_%D0%9A%D0%BE%D1%80%D0%B5%D1%8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ru.wikipedia.org/wiki/%D0%91%D1%83%D0%B4%D0%B4%D0%B8%D0%B7%D0%BC" TargetMode="External"/><Relationship Id="rId2" Type="http://schemas.openxmlformats.org/officeDocument/2006/relationships/hyperlink" Target="http://ru.wikipedia.org/wiki/%D0%A1%D0%B8%D0%BB%D0%BB%D0%B0" TargetMode="External"/><Relationship Id="rId1" Type="http://schemas.openxmlformats.org/officeDocument/2006/relationships/slideLayout" Target="../slideLayouts/slideLayout7.xml"/><Relationship Id="rId4" Type="http://schemas.openxmlformats.org/officeDocument/2006/relationships/hyperlink" Target="http://ru.wikipedia.org/wiki/%D0%AF%D0%BF%D0%BE%D0%BD%D1%81%D0%BA%D0%BE%D0%B5_%D0%BC%D0%BE%D1%80%D0%B5"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upload.wikimedia.org/wikipedia/commons/f/f6/Modern_Templeblocks.jpg"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ru.wikipedia.org/wiki/%D0%9D%D0%B8%D0%BB_%D0%9F%D0%B8%D1%80%D1%82" TargetMode="External"/><Relationship Id="rId7" Type="http://schemas.openxmlformats.org/officeDocument/2006/relationships/hyperlink" Target="http://ru.wikipedia.org/wiki/%D0%9A%D0%B0%D1%80%D0%BB%D1%85%D0%B0%D0%B9%D0%BD%D1%86_%D0%A8%D1%82%D0%BE%D0%BA%D1%85%D0%B0%D1%83%D0%B7%D0%B5%D0%BD" TargetMode="External"/><Relationship Id="rId2" Type="http://schemas.openxmlformats.org/officeDocument/2006/relationships/hyperlink" Target="http://ru.wikipedia.org/wiki/%D0%92%D1%83%D0%B4-%D0%B1%D0%BB%D0%BE%D0%BA" TargetMode="External"/><Relationship Id="rId1" Type="http://schemas.openxmlformats.org/officeDocument/2006/relationships/slideLayout" Target="../slideLayouts/slideLayout7.xml"/><Relationship Id="rId6" Type="http://schemas.openxmlformats.org/officeDocument/2006/relationships/hyperlink" Target="http://ru.wikipedia.org/w/index.php?title=A_Farewell_To_Kings&amp;action=edit&amp;redlink=1" TargetMode="External"/><Relationship Id="rId5" Type="http://schemas.openxmlformats.org/officeDocument/2006/relationships/hyperlink" Target="http://ru.wikipedia.org/wiki/Hemispheres" TargetMode="External"/><Relationship Id="rId4" Type="http://schemas.openxmlformats.org/officeDocument/2006/relationships/hyperlink" Target="http://ru.wikipedia.org/wiki/Rus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upload.wikimedia.org/wikipedia/commons/8/84/Ajaeng_player.JPG" TargetMode="External"/><Relationship Id="rId2" Type="http://schemas.openxmlformats.org/officeDocument/2006/relationships/hyperlink" Target="http://ru.wikipedia.org/wiki/%D0%A1%D1%82%D1%80%D1%83%D0%BD%D0%BD%D1%8B%D0%B9_%D0%B8%D0%BD%D1%81%D1%82%D1%80%D1%83%D0%BC%D0%B5%D0%BD%D1%82" TargetMode="Externa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hyperlink" Target="http://ru.wikipedia.org/wiki/%D0%91%D0%B0%D1%80%D0%B0%D0%B1%D0%B0%D0%BD" TargetMode="External"/><Relationship Id="rId2" Type="http://schemas.openxmlformats.org/officeDocument/2006/relationships/hyperlink" Target="http://ru.wikipedia.org/wiki/%D0%9A%D0%BE%D1%80%D0%B5%D1%8F" TargetMode="External"/><Relationship Id="rId1" Type="http://schemas.openxmlformats.org/officeDocument/2006/relationships/slideLayout" Target="../slideLayouts/slideLayout6.xml"/><Relationship Id="rId5" Type="http://schemas.openxmlformats.org/officeDocument/2006/relationships/image" Target="../media/image11.jpeg"/><Relationship Id="rId4" Type="http://schemas.openxmlformats.org/officeDocument/2006/relationships/hyperlink" Target="//upload.wikimedia.org/wikipedia/commons/1/10/Janggu.jp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ru.wikipedia.org/wiki/%D0%91%D0%B0%D1%80%D0%B0%D0%B1%D0%B0%D0%BD" TargetMode="External"/><Relationship Id="rId2" Type="http://schemas.openxmlformats.org/officeDocument/2006/relationships/hyperlink" Target="http://ru.wikipedia.org/wiki/%D0%9A%D0%BE%D1%80%D0%B5%D1%8F" TargetMode="External"/><Relationship Id="rId1" Type="http://schemas.openxmlformats.org/officeDocument/2006/relationships/slideLayout" Target="../slideLayouts/slideLayout7.xml"/><Relationship Id="rId4" Type="http://schemas.openxmlformats.org/officeDocument/2006/relationships/hyperlink" Target="http://ru.wikipedia.org/wiki/%D0%9F%D0%B5%D1%81%D0%BE%D1%87%D0%BD%D1%8B%D0%B5_%D1%87%D0%B0%D1%81%D1%8B"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ru.wikipedia.org/wiki/%D0%A6%D0%B8%D1%82%D1%80%D0%B0" TargetMode="External"/><Relationship Id="rId7" Type="http://schemas.openxmlformats.org/officeDocument/2006/relationships/hyperlink" Target="http://ru.wikipedia.org/wiki/%D0%92%D0%B8%D0%BE%D0%BB%D0%BE%D0%BD%D1%87%D0%B5%D0%BB%D1%8C" TargetMode="External"/><Relationship Id="rId2" Type="http://schemas.openxmlformats.org/officeDocument/2006/relationships/hyperlink" Target="http://ru.wikipedia.org/wiki/%D0%A1%D1%82%D1%80%D1%83%D0%BD%D0%BD%D1%8B%D0%B9_%D0%B8%D0%BD%D1%81%D1%82%D1%80%D1%83%D0%BC%D0%B5%D0%BD%D1%82" TargetMode="External"/><Relationship Id="rId1" Type="http://schemas.openxmlformats.org/officeDocument/2006/relationships/slideLayout" Target="../slideLayouts/slideLayout7.xml"/><Relationship Id="rId6" Type="http://schemas.openxmlformats.org/officeDocument/2006/relationships/hyperlink" Target="http://ru.wikipedia.org/wiki/%D0%A1%D0%BC%D1%8B%D1%87%D0%BE%D0%BA" TargetMode="External"/><Relationship Id="rId5" Type="http://schemas.openxmlformats.org/officeDocument/2006/relationships/hyperlink" Target="http://ru.wikipedia.org/wiki/%D0%A4%D0%BE%D1%80%D1%81%D0%B0%D0%B9%D1%82%D0%B8%D1%8F" TargetMode="External"/><Relationship Id="rId4" Type="http://schemas.openxmlformats.org/officeDocument/2006/relationships/hyperlink" Target="http://ru.wikipedia.org/wiki/%D0%A8%D1%91%D0%BB%D0%B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upload.wikimedia.org/wikipedia/commons/c/cd/Sanjo_gayageum.jpg" TargetMode="External"/><Relationship Id="rId2" Type="http://schemas.openxmlformats.org/officeDocument/2006/relationships/hyperlink" Target="http://ru.wikipedia.org/wiki/%D0%9A%D0%BE%D1%80%D0%B5%D1%8F" TargetMode="Externa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hyperlink" Target="http://ru.wikipedia.org/wiki/%D0%9A%D0%B8%D1%82%D0%B0%D0%B9" TargetMode="External"/><Relationship Id="rId3" Type="http://schemas.openxmlformats.org/officeDocument/2006/relationships/hyperlink" Target="http://ru.wikipedia.org/wiki/VI_%D0%B2%D0%B5%D0%BA" TargetMode="External"/><Relationship Id="rId7" Type="http://schemas.openxmlformats.org/officeDocument/2006/relationships/hyperlink" Target="http://ru.wikipedia.org/wiki/%D0%9A%D0%BE%D1%82%D0%BE" TargetMode="External"/><Relationship Id="rId2" Type="http://schemas.openxmlformats.org/officeDocument/2006/relationships/hyperlink" Target="http://ru.wikipedia.org/wiki/%D0%9A%D0%BE%D1%80%D0%B5%D1%8F" TargetMode="External"/><Relationship Id="rId1" Type="http://schemas.openxmlformats.org/officeDocument/2006/relationships/slideLayout" Target="../slideLayouts/slideLayout7.xml"/><Relationship Id="rId6" Type="http://schemas.openxmlformats.org/officeDocument/2006/relationships/hyperlink" Target="http://ru.wikipedia.org/wiki/%D0%AF%D0%BF%D0%BE%D0%BD%D0%B8%D1%8F" TargetMode="External"/><Relationship Id="rId5" Type="http://schemas.openxmlformats.org/officeDocument/2006/relationships/hyperlink" Target="http://ru.wikipedia.org/w/index.php?title=%D0%A7%D0%B5%D1%82%D1%82%D1%8D&amp;action=edit&amp;redlink=1" TargetMode="External"/><Relationship Id="rId4" Type="http://schemas.openxmlformats.org/officeDocument/2006/relationships/hyperlink" Target="http://ru.wikipedia.org/wiki/%D0%A2%D0%B5%D1%81%D1%81%D0%B8%D1%82%D1%83%D1%80%D0%B0" TargetMode="External"/><Relationship Id="rId9" Type="http://schemas.openxmlformats.org/officeDocument/2006/relationships/hyperlink" Target="http://ru.wikipedia.org/wiki/%D0%A6%D0%B8%D1%81%D1%8F%D0%BD%D1%8C%D1%86%D0%B8%D0%BD%D1%8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upload.wikimedia.org/wikipedia/commons/8/83/Kkwaenggwari.jpg" TargetMode="External"/><Relationship Id="rId2" Type="http://schemas.openxmlformats.org/officeDocument/2006/relationships/hyperlink" Target="http://ru.wikipedia.org/wiki/%D0%93%D0%BE%D0%BD%D0%B3" TargetMode="Externa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ru.wikipedia.org/wiki/%D0%9A%D0%BE%D1%80%D0%B5%D1%8F" TargetMode="External"/><Relationship Id="rId7" Type="http://schemas.openxmlformats.org/officeDocument/2006/relationships/hyperlink" Target="http://ru.wikipedia.org/wiki/%D0%9E%D0%BD%D0%BE%D0%BC%D0%B0%D1%82%D0%BE%D0%BF%D0%B5%D1%8F" TargetMode="External"/><Relationship Id="rId2" Type="http://schemas.openxmlformats.org/officeDocument/2006/relationships/hyperlink" Target="http://ru.wikipedia.org/wiki/%D0%93%D0%BE%D0%BD%D0%B3" TargetMode="External"/><Relationship Id="rId1" Type="http://schemas.openxmlformats.org/officeDocument/2006/relationships/slideLayout" Target="../slideLayouts/slideLayout7.xml"/><Relationship Id="rId6" Type="http://schemas.openxmlformats.org/officeDocument/2006/relationships/hyperlink" Target="http://ru.wikipedia.org/wiki/%D0%9F%D1%85%D1%83%D0%BD%D0%BC%D1%83%D0%BB%D1%8C" TargetMode="External"/><Relationship Id="rId5" Type="http://schemas.openxmlformats.org/officeDocument/2006/relationships/hyperlink" Target="http://ru.wikipedia.org/wiki/%D0%A1%D0%B0%D0%BC%D1%83%D0%BB%D1%8C%D0%BD%D0%BE%D1%80%D0%B8" TargetMode="External"/><Relationship Id="rId4" Type="http://schemas.openxmlformats.org/officeDocument/2006/relationships/hyperlink" Target="http://ru.wikipedia.org/wiki/%D0%9B%D0%B0%D1%82%D1%83%D0%BD%D1%8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upload.wikimedia.org/wikipedia/commons/0/0b/Korea-Ggaenggwari-01.jpg" TargetMode="External"/><Relationship Id="rId2" Type="http://schemas.openxmlformats.org/officeDocument/2006/relationships/hyperlink" Target="http://ru.wikipedia.org/wiki/%D0%93%D0%BE%D0%BD%D0%B3" TargetMode="Externa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hyperlink" Target="http://ru.wikipedia.org/wiki/%D0%AF%D0%B7%D1%8B%D1%87%D0%BA%D0%BE%D0%B2%D1%8B%D0%B5_%D0%BC%D1%83%D0%B7%D1%8B%D0%BA%D0%B0%D0%BB%D1%8C%D0%BD%D1%8B%D0%B5_%D0%B8%D0%BD%D1%81%D1%82%D1%80%D1%83%D0%BC%D0%B5%D0%BD%D1%82%D1%8B" TargetMode="External"/><Relationship Id="rId2" Type="http://schemas.openxmlformats.org/officeDocument/2006/relationships/hyperlink" Target="http://ru.wikipedia.org/wiki/%D0%94%D1%83%D1%85%D0%BE%D0%B2%D0%BE%D0%B9_%D0%B8%D0%BD%D1%81%D1%82%D1%80%D1%83%D0%BC%D0%B5%D0%BD%D1%82" TargetMode="Externa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hyperlink" Target="//upload.wikimedia.org/wikipedia/commons/f/f6/Hyewon-Juyu.cheonggang.jpg" TargetMode="External"/><Relationship Id="rId4" Type="http://schemas.openxmlformats.org/officeDocument/2006/relationships/hyperlink" Target="http://ru.wikipedia.org/wiki/%D0%93%D1%83%D0%B1%D0%BD%D0%B0%D1%8F_%D0%B3%D0%B0%D1%80%D0%BC%D0%BE%D0%BD%D0%B8%D0%BA%D0%B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Корейские музыкальные инструменты</a:t>
            </a:r>
            <a:endParaRPr lang="ru-RU" dirty="0"/>
          </a:p>
        </p:txBody>
      </p:sp>
      <p:sp>
        <p:nvSpPr>
          <p:cNvPr id="12" name="Содержимое 11"/>
          <p:cNvSpPr>
            <a:spLocks noGrp="1"/>
          </p:cNvSpPr>
          <p:nvPr>
            <p:ph idx="1"/>
          </p:nvPr>
        </p:nvSpPr>
        <p:spPr>
          <a:xfrm>
            <a:off x="4355976" y="4941168"/>
            <a:ext cx="4330824" cy="1512168"/>
          </a:xfrm>
        </p:spPr>
        <p:txBody>
          <a:bodyPr>
            <a:normAutofit/>
          </a:bodyPr>
          <a:lstStyle/>
          <a:p>
            <a:pPr algn="ctr">
              <a:buNone/>
            </a:pPr>
            <a:r>
              <a:rPr lang="ru-RU" sz="1800" dirty="0" smtClean="0">
                <a:latin typeface="Times New Roman" pitchFamily="18" charset="0"/>
                <a:cs typeface="Times New Roman" pitchFamily="18" charset="0"/>
              </a:rPr>
              <a:t>МБОУ СОШ с. Советское Долинского района Сахалинской области</a:t>
            </a:r>
          </a:p>
          <a:p>
            <a:pPr algn="ctr">
              <a:buNone/>
            </a:pPr>
            <a:r>
              <a:rPr lang="ru-RU" sz="1800" dirty="0" smtClean="0">
                <a:latin typeface="Times New Roman" pitchFamily="18" charset="0"/>
                <a:cs typeface="Times New Roman" pitchFamily="18" charset="0"/>
              </a:rPr>
              <a:t>у</a:t>
            </a:r>
            <a:r>
              <a:rPr lang="ru-RU" sz="1800" dirty="0" smtClean="0">
                <a:latin typeface="Times New Roman" pitchFamily="18" charset="0"/>
                <a:cs typeface="Times New Roman" pitchFamily="18" charset="0"/>
              </a:rPr>
              <a:t>читель изобразительного искусства</a:t>
            </a:r>
          </a:p>
          <a:p>
            <a:pPr algn="ctr">
              <a:buNone/>
            </a:pPr>
            <a:r>
              <a:rPr lang="ru-RU" sz="1800" dirty="0" err="1" smtClean="0">
                <a:latin typeface="Times New Roman" pitchFamily="18" charset="0"/>
                <a:cs typeface="Times New Roman" pitchFamily="18" charset="0"/>
              </a:rPr>
              <a:t>Шагиева</a:t>
            </a:r>
            <a:r>
              <a:rPr lang="ru-RU" sz="1800" dirty="0" smtClean="0">
                <a:latin typeface="Times New Roman" pitchFamily="18" charset="0"/>
                <a:cs typeface="Times New Roman" pitchFamily="18" charset="0"/>
              </a:rPr>
              <a:t> Ирина Викторовна</a:t>
            </a:r>
            <a:endParaRPr lang="ru-RU" sz="1800" dirty="0">
              <a:latin typeface="Times New Roman" pitchFamily="18" charset="0"/>
              <a:cs typeface="Times New Roman" pitchFamily="18" charset="0"/>
            </a:endParaRPr>
          </a:p>
        </p:txBody>
      </p:sp>
      <p:pic>
        <p:nvPicPr>
          <p:cNvPr id="3" name="Picture 2" descr="File:Korea-Ggaenggwari-01.jpg">
            <a:hlinkClick r:id="rId2"/>
          </p:cNvPr>
          <p:cNvPicPr>
            <a:picLocks noChangeAspect="1" noChangeArrowheads="1"/>
          </p:cNvPicPr>
          <p:nvPr/>
        </p:nvPicPr>
        <p:blipFill>
          <a:blip r:embed="rId3" cstate="print"/>
          <a:srcRect/>
          <a:stretch>
            <a:fillRect/>
          </a:stretch>
        </p:blipFill>
        <p:spPr bwMode="auto">
          <a:xfrm>
            <a:off x="467544" y="1700808"/>
            <a:ext cx="4006459" cy="2664296"/>
          </a:xfrm>
          <a:prstGeom prst="rect">
            <a:avLst/>
          </a:prstGeom>
          <a:noFill/>
        </p:spPr>
      </p:pic>
      <p:pic>
        <p:nvPicPr>
          <p:cNvPr id="4" name="Picture 2" descr="File:Daegeum player.jpg">
            <a:hlinkClick r:id="rId4"/>
          </p:cNvPr>
          <p:cNvPicPr>
            <a:picLocks noChangeAspect="1" noChangeArrowheads="1"/>
          </p:cNvPicPr>
          <p:nvPr/>
        </p:nvPicPr>
        <p:blipFill>
          <a:blip r:embed="rId5" cstate="print"/>
          <a:srcRect/>
          <a:stretch>
            <a:fillRect/>
          </a:stretch>
        </p:blipFill>
        <p:spPr bwMode="auto">
          <a:xfrm>
            <a:off x="5076056" y="1628800"/>
            <a:ext cx="3600400" cy="27003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302501"/>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Сэнхван</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Сэнхван</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корейский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2" tooltip="Духовой инструмент"/>
              </a:rPr>
              <a:t>духовой инструмент</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3" tooltip="Язычковые музыкальные инструменты"/>
              </a:rPr>
              <a:t>язычковая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4" tooltip="Губная гармоника"/>
              </a:rPr>
              <a:t>губная гармоника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подобный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5" tooltip="Китай"/>
              </a:rPr>
              <a:t>китайском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hlinkClick r:id="rId6" tooltip="Шэн"/>
              </a:rPr>
              <a:t>шэну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но имеющую отличную от него настройку.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Сэнхван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состоит из 17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7" tooltip="Бамбук"/>
              </a:rPr>
              <a:t>бамбуковых</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трубок, каждая из которых имеет металлический язычок, крепящиеся вертикально на накопителе воздуха. Традиционно накопитель воздуха для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сэнхвана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делали из высушенной тыквы, но в настоящее время в основном делают их металла или дерева. В отличие от других корейских инструментов,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сэнхван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наше время мало известен, даже в самой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8" tooltip="Корея"/>
              </a:rPr>
              <a:t>Корее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Только небольшое число музыкантов могут играть на нём.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Сэнхван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преимущественно использую в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9" tooltip="Камерная музыка"/>
              </a:rPr>
              <a:t>камерной музыке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обычно в сочетании с такими инструментами как </a:t>
            </a:r>
            <a:r>
              <a:rPr kumimoji="0" lang="ru-RU" sz="2000" b="0"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hlinkClick r:id="rId10" tooltip="Тансо"/>
              </a:rPr>
              <a:t>тансо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(вертикальная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11" tooltip="Флейта"/>
              </a:rPr>
              <a:t>флейта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a:t>
            </a:r>
            <a:r>
              <a:rPr kumimoji="0" lang="ru-RU" sz="2000" b="0"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hlinkClick r:id="rId12" tooltip="Янгым (страница отсутствует)"/>
              </a:rPr>
              <a:t>янгым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13" tooltip="Цимбалы"/>
              </a:rPr>
              <a:t>цимбалы</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Такие музыкальные коллективы как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Ариран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Орыгасым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известны тем, что используют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сэнхван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своём исполнении вместе с другими инструментами. Исторически инструмент относился к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сэн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Кисэн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держащая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сэнхван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(крайняя слева). Рисунок из альбома «</a:t>
            </a:r>
            <a:r>
              <a:rPr kumimoji="0" lang="ru-RU" sz="2000" b="0"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hlinkClick r:id="rId14" tooltip="Хйевон пхунсокто (страница отсутствует)"/>
              </a:rPr>
              <a:t>Хйевон</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14" tooltip="Хйевон пхунсокто (страница отсутствует)"/>
              </a:rPr>
              <a:t> </a:t>
            </a:r>
            <a:r>
              <a:rPr kumimoji="0" lang="ru-RU" sz="2000" b="0"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hlinkClick r:id="rId14" tooltip="Хйевон пхунсокто (страница отсутствует)"/>
              </a:rPr>
              <a:t>пхунсокто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(1805).</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hlinkClick r:id="rId15" tooltip="Кисэн"/>
              </a:rPr>
              <a:t>Кисэн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корейские артистки развлекательного жанра, часто изображались играющими на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сэнхване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традиционной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16" tooltip="Корейская живопись"/>
              </a:rPr>
              <a:t>корейской живописи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357190"/>
          </a:xfrm>
        </p:spPr>
        <p:txBody>
          <a:bodyPr>
            <a:noAutofit/>
          </a:bodyPr>
          <a:lstStyle/>
          <a:p>
            <a:r>
              <a:rPr lang="ru-RU" sz="2000" dirty="0" err="1" smtClean="0">
                <a:hlinkClick r:id="rId2" tooltip="Кисэн"/>
              </a:rPr>
              <a:t>Кисэн</a:t>
            </a:r>
            <a:r>
              <a:rPr lang="ru-RU" sz="2000" dirty="0" smtClean="0"/>
              <a:t> — корейские артистки развлекательного жанра, часто изображались играющими на </a:t>
            </a:r>
            <a:r>
              <a:rPr lang="ru-RU" sz="2000" dirty="0" err="1" smtClean="0"/>
              <a:t>сэнхване</a:t>
            </a:r>
            <a:r>
              <a:rPr lang="ru-RU" sz="2000" dirty="0" smtClean="0"/>
              <a:t> в традиционной </a:t>
            </a:r>
            <a:r>
              <a:rPr lang="ru-RU" sz="2000" dirty="0" smtClean="0">
                <a:hlinkClick r:id="rId3" tooltip="Корейская живопись"/>
              </a:rPr>
              <a:t>корейской живописи</a:t>
            </a:r>
            <a:r>
              <a:rPr lang="ru-RU" sz="2000" dirty="0" smtClean="0"/>
              <a:t>.</a:t>
            </a:r>
            <a:r>
              <a:rPr lang="ru-RU" sz="2400" dirty="0" smtClean="0"/>
              <a:t/>
            </a:r>
            <a:br>
              <a:rPr lang="ru-RU" sz="2400" dirty="0" smtClean="0"/>
            </a:br>
            <a:endParaRPr lang="ru-RU" sz="2400" dirty="0">
              <a:latin typeface="Times New Roman" pitchFamily="18" charset="0"/>
              <a:cs typeface="Times New Roman" pitchFamily="18" charset="0"/>
            </a:endParaRPr>
          </a:p>
        </p:txBody>
      </p:sp>
      <p:pic>
        <p:nvPicPr>
          <p:cNvPr id="18434" name="Picture 2" descr="File:Hyewon-Cheongru.soil.jpg">
            <a:hlinkClick r:id="rId4"/>
          </p:cNvPr>
          <p:cNvPicPr>
            <a:picLocks noChangeAspect="1" noChangeArrowheads="1"/>
          </p:cNvPicPr>
          <p:nvPr/>
        </p:nvPicPr>
        <p:blipFill>
          <a:blip r:embed="rId5" cstate="print"/>
          <a:srcRect/>
          <a:stretch>
            <a:fillRect/>
          </a:stretch>
        </p:blipFill>
        <p:spPr bwMode="auto">
          <a:xfrm>
            <a:off x="1142976" y="1000108"/>
            <a:ext cx="6781800" cy="570547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Autofit/>
          </a:bodyPr>
          <a:lstStyle/>
          <a:p>
            <a:r>
              <a:rPr lang="ru-RU" sz="2400" b="1" dirty="0" smtClean="0"/>
              <a:t> </a:t>
            </a:r>
            <a:r>
              <a:rPr lang="ru-RU" sz="2400" b="1" dirty="0" err="1" smtClean="0"/>
              <a:t>Тансо</a:t>
            </a:r>
            <a:r>
              <a:rPr lang="ru-RU" sz="2400" dirty="0" smtClean="0"/>
              <a:t> — зубчатая продольная бамбуковая флейта </a:t>
            </a:r>
            <a:endParaRPr lang="ru-RU" sz="2400" dirty="0">
              <a:latin typeface="Times New Roman" pitchFamily="18" charset="0"/>
              <a:cs typeface="Times New Roman" pitchFamily="18" charset="0"/>
            </a:endParaRPr>
          </a:p>
        </p:txBody>
      </p:sp>
      <p:pic>
        <p:nvPicPr>
          <p:cNvPr id="21506" name="Picture 2" descr="File:Danso.jpg">
            <a:hlinkClick r:id="rId2"/>
          </p:cNvPr>
          <p:cNvPicPr>
            <a:picLocks noChangeAspect="1" noChangeArrowheads="1"/>
          </p:cNvPicPr>
          <p:nvPr/>
        </p:nvPicPr>
        <p:blipFill>
          <a:blip r:embed="rId3" cstate="print"/>
          <a:srcRect/>
          <a:stretch>
            <a:fillRect/>
          </a:stretch>
        </p:blipFill>
        <p:spPr bwMode="auto">
          <a:xfrm>
            <a:off x="-23845" y="2000240"/>
            <a:ext cx="9227357" cy="357188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882049"/>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Тансо</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Тансо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зубчатая продольная бамбуковая флейта в корейской народной музыке. Традиционно её делали из бамбука, но начиная с XX века также стали изготавливать из пластика.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Инструмент происходит от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tooltip="Китай"/>
              </a:rPr>
              <a:t>китайского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шиао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xiao</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используется для образовательных целей в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tooltip="Корея"/>
              </a:rPr>
              <a:t>корейской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начальной школе, ровно как 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4" tooltip="Блокфлейта"/>
              </a:rPr>
              <a:t>блокфлейта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5" tooltip="Западные страны"/>
              </a:rPr>
              <a:t>западных странах</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Флейта имеет 5 отверстия, одно из которых находится на самом её конце и предназначен для большого пальца. Диапазон игры флейты — 2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6" tooltip="Октава"/>
              </a:rPr>
              <a:t>октавы</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идущего от низкой до высокой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7" tooltip="Соль (нота)"/>
              </a:rPr>
              <a:t>соль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Низкие звуки воспроизводятся благодаря простому выдуванию, тогда как высокие появляются за счёт разной силы выдувания.</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названии инструмента слово «тан» означает «короткий», а «со» относится к зубчатой вертикальной бамбуковой флейте. Другая корейская продольная вертикальная бамбуковая флейта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тхунсо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хангыль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ханча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длинная.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229600" cy="642942"/>
          </a:xfrm>
        </p:spPr>
        <p:txBody>
          <a:bodyPr>
            <a:noAutofit/>
          </a:bodyPr>
          <a:lstStyle/>
          <a:p>
            <a:r>
              <a:rPr lang="ru-RU" sz="2400" dirty="0" smtClean="0">
                <a:latin typeface="Times New Roman" pitchFamily="18" charset="0"/>
                <a:cs typeface="Times New Roman" pitchFamily="18" charset="0"/>
              </a:rPr>
              <a:t>Звуковой ряд </a:t>
            </a:r>
            <a:r>
              <a:rPr lang="ru-RU" sz="2400" dirty="0" err="1" smtClean="0">
                <a:latin typeface="Times New Roman" pitchFamily="18" charset="0"/>
                <a:cs typeface="Times New Roman" pitchFamily="18" charset="0"/>
              </a:rPr>
              <a:t>тансо</a:t>
            </a:r>
            <a:r>
              <a:rPr lang="ru-RU" sz="2400" dirty="0" smtClean="0">
                <a:latin typeface="Times New Roman" pitchFamily="18" charset="0"/>
                <a:cs typeface="Times New Roman" pitchFamily="18" charset="0"/>
              </a:rPr>
              <a:t> (все звуки воспроизводятся на 1 октаву выше, чем показано на схеме).</a:t>
            </a:r>
            <a:endParaRPr lang="ru-RU" sz="2400" dirty="0">
              <a:latin typeface="Times New Roman" pitchFamily="18" charset="0"/>
              <a:cs typeface="Times New Roman" pitchFamily="18" charset="0"/>
            </a:endParaRPr>
          </a:p>
        </p:txBody>
      </p:sp>
      <p:pic>
        <p:nvPicPr>
          <p:cNvPr id="20482" name="Picture 2" descr="File:Danso fingering chart.svg">
            <a:hlinkClick r:id="rId2"/>
          </p:cNvPr>
          <p:cNvPicPr>
            <a:picLocks noChangeAspect="1" noChangeArrowheads="1"/>
          </p:cNvPicPr>
          <p:nvPr/>
        </p:nvPicPr>
        <p:blipFill>
          <a:blip r:embed="rId3" cstate="print"/>
          <a:srcRect/>
          <a:stretch>
            <a:fillRect/>
          </a:stretch>
        </p:blipFill>
        <p:spPr bwMode="auto">
          <a:xfrm>
            <a:off x="357133" y="1643050"/>
            <a:ext cx="8715432" cy="435771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Autofit/>
          </a:bodyPr>
          <a:lstStyle/>
          <a:p>
            <a:r>
              <a:rPr lang="ru-RU" sz="2400" b="1" dirty="0" err="1" smtClean="0">
                <a:latin typeface="Times New Roman" pitchFamily="18" charset="0"/>
                <a:cs typeface="Times New Roman" pitchFamily="18" charset="0"/>
              </a:rPr>
              <a:t>Тэгым</a:t>
            </a:r>
            <a:r>
              <a:rPr lang="ru-RU" sz="2400" dirty="0" smtClean="0">
                <a:latin typeface="Times New Roman" pitchFamily="18" charset="0"/>
                <a:cs typeface="Times New Roman" pitchFamily="18" charset="0"/>
              </a:rPr>
              <a:t> — большая бамбуковая поперечная флейта </a:t>
            </a:r>
            <a:endParaRPr lang="ru-RU" sz="2400" dirty="0">
              <a:latin typeface="Times New Roman" pitchFamily="18" charset="0"/>
              <a:cs typeface="Times New Roman" pitchFamily="18" charset="0"/>
            </a:endParaRPr>
          </a:p>
        </p:txBody>
      </p:sp>
      <p:pic>
        <p:nvPicPr>
          <p:cNvPr id="19458" name="Picture 2" descr="File:Daegeum player.jpg">
            <a:hlinkClick r:id="rId2"/>
          </p:cNvPr>
          <p:cNvPicPr>
            <a:picLocks noChangeAspect="1" noChangeArrowheads="1"/>
          </p:cNvPicPr>
          <p:nvPr/>
        </p:nvPicPr>
        <p:blipFill>
          <a:blip r:embed="rId3" cstate="print"/>
          <a:srcRect/>
          <a:stretch>
            <a:fillRect/>
          </a:stretch>
        </p:blipFill>
        <p:spPr bwMode="auto">
          <a:xfrm>
            <a:off x="785786" y="928670"/>
            <a:ext cx="7620000" cy="5715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1261834"/>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Тэгым</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Тэгым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большая бамбуковая поперечная флейта в традиционной корейской музыке. Она имеет гудящую мембрану, которая издаёт специфический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tooltip="Тембр"/>
              </a:rPr>
              <a:t>тембр</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тэгыме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играют в придворной, аристократический и народной музыке, а также в современной классической, популярной и в музыке для фильмов.</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Маленькие флейты из этого же семейства включают в себя: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чунгым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хангыль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ханча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согым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хангыль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ханча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обе из которых на сегодняшний день не имеют гудящих мембран. Все три известны под общим названием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самджук</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хангыль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ханча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буквально — «три бамбука») как три главные флейты периода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Силла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Сольное исполнение на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тэгыме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музыки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3" tooltip="Санджо (музыка)"/>
              </a:rPr>
              <a:t>санджо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было отнесено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tooltip="Администрация культурного имущества (Республика Корея)"/>
              </a:rPr>
              <a:t>Администрацией культурного имущества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5" tooltip="Южная Корея"/>
              </a:rPr>
              <a:t>Южной Кореи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6" tooltip="1971 год"/>
              </a:rPr>
              <a:t>1971 году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 «Значимому нематериальному культурному наследию Кореи»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610277"/>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Легенда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соответствии с корейским фольклором,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тэгым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был изобретён, когда королю государства </a:t>
            </a:r>
            <a:r>
              <a:rPr kumimoji="0" lang="ru-RU" sz="2000" b="0"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hlinkClick r:id="rId2" tooltip="Силла"/>
              </a:rPr>
              <a:t>Силла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Синмуну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Пак Сук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Чжун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его «смотритель океана»  в 618 году сообщил, что маленький остров приплыл к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3" tooltip="Буддизм"/>
              </a:rPr>
              <a:t>буддийскому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храму в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4" tooltip="Японское море"/>
              </a:rPr>
              <a:t>Японском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(Восточном) море. Король приказал своему «смотрителю солнца» проверить, так оно или нет. Смотритель ответил, что мёртвый король, который превратился в морского дракона и двух великих воинов, дарующих подарки, чтобы защитить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Силла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будут давать ему бесценные дары, если король будет приходить к морю. Король вскоре отправил своего человека, чтобы посмотреть на подарок. Человек короля ответил, что бамбук на вершине острова превращается в два бамбука утром и в один ночью. На следующий день мир содрогнулся: полили дожди и задули сильные ветры, мир был брошен во тьму на неделю. Когда король лично пришёл на остров, то появился дракон, который сказал ему, что если бамбук на вершине острова будет срезан, тогда необходимо будет сделать из него флейты, чтобы в стране наступило спокойствие. Король срубил бамбук, который назывался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Сик</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Чжук</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сделал из него флейты.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2800" b="1" dirty="0" err="1" smtClean="0">
                <a:latin typeface="Times New Roman" pitchFamily="18" charset="0"/>
                <a:cs typeface="Times New Roman" pitchFamily="18" charset="0"/>
              </a:rPr>
              <a:t>Тэмпл-блок</a:t>
            </a:r>
            <a:r>
              <a:rPr lang="ru-RU" sz="2800" dirty="0" smtClean="0">
                <a:latin typeface="Times New Roman" pitchFamily="18" charset="0"/>
                <a:cs typeface="Times New Roman" pitchFamily="18" charset="0"/>
              </a:rPr>
              <a:t> (корейские колокола) </a:t>
            </a:r>
            <a:endParaRPr lang="ru-RU" sz="2800" dirty="0">
              <a:latin typeface="Times New Roman" pitchFamily="18" charset="0"/>
              <a:cs typeface="Times New Roman" pitchFamily="18" charset="0"/>
            </a:endParaRPr>
          </a:p>
        </p:txBody>
      </p:sp>
      <p:pic>
        <p:nvPicPr>
          <p:cNvPr id="22530" name="Picture 2" descr="File:Modern Templeblocks.jpg">
            <a:hlinkClick r:id="rId2"/>
          </p:cNvPr>
          <p:cNvPicPr>
            <a:picLocks noChangeAspect="1" noChangeArrowheads="1"/>
          </p:cNvPicPr>
          <p:nvPr/>
        </p:nvPicPr>
        <p:blipFill>
          <a:blip r:embed="rId3" cstate="print"/>
          <a:srcRect/>
          <a:stretch>
            <a:fillRect/>
          </a:stretch>
        </p:blipFill>
        <p:spPr bwMode="auto">
          <a:xfrm>
            <a:off x="133267" y="1000108"/>
            <a:ext cx="8915462" cy="557216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682284"/>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Тэмпл-блок</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(корейские колокола)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Тэмпл-блок</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(корейские колокола) — ударный музыкальный инструмент,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идиофон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Используется в ритуалах Китая, Японии, Кореи, атрибут буддийского культа.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Инструмент размером 10-16 см, округлой, слегка вытянутой формы. Внутри полый, с глубоким разрезом.</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нём играют различными палочками или молоточками, обычно используют набор из 4-5 инструментов, подобранных по звуку и укреплённых на ободе барабана или другом держателе. Звук цокающий, более «тёмный» и глубокий, по сравнению с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2" tooltip="Вуд-блок"/>
              </a:rPr>
              <a:t>вуд-блоком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Среди современных музыкантов, этот инструмент использовал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tooltip="Нил Пирт"/>
              </a:rPr>
              <a:t>Нил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3" tooltip="Нил Пирт"/>
              </a:rPr>
              <a:t>Пирт</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из группы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4" tooltip="Rush"/>
              </a:rPr>
              <a:t>Rush</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проигрыше песни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trees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 альбома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5" tooltip="Hemispheres"/>
              </a:rPr>
              <a:t>Hemispheres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во вступлении к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Xanadu</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 альбома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6" tooltip="A Farewell To Kings (страница отсутствует)"/>
              </a:rPr>
              <a:t>A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6" tooltip="A Farewell To Kings (страница отсутствует)"/>
              </a:rPr>
              <a:t>Farewell</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6" tooltip="A Farewell To Kings (страница отсутствует)"/>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6" tooltip="A Farewell To Kings (страница отсутствует)"/>
              </a:rPr>
              <a:t>To</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6" tooltip="A Farewell To Kings (страница отсутствует)"/>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6" tooltip="A Farewell To Kings (страница отсутствует)"/>
              </a:rPr>
              <a:t>Kings</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Также этот инструмент использовался современным композитором, лидером алеаторики и электронной музыки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7" tooltip="Карлхайнц Штокхаузен"/>
              </a:rPr>
              <a:t>Карлхайнцем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7" tooltip="Карлхайнц Штокхаузен"/>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7" tooltip="Карлхайнц Штокхаузен"/>
              </a:rPr>
              <a:t>Штокхаузеном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произведениях «Контакты», «Спираль» и «Группы». Также он слышен в опере «Вторник» оперного цикла «Свет».</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439718"/>
          </a:xfrm>
        </p:spPr>
        <p:txBody>
          <a:bodyPr>
            <a:noAutofit/>
          </a:bodyPr>
          <a:lstStyle/>
          <a:p>
            <a:r>
              <a:rPr lang="ru-RU" sz="2400" b="1" dirty="0" err="1" smtClean="0"/>
              <a:t>Аджэн</a:t>
            </a:r>
            <a:r>
              <a:rPr lang="ru-RU" sz="2400" dirty="0" smtClean="0"/>
              <a:t> — корейский </a:t>
            </a:r>
            <a:r>
              <a:rPr lang="ru-RU" sz="2400" u="sng" dirty="0" smtClean="0">
                <a:hlinkClick r:id="rId2" tooltip="Струнный инструмент"/>
              </a:rPr>
              <a:t>струнный инструмент</a:t>
            </a:r>
            <a:r>
              <a:rPr lang="ru-RU" sz="2400" dirty="0" smtClean="0"/>
              <a:t>.</a:t>
            </a:r>
            <a:endParaRPr lang="ru-RU" sz="2400" dirty="0">
              <a:latin typeface="Times New Roman" pitchFamily="18" charset="0"/>
              <a:cs typeface="Times New Roman" pitchFamily="18" charset="0"/>
            </a:endParaRPr>
          </a:p>
        </p:txBody>
      </p:sp>
      <p:pic>
        <p:nvPicPr>
          <p:cNvPr id="1028" name="Picture 4" descr="File:Ajaeng player.JPG">
            <a:hlinkClick r:id="rId3"/>
          </p:cNvPr>
          <p:cNvPicPr>
            <a:picLocks noChangeAspect="1" noChangeArrowheads="1"/>
          </p:cNvPicPr>
          <p:nvPr/>
        </p:nvPicPr>
        <p:blipFill>
          <a:blip r:embed="rId4" cstate="print"/>
          <a:srcRect/>
          <a:stretch>
            <a:fillRect/>
          </a:stretch>
        </p:blipFill>
        <p:spPr bwMode="auto">
          <a:xfrm>
            <a:off x="571472" y="714356"/>
            <a:ext cx="8001003" cy="600075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Autofit/>
          </a:bodyPr>
          <a:lstStyle/>
          <a:p>
            <a:r>
              <a:rPr lang="ru-RU" sz="2800" b="1" dirty="0" err="1" smtClean="0">
                <a:latin typeface="Times New Roman" pitchFamily="18" charset="0"/>
                <a:cs typeface="Times New Roman" pitchFamily="18" charset="0"/>
              </a:rPr>
              <a:t>Чангу</a:t>
            </a:r>
            <a:r>
              <a:rPr lang="ru-RU" sz="2800" dirty="0" smtClean="0">
                <a:latin typeface="Times New Roman" pitchFamily="18" charset="0"/>
                <a:cs typeface="Times New Roman" pitchFamily="18" charset="0"/>
              </a:rPr>
              <a:t> — </a:t>
            </a:r>
            <a:r>
              <a:rPr lang="ru-RU" sz="2800" u="sng" dirty="0" smtClean="0">
                <a:latin typeface="Times New Roman" pitchFamily="18" charset="0"/>
                <a:cs typeface="Times New Roman" pitchFamily="18" charset="0"/>
                <a:hlinkClick r:id="rId2" tooltip="Корея"/>
              </a:rPr>
              <a:t>корейский</a:t>
            </a:r>
            <a:r>
              <a:rPr lang="ru-RU" sz="2800" dirty="0" smtClean="0">
                <a:latin typeface="Times New Roman" pitchFamily="18" charset="0"/>
                <a:cs typeface="Times New Roman" pitchFamily="18" charset="0"/>
              </a:rPr>
              <a:t> ударный музыкальный инструмент, род двустороннего </a:t>
            </a:r>
            <a:r>
              <a:rPr lang="ru-RU" sz="2800" u="sng" dirty="0" smtClean="0">
                <a:latin typeface="Times New Roman" pitchFamily="18" charset="0"/>
                <a:cs typeface="Times New Roman" pitchFamily="18" charset="0"/>
                <a:hlinkClick r:id="rId3" tooltip="Барабан"/>
              </a:rPr>
              <a:t>барабана</a:t>
            </a: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pic>
        <p:nvPicPr>
          <p:cNvPr id="23554" name="Picture 2" descr="File:Janggu.jpg">
            <a:hlinkClick r:id="rId4"/>
          </p:cNvPr>
          <p:cNvPicPr>
            <a:picLocks noChangeAspect="1" noChangeArrowheads="1"/>
          </p:cNvPicPr>
          <p:nvPr/>
        </p:nvPicPr>
        <p:blipFill>
          <a:blip r:embed="rId5" cstate="print"/>
          <a:srcRect/>
          <a:stretch>
            <a:fillRect/>
          </a:stretch>
        </p:blipFill>
        <p:spPr bwMode="auto">
          <a:xfrm>
            <a:off x="1214414" y="1331000"/>
            <a:ext cx="6572296" cy="5527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1640748"/>
            <a:ext cx="9144000"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Чангу</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Чангу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tooltip="Корея"/>
              </a:rPr>
              <a:t>корейский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ударный музыкальный инструмент, род двустороннего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tooltip="Барабан"/>
              </a:rPr>
              <a:t>барабана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Состоит из деревянного полированного (иногда также лакированного) корпуса и 2 стянутых шнурами кожаных мембран. По форме напоминает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tooltip="Песочные часы"/>
              </a:rPr>
              <a:t>песочные часы</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или две рюмки, поставленные вертикально одна над другой и соединённые основаниями коротких ножек.</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Он также используется в военном оркестре армии Северной Кореи.</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91734"/>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Аджэн</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Аджэн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корейский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tooltip="Струнный инструмент"/>
              </a:rPr>
              <a:t>струнный инструмент</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широкая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tooltip="Цитра"/>
              </a:rPr>
              <a:t>цитра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 струнами, сделанными из кручёного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tooltip="Шёлк"/>
              </a:rPr>
              <a:t>шёлка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которой играют тонкой палкой, сделанной из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5" tooltip="Форсайтия"/>
              </a:rPr>
              <a:t>форсайтии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ею водят поперёк струн, как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6" tooltip="Смычок"/>
              </a:rPr>
              <a:t>смычком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Первоначально, инструмент, использованный в придворной музыке, имел семь струн и назывался </a:t>
            </a:r>
            <a:r>
              <a:rPr kumimoji="0" lang="ru-RU"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чонгак</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аджэн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то время как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аджэн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используемый для исполнения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санъё</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a:t>
            </a:r>
            <a:r>
              <a:rPr kumimoji="0" lang="ru-RU"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синави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имел восемь струн и назывался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санъё</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аджэн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Некоторые экземпляры могли иметь и девять струн.</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аджэне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как правило, играют, сидя на полу. Он имеет глубокий тон, подобный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7" tooltip="Виолончель"/>
              </a:rPr>
              <a:t>виолончели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но более скрипучий. Некоторые современные исполнители предпочитают использовать смычок с конским волосом, а не палку, полагая, что звучание станет более мягким.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Аджэн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использовался в придворной, аристократической, народной музыке, а также в современной классической музыке и в музыке для кинофильмов.</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Аджэн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происходит от китайского </a:t>
            </a:r>
            <a:r>
              <a:rPr kumimoji="0" lang="ru-RU"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ячжэна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sz="2400" b="1" dirty="0" err="1" smtClean="0"/>
              <a:t>Каягы́м</a:t>
            </a:r>
            <a:r>
              <a:rPr lang="ru-RU" sz="2400" dirty="0" smtClean="0"/>
              <a:t>  — </a:t>
            </a:r>
            <a:r>
              <a:rPr lang="ru-RU" sz="2400" u="sng" dirty="0" smtClean="0">
                <a:hlinkClick r:id="rId2" tooltip="Корея"/>
              </a:rPr>
              <a:t>корейский</a:t>
            </a:r>
            <a:r>
              <a:rPr lang="ru-RU" sz="2400" dirty="0" smtClean="0"/>
              <a:t> многострунный щипковый музыкальный инструмент.</a:t>
            </a:r>
            <a:endParaRPr lang="ru-RU" sz="2400" dirty="0">
              <a:latin typeface="Times New Roman" pitchFamily="18" charset="0"/>
              <a:cs typeface="Times New Roman" pitchFamily="18" charset="0"/>
            </a:endParaRPr>
          </a:p>
        </p:txBody>
      </p:sp>
      <p:pic>
        <p:nvPicPr>
          <p:cNvPr id="14338" name="Picture 2" descr="File:Sanjo gayageum.jpg">
            <a:hlinkClick r:id="rId3"/>
          </p:cNvPr>
          <p:cNvPicPr>
            <a:picLocks noChangeAspect="1" noChangeArrowheads="1"/>
          </p:cNvPicPr>
          <p:nvPr/>
        </p:nvPicPr>
        <p:blipFill>
          <a:blip r:embed="rId4" cstate="print"/>
          <a:srcRect/>
          <a:stretch>
            <a:fillRect/>
          </a:stretch>
        </p:blipFill>
        <p:spPr bwMode="auto">
          <a:xfrm>
            <a:off x="1574" y="2214554"/>
            <a:ext cx="9106928" cy="304324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990061"/>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Каягы́м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Каягы́м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tooltip="Корея"/>
              </a:rPr>
              <a:t>корейский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многострунный щипковый музыкальный инструмент. Один из самых распространённых в Корее струнных инструментов. Появление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каягыма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относят к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tooltip="VI век"/>
              </a:rPr>
              <a:t>VI веку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Имеет плоский резонаторный корпус удлинённой формы с двумя отверстиями на одном из концов. Число струн может быть различным; наиболее популярен 12-струнный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каягым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Каждой струне соответствует особая передвижная подставка («кобылка»), при помощи которой осуществляется настройка инструмента.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Разновидность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каягыма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20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кахёнгым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имеет более короткий и более широкий корпус и более высокую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tooltip="Тесситура"/>
              </a:rPr>
              <a:t>тесситуру</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Играют на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каягыме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сидя. Инструмент используется соло и в сочетании с поперечной флейтой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5" tooltip="Четтэ (страница отсутствует)"/>
              </a:rPr>
              <a:t>четтэ</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Большой популярностью пользуются ансамбли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каягымисток</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Сходные инструменты бытуют в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6" tooltip="Япония"/>
              </a:rPr>
              <a:t>Японии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7" tooltip="Кото"/>
              </a:rPr>
              <a:t>кото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в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8" tooltip="Китай"/>
              </a:rPr>
              <a:t>Китае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hlinkClick r:id="rId9" tooltip="Цисяньцинь"/>
              </a:rPr>
              <a:t>цисяньцинь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2400" b="1" dirty="0" err="1" smtClean="0"/>
              <a:t>Кквэнгвари</a:t>
            </a:r>
            <a:r>
              <a:rPr lang="ru-RU" sz="2400" dirty="0" smtClean="0"/>
              <a:t>  — маленький </a:t>
            </a:r>
            <a:r>
              <a:rPr lang="ru-RU" sz="2400" dirty="0" err="1" smtClean="0"/>
              <a:t>шайбообразный</a:t>
            </a:r>
            <a:r>
              <a:rPr lang="ru-RU" sz="2400" dirty="0" smtClean="0"/>
              <a:t> </a:t>
            </a:r>
            <a:r>
              <a:rPr lang="ru-RU" sz="2400" dirty="0" smtClean="0">
                <a:hlinkClick r:id="rId2" tooltip="Гонг"/>
              </a:rPr>
              <a:t>гонг</a:t>
            </a:r>
            <a:endParaRPr lang="ru-RU" sz="2400" dirty="0">
              <a:latin typeface="Times New Roman" pitchFamily="18" charset="0"/>
              <a:cs typeface="Times New Roman" pitchFamily="18" charset="0"/>
            </a:endParaRPr>
          </a:p>
        </p:txBody>
      </p:sp>
      <p:pic>
        <p:nvPicPr>
          <p:cNvPr id="17410" name="Picture 2" descr="File:Kkwaenggwari.jpg">
            <a:hlinkClick r:id="rId3"/>
          </p:cNvPr>
          <p:cNvPicPr>
            <a:picLocks noChangeAspect="1" noChangeArrowheads="1"/>
          </p:cNvPicPr>
          <p:nvPr/>
        </p:nvPicPr>
        <p:blipFill>
          <a:blip r:embed="rId4" cstate="print"/>
          <a:srcRect/>
          <a:stretch>
            <a:fillRect/>
          </a:stretch>
        </p:blipFill>
        <p:spPr bwMode="auto">
          <a:xfrm>
            <a:off x="1571604" y="785794"/>
            <a:ext cx="6072230" cy="590308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846046"/>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Кквэнгвари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Кквэнгвари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маленький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шайбообразный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2" tooltip="Гонг"/>
              </a:rPr>
              <a:t>гонг</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используемый преимущественно в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3" tooltip="Корея"/>
              </a:rPr>
              <a:t>корейской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народной музыке. Его изготавливают из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4" tooltip="Латунь"/>
              </a:rPr>
              <a:t>латуни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Звук воспроизводится за счёт удара твёрдой палочки о гонг. Звук отчётливо имеет высокий тон. Металлический тон, который образует грохот, появляется, если удар очень сильный.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Кквэнгвари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основном используют в таких жанрах корейской музыки, как </a:t>
            </a:r>
            <a:r>
              <a:rPr kumimoji="0" lang="ru-RU" sz="2000" b="0"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hlinkClick r:id="rId5" tooltip="Самульнори"/>
              </a:rPr>
              <a:t>самульнори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a:t>
            </a:r>
            <a:r>
              <a:rPr kumimoji="0" lang="ru-RU" sz="2000" b="0" i="0" u="none" strike="noStrike" cap="none" normalizeH="0" baseline="0" dirty="0" err="1" smtClean="0">
                <a:ln>
                  <a:noFill/>
                </a:ln>
                <a:solidFill>
                  <a:srgbClr val="0000FF"/>
                </a:solidFill>
                <a:effectLst/>
                <a:latin typeface="Times New Roman" pitchFamily="18" charset="0"/>
                <a:ea typeface="Times New Roman" pitchFamily="18" charset="0"/>
                <a:cs typeface="Times New Roman" pitchFamily="18" charset="0"/>
                <a:hlinkClick r:id="rId6" tooltip="Пхунмуль"/>
              </a:rPr>
              <a:t>пхунмуль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хотя и в других жанрах тоже.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Название инструмента возможно является </a:t>
            </a:r>
            <a:r>
              <a:rPr kumimoji="0" lang="ru-RU" sz="2000" b="0" i="0" u="none" strike="noStrike" cap="none" normalizeH="0" baseline="0" dirty="0" smtClean="0">
                <a:ln>
                  <a:noFill/>
                </a:ln>
                <a:solidFill>
                  <a:srgbClr val="0000FF"/>
                </a:solidFill>
                <a:effectLst/>
                <a:latin typeface="Times New Roman" pitchFamily="18" charset="0"/>
                <a:ea typeface="Times New Roman" pitchFamily="18" charset="0"/>
                <a:cs typeface="Times New Roman" pitchFamily="18" charset="0"/>
                <a:hlinkClick r:id="rId7" tooltip="Ономатопея"/>
              </a:rPr>
              <a:t>ономатопеей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звуку, воспроизводимому инструментом,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кквэн-кквэн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хангыль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Другое имя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интсрумента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све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хангыль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очень маленький гонг, который используется для воспроизводства резкого звука посредством деревянного молоточка.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Кквэнгвари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основном используется в сельской музыке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нонъак</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шаманской.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Autofit/>
          </a:bodyPr>
          <a:lstStyle/>
          <a:p>
            <a:r>
              <a:rPr lang="ru-RU" sz="2400" b="1" dirty="0" err="1" smtClean="0">
                <a:latin typeface="Times New Roman" pitchFamily="18" charset="0"/>
                <a:cs typeface="Times New Roman" pitchFamily="18" charset="0"/>
              </a:rPr>
              <a:t>Кквэнгвари</a:t>
            </a:r>
            <a:r>
              <a:rPr lang="ru-RU" sz="2400" dirty="0" smtClean="0">
                <a:latin typeface="Times New Roman" pitchFamily="18" charset="0"/>
                <a:cs typeface="Times New Roman" pitchFamily="18" charset="0"/>
              </a:rPr>
              <a:t>  — маленький </a:t>
            </a:r>
            <a:r>
              <a:rPr lang="ru-RU" sz="2400" dirty="0" err="1" smtClean="0">
                <a:latin typeface="Times New Roman" pitchFamily="18" charset="0"/>
                <a:cs typeface="Times New Roman" pitchFamily="18" charset="0"/>
              </a:rPr>
              <a:t>шайбообразный</a:t>
            </a:r>
            <a:r>
              <a:rPr lang="ru-RU" sz="2400" dirty="0" smtClean="0">
                <a:solidFill>
                  <a:srgbClr val="C00000"/>
                </a:solidFill>
                <a:latin typeface="Times New Roman" pitchFamily="18" charset="0"/>
                <a:cs typeface="Times New Roman" pitchFamily="18" charset="0"/>
              </a:rPr>
              <a:t> </a:t>
            </a:r>
            <a:r>
              <a:rPr lang="ru-RU" sz="2400" dirty="0" smtClean="0">
                <a:solidFill>
                  <a:srgbClr val="C00000"/>
                </a:solidFill>
                <a:latin typeface="Times New Roman" pitchFamily="18" charset="0"/>
                <a:cs typeface="Times New Roman" pitchFamily="18" charset="0"/>
                <a:hlinkClick r:id="rId2" tooltip="Гонг"/>
              </a:rPr>
              <a:t>гонг</a:t>
            </a:r>
            <a:endParaRPr lang="ru-RU" sz="2400" dirty="0">
              <a:solidFill>
                <a:srgbClr val="C00000"/>
              </a:solidFill>
              <a:latin typeface="Times New Roman" pitchFamily="18" charset="0"/>
              <a:cs typeface="Times New Roman" pitchFamily="18" charset="0"/>
            </a:endParaRPr>
          </a:p>
        </p:txBody>
      </p:sp>
      <p:pic>
        <p:nvPicPr>
          <p:cNvPr id="16386" name="Picture 2" descr="File:Korea-Ggaenggwari-01.jpg">
            <a:hlinkClick r:id="rId3"/>
          </p:cNvPr>
          <p:cNvPicPr>
            <a:picLocks noChangeAspect="1" noChangeArrowheads="1"/>
          </p:cNvPicPr>
          <p:nvPr/>
        </p:nvPicPr>
        <p:blipFill>
          <a:blip r:embed="rId4" cstate="print"/>
          <a:srcRect/>
          <a:stretch>
            <a:fillRect/>
          </a:stretch>
        </p:blipFill>
        <p:spPr bwMode="auto">
          <a:xfrm>
            <a:off x="248658" y="1214422"/>
            <a:ext cx="8157128" cy="542449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Autofit/>
          </a:bodyPr>
          <a:lstStyle/>
          <a:p>
            <a:r>
              <a:rPr lang="ru-RU" sz="2400" b="1" dirty="0" smtClean="0"/>
              <a:t> </a:t>
            </a:r>
            <a:r>
              <a:rPr lang="ru-RU" sz="2400" b="1" dirty="0" err="1" smtClean="0"/>
              <a:t>Сэнхван</a:t>
            </a:r>
            <a:r>
              <a:rPr lang="ru-RU" sz="2400" b="1" dirty="0" smtClean="0"/>
              <a:t> </a:t>
            </a:r>
            <a:r>
              <a:rPr lang="ru-RU" sz="2400" dirty="0" smtClean="0"/>
              <a:t>— корейский </a:t>
            </a:r>
            <a:r>
              <a:rPr lang="ru-RU" sz="2400" dirty="0" smtClean="0">
                <a:hlinkClick r:id="rId2" tooltip="Духовой инструмент"/>
              </a:rPr>
              <a:t>духовой инструмент</a:t>
            </a:r>
            <a:r>
              <a:rPr lang="ru-RU" sz="2400" dirty="0" smtClean="0"/>
              <a:t>, </a:t>
            </a:r>
            <a:r>
              <a:rPr lang="ru-RU" sz="2400" dirty="0" smtClean="0">
                <a:hlinkClick r:id="rId3" tooltip="Язычковые музыкальные инструменты"/>
              </a:rPr>
              <a:t>язычковая</a:t>
            </a:r>
            <a:r>
              <a:rPr lang="ru-RU" sz="2400" dirty="0" smtClean="0"/>
              <a:t> </a:t>
            </a:r>
            <a:r>
              <a:rPr lang="ru-RU" sz="2400" dirty="0" smtClean="0">
                <a:hlinkClick r:id="rId4" tooltip="Губная гармоника"/>
              </a:rPr>
              <a:t>губная гармоника</a:t>
            </a:r>
            <a:endParaRPr lang="ru-RU" sz="2400" dirty="0">
              <a:latin typeface="Times New Roman" pitchFamily="18" charset="0"/>
              <a:cs typeface="Times New Roman" pitchFamily="18" charset="0"/>
            </a:endParaRPr>
          </a:p>
        </p:txBody>
      </p:sp>
      <p:pic>
        <p:nvPicPr>
          <p:cNvPr id="15362" name="Picture 2" descr="File:Hyewon-Juyu.cheonggang.jpg">
            <a:hlinkClick r:id="rId5"/>
          </p:cNvPr>
          <p:cNvPicPr>
            <a:picLocks noChangeAspect="1" noChangeArrowheads="1"/>
          </p:cNvPicPr>
          <p:nvPr/>
        </p:nvPicPr>
        <p:blipFill>
          <a:blip r:embed="rId6" cstate="print"/>
          <a:srcRect/>
          <a:stretch>
            <a:fillRect/>
          </a:stretch>
        </p:blipFill>
        <p:spPr bwMode="auto">
          <a:xfrm>
            <a:off x="928661" y="928670"/>
            <a:ext cx="7291477" cy="570547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1408</Words>
  <Application>Microsoft Office PowerPoint</Application>
  <PresentationFormat>Экран (4:3)</PresentationFormat>
  <Paragraphs>53</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Корейские музыкальные инструменты</vt:lpstr>
      <vt:lpstr>Аджэн — корейский струнный инструмент.</vt:lpstr>
      <vt:lpstr>Слайд 3</vt:lpstr>
      <vt:lpstr>Каягы́м  — корейский многострунный щипковый музыкальный инструмент.</vt:lpstr>
      <vt:lpstr>Слайд 5</vt:lpstr>
      <vt:lpstr>Кквэнгвари  — маленький шайбообразный гонг</vt:lpstr>
      <vt:lpstr>Слайд 7</vt:lpstr>
      <vt:lpstr>Кквэнгвари  — маленький шайбообразный гонг</vt:lpstr>
      <vt:lpstr> Сэнхван — корейский духовой инструмент, язычковая губная гармоника</vt:lpstr>
      <vt:lpstr>Слайд 10</vt:lpstr>
      <vt:lpstr>Кисэн — корейские артистки развлекательного жанра, часто изображались играющими на сэнхване в традиционной корейской живописи. </vt:lpstr>
      <vt:lpstr> Тансо — зубчатая продольная бамбуковая флейта </vt:lpstr>
      <vt:lpstr>Слайд 13</vt:lpstr>
      <vt:lpstr>Звуковой ряд тансо (все звуки воспроизводятся на 1 октаву выше, чем показано на схеме).</vt:lpstr>
      <vt:lpstr>Тэгым — большая бамбуковая поперечная флейта </vt:lpstr>
      <vt:lpstr>Слайд 16</vt:lpstr>
      <vt:lpstr>Слайд 17</vt:lpstr>
      <vt:lpstr>Тэмпл-блок (корейские колокола) </vt:lpstr>
      <vt:lpstr>Слайд 19</vt:lpstr>
      <vt:lpstr>Чангу — корейский ударный музыкальный инструмент, род двустороннего барабана. </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1</cp:lastModifiedBy>
  <cp:revision>14</cp:revision>
  <dcterms:created xsi:type="dcterms:W3CDTF">2014-04-07T07:28:25Z</dcterms:created>
  <dcterms:modified xsi:type="dcterms:W3CDTF">2021-11-14T04:35:34Z</dcterms:modified>
</cp:coreProperties>
</file>