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77" r:id="rId4"/>
    <p:sldId id="279" r:id="rId5"/>
    <p:sldId id="258" r:id="rId6"/>
    <p:sldId id="260" r:id="rId7"/>
    <p:sldId id="278" r:id="rId8"/>
    <p:sldId id="270" r:id="rId9"/>
    <p:sldId id="271" r:id="rId10"/>
    <p:sldId id="272" r:id="rId11"/>
    <p:sldId id="283" r:id="rId12"/>
    <p:sldId id="284" r:id="rId13"/>
    <p:sldId id="267" r:id="rId14"/>
    <p:sldId id="261" r:id="rId15"/>
    <p:sldId id="262" r:id="rId16"/>
    <p:sldId id="268" r:id="rId17"/>
    <p:sldId id="264" r:id="rId18"/>
    <p:sldId id="265" r:id="rId19"/>
    <p:sldId id="266" r:id="rId20"/>
    <p:sldId id="280" r:id="rId21"/>
    <p:sldId id="282" r:id="rId22"/>
    <p:sldId id="269" r:id="rId23"/>
    <p:sldId id="276" r:id="rId24"/>
    <p:sldId id="275" r:id="rId25"/>
    <p:sldId id="274" r:id="rId26"/>
    <p:sldId id="273" r:id="rId27"/>
    <p:sldId id="28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0FFB1F-8F50-4C6D-BBB0-688A11B71473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8EB8EE-454B-4442-82D4-5781BC539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0FFB1F-8F50-4C6D-BBB0-688A11B71473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8EB8EE-454B-4442-82D4-5781BC539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0FFB1F-8F50-4C6D-BBB0-688A11B71473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8EB8EE-454B-4442-82D4-5781BC539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0FFB1F-8F50-4C6D-BBB0-688A11B71473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8EB8EE-454B-4442-82D4-5781BC539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0FFB1F-8F50-4C6D-BBB0-688A11B71473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8EB8EE-454B-4442-82D4-5781BC539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0FFB1F-8F50-4C6D-BBB0-688A11B71473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8EB8EE-454B-4442-82D4-5781BC539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0FFB1F-8F50-4C6D-BBB0-688A11B71473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8EB8EE-454B-4442-82D4-5781BC539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0FFB1F-8F50-4C6D-BBB0-688A11B71473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8EB8EE-454B-4442-82D4-5781BC539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0FFB1F-8F50-4C6D-BBB0-688A11B71473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8EB8EE-454B-4442-82D4-5781BC539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0FFB1F-8F50-4C6D-BBB0-688A11B71473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8EB8EE-454B-4442-82D4-5781BC539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0FFB1F-8F50-4C6D-BBB0-688A11B71473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8EB8EE-454B-4442-82D4-5781BC53940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80FFB1F-8F50-4C6D-BBB0-688A11B71473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38EB8EE-454B-4442-82D4-5781BC53940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Космическая погода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Соболева </a:t>
            </a:r>
            <a:r>
              <a:rPr lang="ru-RU" dirty="0" err="1" smtClean="0"/>
              <a:t>М.В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Педагог доп. Образования </a:t>
            </a:r>
            <a:r>
              <a:rPr lang="ru-RU" dirty="0" err="1" smtClean="0"/>
              <a:t>МКУ</a:t>
            </a:r>
            <a:r>
              <a:rPr lang="ru-RU" dirty="0" smtClean="0"/>
              <a:t> ДО </a:t>
            </a:r>
            <a:r>
              <a:rPr lang="ru-RU" dirty="0" err="1" smtClean="0"/>
              <a:t>ДЮЦ</a:t>
            </a:r>
            <a:r>
              <a:rPr lang="ru-RU" dirty="0" smtClean="0"/>
              <a:t> «Планетарий»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234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0072" y="1113710"/>
            <a:ext cx="35283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Солнце и сдерживает, и поднимает ветры. Слабые и небольшие испарения солнце своим теплом, превосходящим [тепло] испарений, истощает и рассеивает. Да и саму землю оно высушивает прежде, чем образовавшееся выделение скопилось, подобно тому как [сухая] щепка, попав в сильный огонь, часто сгорает, не успев задымиться.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1" t="9136" r="16569" b="15147"/>
          <a:stretch/>
        </p:blipFill>
        <p:spPr bwMode="auto">
          <a:xfrm>
            <a:off x="958839" y="1019522"/>
            <a:ext cx="3960440" cy="443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116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6490" y="1412776"/>
            <a:ext cx="80648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1. Институт </a:t>
            </a:r>
            <a:r>
              <a:rPr lang="ru-RU" b="1" i="1" dirty="0">
                <a:solidFill>
                  <a:srgbClr val="FF0000"/>
                </a:solidFill>
              </a:rPr>
              <a:t>земного магнетизма, ионосферы и распространения радиоволн им. Н. В. Пушкова </a:t>
            </a:r>
            <a:r>
              <a:rPr lang="ru-RU" b="1" i="1" dirty="0" smtClean="0">
                <a:solidFill>
                  <a:srgbClr val="FF0000"/>
                </a:solidFill>
              </a:rPr>
              <a:t>РАН (ИЗМИРАН)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Институт был основан в 1939 году как Научно-исследовательский Институт земного магнетизма (НИИЗМ) на базе Павловской (Слуцкой) магнитной обсерватории в Павловске. Начал свою работу в январе 1940 года. Во время блокады Ленинграда некоторое время работал в городе, зимой 1941/1942 г. был эвакуирован в Свердловскую область. Во время войны деятельность института была ориентирована на удовлетворение нужд армии по прогнозированию явлений в верхней атмосфере, обеспечению магнитных карт важных воздушных линий сообщения.</a:t>
            </a:r>
          </a:p>
        </p:txBody>
      </p:sp>
    </p:spTree>
    <p:extLst>
      <p:ext uri="{BB962C8B-B14F-4D97-AF65-F5344CB8AC3E}">
        <p14:creationId xmlns:p14="http://schemas.microsoft.com/office/powerpoint/2010/main" val="994663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04665"/>
            <a:ext cx="712879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2. Федеральное </a:t>
            </a:r>
            <a:r>
              <a:rPr lang="ru-RU" b="1" i="1" dirty="0">
                <a:solidFill>
                  <a:srgbClr val="FF0000"/>
                </a:solidFill>
              </a:rPr>
              <a:t>Государственное Бюджетное Учреждение </a:t>
            </a:r>
            <a:br>
              <a:rPr lang="ru-RU" b="1" i="1" dirty="0">
                <a:solidFill>
                  <a:srgbClr val="FF0000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>"Научно-исследовательский центр космической гидрометеорологии "Планета"</a:t>
            </a:r>
            <a:br>
              <a:rPr lang="ru-RU" b="1" i="1" dirty="0">
                <a:solidFill>
                  <a:srgbClr val="FF0000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>(ФГБУ "НИЦ "Планета") </a:t>
            </a:r>
            <a:endParaRPr lang="ru-RU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b="1" i="1" dirty="0">
                <a:solidFill>
                  <a:srgbClr val="FF0000"/>
                </a:solidFill>
              </a:rPr>
              <a:t>"Планета" осуществляет оперативное управление и научно-методическое руководство наземным комплексом приема и обработки спутниковой информации гидрометеорологической службы, который включает в себя три региональных центра: Европейский центр (ФГБУ "НИЦ "Планета", г. Москва - с филиалами в гг. Обнинск и Долгопрудный), Сибирский центр (филиал ФГБУ "НИЦ "Планета", г. Новосибирск) и Дальневосточный центр (филиал ФГБУ "НИЦ "Планета", г. Хабаровск), а также сеть стационарных и мобильных автономных пунктов (около 70) приема информации  в  России,  Антарктиде  и  на морских  судах.   Зоны  приема региональных центров обеспечивают получение спутниковой информации по всей территории России и Европы.</a:t>
            </a:r>
            <a:endParaRPr lang="ru-RU" b="1" i="1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4411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986" y="692696"/>
            <a:ext cx="576064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26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267019"/>
            <a:ext cx="7344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Магнитосфера обеспечивает защиту, без которой жизнь на Земле была бы невозможна. Марс, магнитное поле которого очень мало, как полагают, потерял значительную часть своих бывших океанов и атмосферы за счёт воздействия солнечного ветра. По той же причине, как полагают, Венера потеряла большую часть своих вод — за счёт уноса солнечным ветром в космос.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620688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Магнитосфера — область пространства вокруг небесного тела.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01008"/>
            <a:ext cx="5256584" cy="280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21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04664"/>
            <a:ext cx="7344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Ионосфера — верхняя часть атмосферы Земли, состоящая из мезосферы, мезопаузы и термосферы, сильно ионизированная вследствие облучения космическими лучами, идущими, в первую очередь, от Солнца.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Ионосфера состоит из смеси газа нейтральных атомов и молекул (в основном азота N2 и кислорода О2) 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14668"/>
            <a:ext cx="5904656" cy="352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64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92696"/>
            <a:ext cx="5886450" cy="575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33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712879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52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68952" cy="62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06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4904"/>
            <a:ext cx="8064896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31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836712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Космическая погода (англ. </a:t>
            </a:r>
            <a:r>
              <a:rPr lang="ru-RU" sz="2400" b="1" dirty="0" err="1" smtClean="0">
                <a:solidFill>
                  <a:srgbClr val="0070C0"/>
                </a:solidFill>
              </a:rPr>
              <a:t>Space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weather</a:t>
            </a:r>
            <a:r>
              <a:rPr lang="ru-RU" sz="2400" b="1" dirty="0" smtClean="0">
                <a:solidFill>
                  <a:srgbClr val="0070C0"/>
                </a:solidFill>
              </a:rPr>
              <a:t>) — в широком употреблении термин появился в 1990-х годах, как охватывающий наиболее практически важные аспекты науки о солнечно-земных связях.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5" name="Picture 2" descr="C:\Users\Сафонова Наталья\Desktop\Space_Situational_Awareness_Space_Weath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9012"/>
            <a:ext cx="7704856" cy="352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22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56886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 целом же влияние космической погоды на нашу жизнь можно, вероятно, признать существенным, но не катастрофичным. Магнитосфера и ионосфера Земли неплохо защищают нас от космических угроз.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421" y="2276872"/>
            <a:ext cx="5544217" cy="407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197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136904" cy="574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202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6328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Электромагнитные 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колебания. Как они действуют на нас?</a:t>
            </a:r>
          </a:p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Вспышки на солнце провоцируют выход в космос большого количества заряженных частиц, двигающихся очень быстро и в течение двух дней достигающих нашей планеты. Подобная активность солнца вызывает возмущение электромагнитного поля нашей планеты, в результате чего может выходить из строя техника, электроника и т.д.</a:t>
            </a:r>
          </a:p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реагирует и наш организм. Повышенные электромагнитные колебания действуют на нервные клетки, которые передают сигнал нервной системе, благодаря чему активизируется выработка гормонов. И уже гормоны ведут к изменению обменных процессов, метаболизма, выработке ферментов и т.д. То есть организм начинает активно противостоять окружающей среде.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89040"/>
            <a:ext cx="489654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94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359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868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093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849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84627"/>
            <a:ext cx="6912768" cy="551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352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140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733346"/>
            <a:ext cx="39604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 Narrow" panose="020B0606020202030204" pitchFamily="34" charset="0"/>
              </a:rPr>
              <a:t> Эта наука лежит на стыке физики Солнца, солнечной системы и геофизики и занимается исследованием влияния солнечной переменности и солнечной активности через межпланетную среду на Землю, в частности на магнитосферу, ионосферу и атмосферу Земли. В строго научном смысле к космической погоде относится динамическая (с характерными временами — сутки и менее) часть солнечно-земных связей, а по аналогии с земными процессами более стационарная часть часто называется «Космическим климатом».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33346"/>
            <a:ext cx="430217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93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9406"/>
            <a:ext cx="8496944" cy="617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55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698477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39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367240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03589" y="764704"/>
            <a:ext cx="34563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660033"/>
                </a:solidFill>
                <a:latin typeface="Times New Roman" pitchFamily="18" charset="0"/>
              </a:rPr>
              <a:t>Александр Леонидович Чижевский (1897 – 1964) сумел реализовать при разработке рассматриваемой проблемы полный исследовательский цикл. Он провел весьма трудоемкие статистические работы, высказал важные теоретические идеи и поставил первые в мире эксперименты по экранированию от космофизических </a:t>
            </a:r>
            <a:r>
              <a:rPr lang="ru-RU" altLang="ru-RU" dirty="0" smtClean="0">
                <a:solidFill>
                  <a:srgbClr val="660033"/>
                </a:solidFill>
                <a:latin typeface="Times New Roman" pitchFamily="18" charset="0"/>
              </a:rPr>
              <a:t>воздействий.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12668" y="4181024"/>
            <a:ext cx="2664296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b="1" dirty="0" smtClean="0">
                <a:solidFill>
                  <a:srgbClr val="660033"/>
                </a:solidFill>
                <a:latin typeface="Times New Roman" pitchFamily="18" charset="0"/>
              </a:rPr>
              <a:t>Что человеку гибель мирозданья –</a:t>
            </a:r>
          </a:p>
          <a:p>
            <a:pPr algn="ctr">
              <a:lnSpc>
                <a:spcPct val="80000"/>
              </a:lnSpc>
            </a:pPr>
            <a:r>
              <a:rPr lang="ru-RU" altLang="ru-RU" b="1" dirty="0" smtClean="0">
                <a:solidFill>
                  <a:srgbClr val="660033"/>
                </a:solidFill>
                <a:latin typeface="Times New Roman" pitchFamily="18" charset="0"/>
              </a:rPr>
              <a:t>Пусть меркнет неба звездная порфира:</a:t>
            </a:r>
          </a:p>
          <a:p>
            <a:pPr algn="ctr">
              <a:lnSpc>
                <a:spcPct val="80000"/>
              </a:lnSpc>
            </a:pPr>
            <a:r>
              <a:rPr lang="ru-RU" altLang="ru-RU" b="1" dirty="0" smtClean="0">
                <a:solidFill>
                  <a:srgbClr val="660033"/>
                </a:solidFill>
                <a:latin typeface="Times New Roman" pitchFamily="18" charset="0"/>
              </a:rPr>
              <a:t>Страшитесь же иного угасанья:</a:t>
            </a:r>
          </a:p>
          <a:p>
            <a:pPr algn="ctr">
              <a:lnSpc>
                <a:spcPct val="80000"/>
              </a:lnSpc>
            </a:pPr>
            <a:r>
              <a:rPr lang="ru-RU" altLang="ru-RU" b="1" dirty="0" smtClean="0">
                <a:solidFill>
                  <a:srgbClr val="660033"/>
                </a:solidFill>
                <a:latin typeface="Times New Roman" pitchFamily="18" charset="0"/>
              </a:rPr>
              <a:t>Мрак разума ужасней мрака мира!</a:t>
            </a:r>
            <a:endParaRPr lang="ru-RU" altLang="ru-RU" b="1" dirty="0">
              <a:solidFill>
                <a:srgbClr val="660033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37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5870"/>
            <a:ext cx="8424936" cy="60666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48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360040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9992" y="2090172"/>
            <a:ext cx="39604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Метеорологика" - один из физических трактатов Аристотеля, снискавший ему славу "отца метеорологики". Написанная 2300 лет </a:t>
            </a:r>
            <a:r>
              <a:rPr lang="ru-RU" sz="2400" dirty="0" smtClean="0"/>
              <a:t>назад.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5305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268800"/>
            <a:ext cx="51125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Вода окружает землю, как воду — сфера воздуха, а ее в свою очередь так называемая сфера огня (как по мнению большинства, так и по нашему мнению, огонь является внешним по отношению ко всем остальным </a:t>
            </a:r>
            <a:r>
              <a:rPr lang="ru-RU" dirty="0" smtClean="0"/>
              <a:t>). </a:t>
            </a:r>
            <a:r>
              <a:rPr lang="ru-RU" dirty="0"/>
              <a:t>Из-за движения Солнца по своему пути (которое и вызывает изменение, возникновение и уничтожение) самая чистая и пресная [вода] ежедневно поднимается в разреженном и парообразном состоянии и уносится в верхнюю область, чтобы, вновь сгустившись там от охлаждения, опять низвергнуться на землю. Как уже было сказано, природа всегда стремится действовать таким образом.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8" r="7853" b="12995"/>
          <a:stretch/>
        </p:blipFill>
        <p:spPr bwMode="auto">
          <a:xfrm>
            <a:off x="5591015" y="1498129"/>
            <a:ext cx="3168353" cy="411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5685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1365</TotalTime>
  <Words>709</Words>
  <Application>Microsoft Office PowerPoint</Application>
  <PresentationFormat>Экран (4:3)</PresentationFormat>
  <Paragraphs>26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Аспект</vt:lpstr>
      <vt:lpstr>Космическая погода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Космическая погода</dc:title>
  <dc:creator>Сафонова Наталья</dc:creator>
  <cp:lastModifiedBy>Сафонова Наталья</cp:lastModifiedBy>
  <cp:revision>46</cp:revision>
  <dcterms:created xsi:type="dcterms:W3CDTF">2015-03-04T06:56:17Z</dcterms:created>
  <dcterms:modified xsi:type="dcterms:W3CDTF">2017-04-14T08:25:48Z</dcterms:modified>
</cp:coreProperties>
</file>