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74" r:id="rId7"/>
    <p:sldId id="267" r:id="rId8"/>
    <p:sldId id="268" r:id="rId9"/>
    <p:sldId id="2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A70E8D6-6252-42C8-8517-48F8AD8CEE13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EDB2B9-272A-452F-9F3F-5C3543DBA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7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821F9-B2EE-4FC2-B7EF-103D40A695C6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0159-EB2B-4F02-9B8E-89334CF6B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35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7BA86-9619-471C-B717-16D03A529CE2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26C9-D0B6-43A3-B6A6-8BF187563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7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8B3B5-CB3A-49FA-84CE-B51E18A58F4C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D1A01-09BE-4951-847F-031DD23F3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42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D400-C3C0-45F1-A88A-DB5C81530CC3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7AD2E-EF4D-48D6-9C31-43333C5B4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74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37C6C-61AC-4919-AD8A-83AB1624C15F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2F1FA-A635-4F7B-AC0F-839A2A28A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1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1F5B-0DAF-4FEB-A50A-CBC1908AF8EA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1D9EDF2-5526-412A-A97C-6A5A2811D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92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C46F-8463-49AB-98E1-63DB5D38069D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C297C-1497-424C-9827-D8A6B220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83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C7EC-63EE-4B9E-8DF7-7DF225FC58C1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E020A-9B56-4441-9EBA-71284A2B6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4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16B7DC2-2707-43FB-8C4B-DF3FD962E5EB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BDEA454-4CA9-45A6-A0BF-0DA401267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549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CE48BB7-AA1D-4DB9-9E0B-47A04EF692AF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A5F464E2-B4A4-43A1-B982-5AB5FFE6E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63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F974B8-CA7A-4EA8-BF0D-5171DFC8210D}" type="datetimeFigureOut">
              <a:rPr lang="ru-RU"/>
              <a:pPr>
                <a:defRPr/>
              </a:pPr>
              <a:t>29.05.2017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4E4B72-6897-4D38-B04C-ACB173455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792" r:id="rId4"/>
    <p:sldLayoutId id="2147483800" r:id="rId5"/>
    <p:sldLayoutId id="2147483793" r:id="rId6"/>
    <p:sldLayoutId id="2147483794" r:id="rId7"/>
    <p:sldLayoutId id="2147483801" r:id="rId8"/>
    <p:sldLayoutId id="2147483802" r:id="rId9"/>
    <p:sldLayoutId id="2147483795" r:id="rId10"/>
    <p:sldLayoutId id="2147483796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C0F995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C0F995"/>
          </a:solidFill>
          <a:latin typeface="Arial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C0F995"/>
          </a:solidFill>
          <a:latin typeface="Arial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C0F995"/>
          </a:solidFill>
          <a:latin typeface="Arial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C0F995"/>
          </a:solidFill>
          <a:latin typeface="Arial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C0F995"/>
          </a:solidFill>
          <a:latin typeface="Arial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C0F995"/>
          </a:solidFill>
          <a:latin typeface="Arial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C0F995"/>
          </a:solidFill>
          <a:latin typeface="Arial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C0F995"/>
          </a:solidFill>
          <a:latin typeface="Arial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C9EAB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_____Microsoft_Excel_97-2003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_____Microsoft_Excel_97-20033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-831995" y="-459432"/>
            <a:ext cx="10009112" cy="4176464"/>
          </a:xfrm>
        </p:spPr>
        <p:txBody>
          <a:bodyPr anchorCtr="0">
            <a:noAutofit/>
          </a:bodyPr>
          <a:lstStyle/>
          <a:p>
            <a:pPr marL="484632" indent="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51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Космические технологии </a:t>
            </a:r>
            <a:r>
              <a:rPr lang="ru-RU" sz="4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/>
            </a:r>
            <a:br>
              <a:rPr lang="ru-RU" sz="44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</a:br>
            <a:r>
              <a:rPr lang="ru-RU" sz="40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Segoe Print" pitchFamily="2" charset="0"/>
              </a:rPr>
              <a:t>в повседневной жизни человека</a:t>
            </a:r>
            <a:endParaRPr lang="ru-RU" sz="4400" b="1" u="sng" dirty="0" smtClean="0">
              <a:solidFill>
                <a:schemeClr val="accent1">
                  <a:tint val="83000"/>
                  <a:satMod val="150000"/>
                </a:schemeClr>
              </a:solidFill>
              <a:latin typeface="Segoe Print" pitchFamily="2" charset="0"/>
            </a:endParaRPr>
          </a:p>
        </p:txBody>
      </p:sp>
      <p:sp>
        <p:nvSpPr>
          <p:cNvPr id="8195" name="Rectangle 5"/>
          <p:cNvSpPr>
            <a:spLocks noGrp="1"/>
          </p:cNvSpPr>
          <p:nvPr>
            <p:ph type="subTitle" idx="4294967295"/>
          </p:nvPr>
        </p:nvSpPr>
        <p:spPr>
          <a:xfrm>
            <a:off x="2590800" y="3573463"/>
            <a:ext cx="6400800" cy="2576512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590506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Цель</a:t>
            </a:r>
            <a:r>
              <a:rPr lang="ru-RU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:</a:t>
            </a:r>
            <a:r>
              <a:rPr lang="ru-RU" sz="31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ответить на часто возникающие вопросы на тему космических технологий в быту, актуализировать </a:t>
            </a:r>
            <a:r>
              <a:rPr lang="ru-RU" sz="3100" dirty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тему космоса для сверстников через знакомство с применением космических технологий в повседневной жизни каждого человека. А так же подумать, какую еще космическую технологию можно перенести в нашу повседневную жизнь.</a:t>
            </a:r>
            <a:r>
              <a:rPr lang="ru-RU" sz="2800" dirty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 </a:t>
            </a:r>
            <a:br>
              <a:rPr lang="ru-RU" sz="2800" dirty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</a:br>
            <a:endParaRPr lang="ru-RU" sz="2800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904656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200" b="1" u="sng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200" b="1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300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pc="300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pc="300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u="sng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Познакомиться с литературой и интернет - источниками на данную тему</a:t>
            </a:r>
            <a:r>
              <a:rPr lang="ru-RU" sz="2400" u="sng" spc="300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2) Отобрать и выстроить нужный материал, провести его анализ;</a:t>
            </a:r>
            <a:br>
              <a:rPr lang="ru-RU" sz="2400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u="sng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Провести соцопрос сверстников и проанализировать его результаты;</a:t>
            </a:r>
            <a:br>
              <a:rPr lang="ru-RU" sz="2400" u="sng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4) Попробовать перенести ещё какую-то космическую технологию в нашу повседневную жизнь (исследовать технологии космоса и предложить варианты для земли);</a:t>
            </a:r>
            <a:br>
              <a:rPr lang="ru-RU" sz="2400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5)  </a:t>
            </a:r>
            <a:r>
              <a:rPr lang="ru-RU" sz="2400" u="sng" spc="300" dirty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Познакомить сверстников с результатами работы на круглом столе.</a:t>
            </a:r>
            <a:r>
              <a:rPr lang="ru-RU" sz="44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spc="3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336704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b="1" u="sng" dirty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и приёмы</a:t>
            </a:r>
            <a: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Главными </a:t>
            </a:r>
            <a:r>
              <a:rPr lang="ru-RU" sz="3600" dirty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методами в создании вышеуказанной работы стали </a:t>
            </a:r>
            <a:r>
              <a:rPr lang="ru-RU" sz="3600" u="sng" dirty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исследование, анкетирование, анализ информации, творческая разработка.</a:t>
            </a:r>
            <a:br>
              <a:rPr lang="ru-RU" sz="3600" u="sng" dirty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u="sng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81386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Диаграмма 1.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Отношение </a:t>
            </a:r>
            <a:r>
              <a:rPr lang="ru-RU" sz="36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опрошенных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к </a:t>
            </a:r>
            <a:r>
              <a:rPr lang="ru-RU" sz="36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проблемы затрат на космическую </a:t>
            </a:r>
            <a:r>
              <a:rPr lang="ru-RU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индустрию.</a:t>
            </a:r>
            <a:r>
              <a:rPr lang="ru-RU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/>
            </a:r>
            <a:br>
              <a:rPr lang="ru-RU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12291" name="Диаграмма 5"/>
          <p:cNvGraphicFramePr>
            <a:graphicFrameLocks/>
          </p:cNvGraphicFramePr>
          <p:nvPr/>
        </p:nvGraphicFramePr>
        <p:xfrm>
          <a:off x="2144713" y="1938338"/>
          <a:ext cx="4857750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r:id="rId4" imgW="4858933" imgH="4730906" progId="Excel.Sheet.8">
                  <p:embed/>
                </p:oleObj>
              </mc:Choice>
              <mc:Fallback>
                <p:oleObj r:id="rId4" imgW="4858933" imgH="4730906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1938338"/>
                        <a:ext cx="4857750" cy="472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отдаёт нам космос?</a:t>
            </a: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08740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52135"/>
            <a:ext cx="3087403" cy="26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576" y="1307086"/>
            <a:ext cx="3363254" cy="3016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576" y="4437112"/>
            <a:ext cx="3363254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44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369418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Диаграмма 2. </a:t>
            </a:r>
            <a:br>
              <a:rPr lang="ru-RU" sz="32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</a:br>
            <a:r>
              <a:rPr lang="ru-RU" sz="32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Отношение опрошенных к вопросу:</a:t>
            </a:r>
            <a:br>
              <a:rPr lang="ru-RU" sz="32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 «Почему эти вещи именно из космоса?»</a:t>
            </a: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18435" name="Диаграмма 2"/>
          <p:cNvGraphicFramePr>
            <a:graphicFrameLocks/>
          </p:cNvGraphicFramePr>
          <p:nvPr/>
        </p:nvGraphicFramePr>
        <p:xfrm>
          <a:off x="3800475" y="1938338"/>
          <a:ext cx="3343275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r:id="rId4" imgW="3340898" imgH="4602879" progId="Excel.Sheet.8">
                  <p:embed/>
                </p:oleObj>
              </mc:Choice>
              <mc:Fallback>
                <p:oleObj r:id="rId4" imgW="3340898" imgH="4602879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938338"/>
                        <a:ext cx="3343275" cy="460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441426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Диаграмма 3. Мнение опрошенных о возможности перенесения в нашу жизнь оставшихся космических технологий.</a:t>
            </a:r>
            <a:r>
              <a:rPr lang="ru-RU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/>
            </a:r>
            <a:br>
              <a:rPr lang="ru-RU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</a:b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19459" name="Диаграмма 2"/>
          <p:cNvGraphicFramePr>
            <a:graphicFrameLocks/>
          </p:cNvGraphicFramePr>
          <p:nvPr/>
        </p:nvGraphicFramePr>
        <p:xfrm>
          <a:off x="488950" y="2593975"/>
          <a:ext cx="7805738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r:id="rId4" imgW="7809653" imgH="4310246" progId="Excel.Sheet.8">
                  <p:embed/>
                </p:oleObj>
              </mc:Choice>
              <mc:Fallback>
                <p:oleObj r:id="rId4" imgW="7809653" imgH="4310246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593975"/>
                        <a:ext cx="7805738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29858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Исследовав </a:t>
            </a:r>
            <a:r>
              <a:rPr lang="ru-RU" sz="2400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данную тему, я пришла к выводу, что в нашей повседневной жизни уже невозможно обойтись без космических разработок, что эти вещи по своим функциям и свойствам намного превосходят своих «земных» предшественников. Я поняла, что космос много отдает земле, и есть смысл тратить деньги на космические исследования, так как они гораздо продуктивнее земных. Осознала, что люди будут переносить космические изделия не только в быт, но и в промышленность и т.п. отрасли, и это будет иметь успех.</a:t>
            </a:r>
            <a:br>
              <a:rPr lang="ru-RU" sz="2400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</a:br>
            <a:endParaRPr lang="ru-RU" sz="2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5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B2E38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171</TotalTime>
  <Words>92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Яркая</vt:lpstr>
      <vt:lpstr>Лист Microsoft Excel 97-2003</vt:lpstr>
      <vt:lpstr>Космические технологии  в повседневной жизни человека</vt:lpstr>
      <vt:lpstr>Цель: ответить на часто возникающие вопросы на тему космических технологий в быту, актуализировать тему космоса для сверстников через знакомство с применением космических технологий в повседневной жизни каждого человека. А так же подумать, какую еще космическую технологию можно перенести в нашу повседневную жизнь.   </vt:lpstr>
      <vt:lpstr>Задачи:  1) Познакомиться с литературой и интернет - источниками на данную тему; 2) Отобрать и выстроить нужный материал, провести его анализ; 3) Провести соцопрос сверстников и проанализировать его результаты; 4) Попробовать перенести ещё какую-то космическую технологию в нашу повседневную жизнь (исследовать технологии космоса и предложить варианты для земли); 5)  Познакомить сверстников с результатами работы на круглом столе. </vt:lpstr>
      <vt:lpstr>Методы и приёмы: Главными методами в создании вышеуказанной работы стали исследование, анкетирование, анализ информации, творческая разработка. </vt:lpstr>
      <vt:lpstr>Диаграмма 1. Отношение опрошенных к проблемы затрат на космическую индустрию. </vt:lpstr>
      <vt:lpstr>Что отдаёт нам космос?</vt:lpstr>
      <vt:lpstr>Диаграмма 2.  Отношение опрошенных к вопросу:  «Почему эти вещи именно из космоса?»</vt:lpstr>
      <vt:lpstr>Диаграмма 3. Мнение опрошенных о возможности перенесения в нашу жизнь оставшихся космических технологий. </vt:lpstr>
      <vt:lpstr>Вывод: Исследовав данную тему, я пришла к выводу, что в нашей повседневной жизни уже невозможно обойтись без космических разработок, что эти вещи по своим функциям и свойствам намного превосходят своих «земных» предшественников. Я поняла, что космос много отдает земле, и есть смысл тратить деньги на космические исследования, так как они гораздо продуктивнее земных. Осознала, что люди будут переносить космические изделия не только в быт, но и в промышленность и т.п. отрасли, и это будет иметь успех.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Космические технологии  в повседневной жизни человека</dc:title>
  <dc:creator>Кристюша</dc:creator>
  <cp:lastModifiedBy>admin</cp:lastModifiedBy>
  <cp:revision>15</cp:revision>
  <dcterms:created xsi:type="dcterms:W3CDTF">2011-10-06T10:02:39Z</dcterms:created>
  <dcterms:modified xsi:type="dcterms:W3CDTF">2017-05-29T12:36:26Z</dcterms:modified>
</cp:coreProperties>
</file>