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91" r:id="rId9"/>
    <p:sldId id="263" r:id="rId10"/>
    <p:sldId id="264" r:id="rId11"/>
    <p:sldId id="269" r:id="rId12"/>
    <p:sldId id="270" r:id="rId13"/>
    <p:sldId id="276" r:id="rId14"/>
    <p:sldId id="277" r:id="rId15"/>
    <p:sldId id="278" r:id="rId16"/>
    <p:sldId id="279" r:id="rId17"/>
    <p:sldId id="286" r:id="rId18"/>
    <p:sldId id="284" r:id="rId19"/>
    <p:sldId id="285" r:id="rId20"/>
    <p:sldId id="287" r:id="rId21"/>
    <p:sldId id="265" r:id="rId22"/>
    <p:sldId id="267" r:id="rId23"/>
    <p:sldId id="266" r:id="rId24"/>
    <p:sldId id="268" r:id="rId25"/>
    <p:sldId id="271" r:id="rId26"/>
    <p:sldId id="272" r:id="rId27"/>
    <p:sldId id="273" r:id="rId28"/>
    <p:sldId id="274" r:id="rId29"/>
    <p:sldId id="275" r:id="rId30"/>
    <p:sldId id="280" r:id="rId31"/>
    <p:sldId id="281" r:id="rId32"/>
    <p:sldId id="282" r:id="rId33"/>
    <p:sldId id="283" r:id="rId34"/>
    <p:sldId id="288" r:id="rId35"/>
    <p:sldId id="289" r:id="rId36"/>
    <p:sldId id="290" r:id="rId37"/>
    <p:sldId id="292"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1146"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05.04.2020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05.04.2020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05.04.2020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681946" y="584583"/>
            <a:ext cx="7776864" cy="5688632"/>
          </a:xfrm>
          <a:prstGeom prst="roundRect">
            <a:avLst/>
          </a:prstGeom>
          <a:solidFill>
            <a:schemeClr val="bg1">
              <a:alpha val="4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685800" y="1484784"/>
            <a:ext cx="7772400" cy="3096343"/>
          </a:xfrm>
        </p:spPr>
        <p:txBody>
          <a:bodyPr>
            <a:normAutofit/>
          </a:bodyPr>
          <a:lstStyle/>
          <a:p>
            <a:r>
              <a:rPr lang="ru-RU" sz="6000" dirty="0" smtClean="0">
                <a:latin typeface="Arial Black" pitchFamily="34" charset="0"/>
              </a:rPr>
              <a:t>КОСТРЫ.</a:t>
            </a:r>
            <a:br>
              <a:rPr lang="ru-RU" sz="6000" dirty="0" smtClean="0">
                <a:latin typeface="Arial Black" pitchFamily="34" charset="0"/>
              </a:rPr>
            </a:br>
            <a:r>
              <a:rPr lang="ru-RU" sz="6000" dirty="0" smtClean="0">
                <a:latin typeface="Arial Black" pitchFamily="34" charset="0"/>
              </a:rPr>
              <a:t>ИХ ВИДЫ И ПРИМЕНЕНИЕ</a:t>
            </a:r>
            <a:endParaRPr lang="ru-RU" sz="6000" dirty="0">
              <a:latin typeface="Arial Black" pitchFamily="34" charset="0"/>
            </a:endParaRPr>
          </a:p>
        </p:txBody>
      </p:sp>
      <p:sp>
        <p:nvSpPr>
          <p:cNvPr id="3" name="Подзаголовок 2"/>
          <p:cNvSpPr>
            <a:spLocks noGrp="1"/>
          </p:cNvSpPr>
          <p:nvPr>
            <p:ph type="subTitle" idx="1"/>
          </p:nvPr>
        </p:nvSpPr>
        <p:spPr>
          <a:xfrm>
            <a:off x="4067944" y="5013176"/>
            <a:ext cx="4320480" cy="1224136"/>
          </a:xfrm>
        </p:spPr>
        <p:txBody>
          <a:bodyPr>
            <a:normAutofit/>
          </a:bodyPr>
          <a:lstStyle/>
          <a:p>
            <a:endParaRPr lang="ru-RU" sz="2000" dirty="0">
              <a:solidFill>
                <a:schemeClr val="tx1"/>
              </a:solidFill>
            </a:endParaRPr>
          </a:p>
        </p:txBody>
      </p:sp>
    </p:spTree>
    <p:extLst>
      <p:ext uri="{BB962C8B-B14F-4D97-AF65-F5344CB8AC3E}">
        <p14:creationId xmlns:p14="http://schemas.microsoft.com/office/powerpoint/2010/main" val="2395317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712968"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«КОЛОДЕЦ»</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611560" y="1700808"/>
            <a:ext cx="8075240" cy="4896544"/>
          </a:xfrm>
        </p:spPr>
        <p:txBody>
          <a:bodyPr>
            <a:normAutofit fontScale="70000" lnSpcReduction="20000"/>
          </a:bodyPr>
          <a:lstStyle/>
          <a:p>
            <a:pPr marL="0" indent="0">
              <a:buNone/>
            </a:pPr>
            <a:r>
              <a:rPr lang="ru-RU" dirty="0"/>
              <a:t>Представляет собой четырехугольный костёр, сложенный из толстых поленьев. Иногда, если требуется большой костер (праздничный), вместо поленьев используют длинные бревна.</a:t>
            </a:r>
          </a:p>
          <a:p>
            <a:pPr marL="0" indent="0">
              <a:buNone/>
            </a:pPr>
            <a:r>
              <a:rPr lang="ru-RU" b="1" dirty="0"/>
              <a:t>Как развести</a:t>
            </a:r>
            <a:r>
              <a:rPr lang="ru-RU" b="1" dirty="0" smtClean="0"/>
              <a:t>:</a:t>
            </a:r>
          </a:p>
          <a:p>
            <a:r>
              <a:rPr lang="ru-RU" dirty="0"/>
              <a:t> Складываем приготовленные заранее дрова в форме сруба, в центр кладём растопку и поджигаем её.</a:t>
            </a:r>
          </a:p>
          <a:p>
            <a:pPr marL="0" indent="0">
              <a:buNone/>
            </a:pPr>
            <a:r>
              <a:rPr lang="ru-RU" b="1" dirty="0"/>
              <a:t>Плюсы:</a:t>
            </a:r>
            <a:endParaRPr lang="ru-RU" dirty="0"/>
          </a:p>
          <a:p>
            <a:r>
              <a:rPr lang="ru-RU" dirty="0"/>
              <a:t>Направленное пламя отлично подходит для приготовления пищи или просушки одежды</a:t>
            </a:r>
          </a:p>
          <a:p>
            <a:pPr marL="0" indent="0">
              <a:buNone/>
            </a:pPr>
            <a:r>
              <a:rPr lang="ru-RU" b="1" dirty="0"/>
              <a:t>Минусы:</a:t>
            </a:r>
            <a:endParaRPr lang="ru-RU" dirty="0"/>
          </a:p>
          <a:p>
            <a:r>
              <a:rPr lang="ru-RU" dirty="0"/>
              <a:t>Дрова должны быть примерно одинакового размера. В принципе, это не большая проблема.</a:t>
            </a:r>
          </a:p>
          <a:p>
            <a:r>
              <a:rPr lang="ru-RU" dirty="0"/>
              <a:t>Не может быть использован для обогрева места стоянки, так как даёт направленное пламя, которое больше пригодно для готовки.</a:t>
            </a:r>
          </a:p>
          <a:p>
            <a:pPr marL="0" indent="0">
              <a:buNone/>
            </a:pPr>
            <a:endParaRPr lang="ru-RU" dirty="0"/>
          </a:p>
        </p:txBody>
      </p:sp>
    </p:spTree>
    <p:extLst>
      <p:ext uri="{BB962C8B-B14F-4D97-AF65-F5344CB8AC3E}">
        <p14:creationId xmlns:p14="http://schemas.microsoft.com/office/powerpoint/2010/main" val="264334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24744"/>
            <a:ext cx="8568952" cy="5616624"/>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«ЗВЕЗДА»</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4199" y="1484783"/>
            <a:ext cx="6876193" cy="4922729"/>
          </a:xfrm>
        </p:spPr>
      </p:pic>
    </p:spTree>
    <p:extLst>
      <p:ext uri="{BB962C8B-B14F-4D97-AF65-F5344CB8AC3E}">
        <p14:creationId xmlns:p14="http://schemas.microsoft.com/office/powerpoint/2010/main" val="3906548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24744"/>
            <a:ext cx="8712968"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11560" y="1556792"/>
            <a:ext cx="8075240" cy="5112568"/>
          </a:xfrm>
        </p:spPr>
        <p:txBody>
          <a:bodyPr>
            <a:normAutofit fontScale="70000" lnSpcReduction="20000"/>
          </a:bodyPr>
          <a:lstStyle/>
          <a:p>
            <a:pPr marL="0" indent="0">
              <a:buNone/>
            </a:pPr>
            <a:r>
              <a:rPr lang="ru-RU" dirty="0"/>
              <a:t>Костер длительного действия. Распространён в Сибири.</a:t>
            </a:r>
          </a:p>
          <a:p>
            <a:pPr marL="0" indent="0">
              <a:buNone/>
            </a:pPr>
            <a:r>
              <a:rPr lang="ru-RU" b="1" dirty="0"/>
              <a:t>Как развести:</a:t>
            </a:r>
            <a:r>
              <a:rPr lang="ru-RU" dirty="0"/>
              <a:t> </a:t>
            </a:r>
            <a:endParaRPr lang="ru-RU" dirty="0" smtClean="0"/>
          </a:p>
          <a:p>
            <a:pPr marL="0" indent="0">
              <a:buNone/>
            </a:pPr>
            <a:r>
              <a:rPr lang="ru-RU" dirty="0" smtClean="0"/>
              <a:t>Костёр </a:t>
            </a:r>
            <a:r>
              <a:rPr lang="ru-RU" dirty="0"/>
              <a:t>складывают из 5-10-ти крупных брёвен до трёх метров длиной. Концы брёвен складывают вместе на подобие звезды. По мере прогорания, поленья двигают к центру.</a:t>
            </a:r>
          </a:p>
          <a:p>
            <a:pPr marL="0" indent="0">
              <a:buNone/>
            </a:pPr>
            <a:r>
              <a:rPr lang="ru-RU" b="1" dirty="0"/>
              <a:t>Плюсы:</a:t>
            </a:r>
            <a:endParaRPr lang="ru-RU" dirty="0"/>
          </a:p>
          <a:p>
            <a:r>
              <a:rPr lang="ru-RU" dirty="0"/>
              <a:t>Очень жаркий костер, даёт много тепла.</a:t>
            </a:r>
          </a:p>
          <a:p>
            <a:r>
              <a:rPr lang="ru-RU" dirty="0"/>
              <a:t>Вокруг него можно располагаться на ночлег даже зимой.</a:t>
            </a:r>
          </a:p>
          <a:p>
            <a:r>
              <a:rPr lang="ru-RU" dirty="0"/>
              <a:t>Даёт жаркое узкое пламя, на нём удобно готовить пищу в одной посуде.</a:t>
            </a:r>
          </a:p>
          <a:p>
            <a:pPr marL="0" indent="0">
              <a:buNone/>
            </a:pPr>
            <a:r>
              <a:rPr lang="ru-RU" b="1" dirty="0"/>
              <a:t>Минусы:</a:t>
            </a:r>
            <a:endParaRPr lang="ru-RU" dirty="0"/>
          </a:p>
          <a:p>
            <a:r>
              <a:rPr lang="ru-RU" dirty="0"/>
              <a:t>Необходимо пододвигать бревна к центру по мере их сгорания.</a:t>
            </a:r>
          </a:p>
          <a:p>
            <a:r>
              <a:rPr lang="ru-RU" dirty="0"/>
              <a:t>Требуются толстые бревна, как собственно и для любого типа бивачных костров.</a:t>
            </a:r>
          </a:p>
          <a:p>
            <a:pPr marL="0" indent="0">
              <a:buNone/>
            </a:pPr>
            <a:endParaRPr lang="ru-RU" dirty="0"/>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«ЗВЕЗДА»</a:t>
            </a:r>
            <a:endParaRPr lang="ru-RU" sz="5400" dirty="0"/>
          </a:p>
        </p:txBody>
      </p:sp>
    </p:spTree>
    <p:extLst>
      <p:ext uri="{BB962C8B-B14F-4D97-AF65-F5344CB8AC3E}">
        <p14:creationId xmlns:p14="http://schemas.microsoft.com/office/powerpoint/2010/main" val="1484389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7544" y="1124744"/>
            <a:ext cx="8352928" cy="5616624"/>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«ПОЛИНЕЗИЙСКИЙ»</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5896" y="3933056"/>
            <a:ext cx="4748472" cy="2532518"/>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412776"/>
            <a:ext cx="485755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592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052736"/>
            <a:ext cx="8496944" cy="5688632"/>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11560" y="1340768"/>
            <a:ext cx="8208912" cy="5400600"/>
          </a:xfrm>
        </p:spPr>
        <p:txBody>
          <a:bodyPr>
            <a:normAutofit fontScale="70000" lnSpcReduction="20000"/>
          </a:bodyPr>
          <a:lstStyle/>
          <a:p>
            <a:pPr marL="0" indent="0">
              <a:buNone/>
            </a:pPr>
            <a:r>
              <a:rPr lang="ru-RU" dirty="0"/>
              <a:t>Не очень распространённый вид костра. Практически невидим, при этом даёт много углей. Незаменим в ветреную и дождливую погоду.</a:t>
            </a:r>
          </a:p>
          <a:p>
            <a:pPr marL="0" indent="0">
              <a:buNone/>
            </a:pPr>
            <a:r>
              <a:rPr lang="ru-RU" b="1" dirty="0"/>
              <a:t>Как развести:</a:t>
            </a:r>
            <a:r>
              <a:rPr lang="ru-RU" dirty="0"/>
              <a:t> </a:t>
            </a:r>
            <a:endParaRPr lang="ru-RU" dirty="0" smtClean="0"/>
          </a:p>
          <a:p>
            <a:pPr marL="0" indent="0">
              <a:buNone/>
            </a:pPr>
            <a:r>
              <a:rPr lang="ru-RU" dirty="0" smtClean="0"/>
              <a:t>Копаем </a:t>
            </a:r>
            <a:r>
              <a:rPr lang="ru-RU" dirty="0"/>
              <a:t>конусообразную яму глубиной в пол метра (можно до метра) и обкладываем стенки брёвнами. На дне разводим костёр</a:t>
            </a:r>
          </a:p>
          <a:p>
            <a:pPr marL="0" indent="0">
              <a:buNone/>
            </a:pPr>
            <a:r>
              <a:rPr lang="ru-RU" b="1" dirty="0"/>
              <a:t>Плюсы:</a:t>
            </a:r>
            <a:endParaRPr lang="ru-RU" dirty="0"/>
          </a:p>
          <a:p>
            <a:r>
              <a:rPr lang="ru-RU" dirty="0"/>
              <a:t>Костёр очень удобен для приготовления пищи.</a:t>
            </a:r>
          </a:p>
          <a:p>
            <a:r>
              <a:rPr lang="ru-RU" dirty="0"/>
              <a:t>Можно использовать в непогоду(дождь), если предварительно сделать навес над костром.</a:t>
            </a:r>
          </a:p>
          <a:p>
            <a:r>
              <a:rPr lang="ru-RU" dirty="0"/>
              <a:t>Костёр практически незаметен со стороны</a:t>
            </a:r>
          </a:p>
          <a:p>
            <a:pPr marL="0" indent="0">
              <a:buNone/>
            </a:pPr>
            <a:r>
              <a:rPr lang="ru-RU" b="1" dirty="0"/>
              <a:t>Минусы:</a:t>
            </a:r>
            <a:endParaRPr lang="ru-RU" dirty="0"/>
          </a:p>
          <a:p>
            <a:r>
              <a:rPr lang="ru-RU" dirty="0"/>
              <a:t>Необходимо копать яму, что в отсутствии лопатки затруднительно (или например зимой).</a:t>
            </a:r>
          </a:p>
          <a:p>
            <a:r>
              <a:rPr lang="ru-RU" dirty="0"/>
              <a:t>Костёр является узкоспециализированным и может использоваться только для приготовления пищи.</a:t>
            </a:r>
          </a:p>
          <a:p>
            <a:pPr marL="0" indent="0">
              <a:buNone/>
            </a:pPr>
            <a:endParaRPr lang="ru-RU" dirty="0"/>
          </a:p>
        </p:txBody>
      </p:sp>
      <p:sp>
        <p:nvSpPr>
          <p:cNvPr id="2" name="Заголовок 1"/>
          <p:cNvSpPr>
            <a:spLocks noGrp="1"/>
          </p:cNvSpPr>
          <p:nvPr>
            <p:ph type="title"/>
          </p:nvPr>
        </p:nvSpPr>
        <p:spPr/>
        <p:txBody>
          <a:bodyPr/>
          <a:lstStyle/>
          <a:p>
            <a:r>
              <a:rPr lang="ru-RU" dirty="0" smtClean="0">
                <a:solidFill>
                  <a:srgbClr val="C00000"/>
                </a:solidFill>
                <a:latin typeface="Arial Black" pitchFamily="34" charset="0"/>
              </a:rPr>
              <a:t>«</a:t>
            </a:r>
            <a:r>
              <a:rPr lang="ru-RU" sz="5400" dirty="0" smtClean="0">
                <a:solidFill>
                  <a:srgbClr val="C00000"/>
                </a:solidFill>
                <a:latin typeface="Arial Black" pitchFamily="34" charset="0"/>
              </a:rPr>
              <a:t>ПОЛИНЕЗИЙСКИЙ»</a:t>
            </a:r>
            <a:endParaRPr lang="ru-RU" sz="5400" dirty="0"/>
          </a:p>
        </p:txBody>
      </p:sp>
    </p:spTree>
    <p:extLst>
      <p:ext uri="{BB962C8B-B14F-4D97-AF65-F5344CB8AC3E}">
        <p14:creationId xmlns:p14="http://schemas.microsoft.com/office/powerpoint/2010/main" val="32171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7544" y="1412776"/>
            <a:ext cx="8352928" cy="5040560"/>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«ФИНСКАЯ СВЕЧА»</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616" y="1647056"/>
            <a:ext cx="3142192" cy="4572000"/>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647056"/>
            <a:ext cx="33718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529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24744"/>
            <a:ext cx="8568952"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83568" y="1628800"/>
            <a:ext cx="8003232" cy="5229200"/>
          </a:xfrm>
        </p:spPr>
        <p:txBody>
          <a:bodyPr>
            <a:normAutofit fontScale="77500" lnSpcReduction="20000"/>
          </a:bodyPr>
          <a:lstStyle/>
          <a:p>
            <a:pPr marL="0" indent="0">
              <a:buNone/>
            </a:pPr>
            <a:r>
              <a:rPr lang="ru-RU" dirty="0">
                <a:latin typeface="Arial Black" pitchFamily="34" charset="0"/>
              </a:rPr>
              <a:t>Назначение костра-«свечи» </a:t>
            </a:r>
            <a:r>
              <a:rPr lang="ru-RU" dirty="0"/>
              <a:t>состоит в разогреве воды для чая или приготовления пищи на охоте, рыбалке или в походе во время кратковременного привала. Такой костер не способен обогревать большую площадь вокруг себя, поскольку жар сосредоточен в самом его центре. Для его сооружения используется полено, верхушка которого разрубается на 6-8 частей в зависимости от его толщины. Внутрь раскола помещается трут с поленьями и разжигается. </a:t>
            </a:r>
            <a:endParaRPr lang="ru-RU" dirty="0" smtClean="0"/>
          </a:p>
          <a:p>
            <a:pPr marL="0" indent="0">
              <a:buNone/>
            </a:pPr>
            <a:r>
              <a:rPr lang="ru-RU" dirty="0" smtClean="0"/>
              <a:t>Свеча </a:t>
            </a:r>
            <a:r>
              <a:rPr lang="ru-RU" dirty="0"/>
              <a:t>способна гореть около восьми часов, выделяя равномерное комфортное тепло вокруг себя на небольшую площадь. Этот вид подходит для разведения в теплую сухую погоду, поскольку группа не нуждается в сильном обогреве, и костер безопасен для окружающей среды.</a:t>
            </a:r>
            <a:br>
              <a:rPr lang="ru-RU" dirty="0"/>
            </a:br>
            <a:endParaRPr lang="ru-RU" dirty="0"/>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«ФИНСКАЯ СВЕЧА»</a:t>
            </a:r>
            <a:endParaRPr lang="ru-RU" sz="5400" dirty="0"/>
          </a:p>
        </p:txBody>
      </p:sp>
    </p:spTree>
    <p:extLst>
      <p:ext uri="{BB962C8B-B14F-4D97-AF65-F5344CB8AC3E}">
        <p14:creationId xmlns:p14="http://schemas.microsoft.com/office/powerpoint/2010/main" val="4280266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24744"/>
            <a:ext cx="8712968"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«ТРАНШЕЯ»</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683568" y="1556792"/>
            <a:ext cx="8003232" cy="5040560"/>
          </a:xfrm>
        </p:spPr>
        <p:txBody>
          <a:bodyPr>
            <a:normAutofit/>
          </a:bodyPr>
          <a:lstStyle/>
          <a:p>
            <a:pPr marL="0" indent="0">
              <a:buNone/>
            </a:pPr>
            <a:r>
              <a:rPr lang="ru-RU" dirty="0"/>
              <a:t/>
            </a:r>
            <a:br>
              <a:rPr lang="ru-RU" dirty="0"/>
            </a:b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586913"/>
            <a:ext cx="6912768" cy="462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421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Траншея. Используется для приготовления пищи в ветреную погоду на открытой местности. Чтобы оборудовать такой костер, надо вырыть в грунте канавку необходимой длины и ширины, позволяющую установить над ней походные котлы. Вырытая канавка должна располагаться по ветру и иметь широкий конусообразный скос с наветренной стороны.</a:t>
            </a:r>
          </a:p>
          <a:p>
            <a:r>
              <a:rPr lang="ru-RU" dirty="0"/>
              <a:t/>
            </a:r>
            <a:br>
              <a:rPr lang="ru-RU" dirty="0"/>
            </a:br>
            <a:endParaRPr lang="ru-RU" dirty="0"/>
          </a:p>
          <a:p>
            <a:r>
              <a:rPr lang="ru-RU" dirty="0"/>
              <a:t>Костер «Траншея» удобен тем, что не требует большого количества дров. В холодную погоду, оказавшись в лесу без спального мешка, с его помощью можно оборудовать место для отдыха. Для сохранения тепла после прогорания дров закройте яму деревянными чурбаками, тонким слоем земли и травой. Сверху нетрудно будет сделать удобную, теплую постель.</a:t>
            </a:r>
          </a:p>
          <a:p>
            <a:r>
              <a:rPr lang="ru-RU" dirty="0"/>
              <a:t/>
            </a:r>
            <a:br>
              <a:rPr lang="ru-RU" dirty="0"/>
            </a:br>
            <a:endParaRPr lang="ru-RU" dirty="0"/>
          </a:p>
        </p:txBody>
      </p:sp>
      <p:sp>
        <p:nvSpPr>
          <p:cNvPr id="2" name="Заголовок 1"/>
          <p:cNvSpPr>
            <a:spLocks noGrp="1"/>
          </p:cNvSpPr>
          <p:nvPr>
            <p:ph type="title"/>
          </p:nvPr>
        </p:nvSpPr>
        <p:spPr/>
        <p:txBody>
          <a:bodyPr>
            <a:normAutofit fontScale="90000"/>
          </a:bodyPr>
          <a:lstStyle/>
          <a:p>
            <a:r>
              <a:rPr lang="ru-RU" sz="5400" dirty="0"/>
              <a:t/>
            </a:r>
            <a:br>
              <a:rPr lang="ru-RU" sz="5400" dirty="0"/>
            </a:br>
            <a:r>
              <a:rPr lang="ru-RU" sz="6000" dirty="0">
                <a:solidFill>
                  <a:srgbClr val="C00000"/>
                </a:solidFill>
                <a:latin typeface="Arial Black" pitchFamily="34" charset="0"/>
              </a:rPr>
              <a:t>«</a:t>
            </a:r>
            <a:r>
              <a:rPr lang="ru-RU" sz="6000" b="1" dirty="0" smtClean="0">
                <a:solidFill>
                  <a:srgbClr val="C00000"/>
                </a:solidFill>
                <a:latin typeface="Arial Black" pitchFamily="34" charset="0"/>
              </a:rPr>
              <a:t>ТРАНШЕЯ»</a:t>
            </a:r>
            <a:r>
              <a:rPr lang="ru-RU" sz="5400" b="1" dirty="0">
                <a:latin typeface="Arial Black" pitchFamily="34" charset="0"/>
              </a:rPr>
              <a:t/>
            </a:r>
            <a:br>
              <a:rPr lang="ru-RU" sz="5400" b="1" dirty="0">
                <a:latin typeface="Arial Black" pitchFamily="34" charset="0"/>
              </a:rPr>
            </a:br>
            <a:endParaRPr lang="ru-RU" sz="5400" dirty="0"/>
          </a:p>
        </p:txBody>
      </p:sp>
      <p:sp>
        <p:nvSpPr>
          <p:cNvPr id="3" name="Объект 2"/>
          <p:cNvSpPr>
            <a:spLocks noGrp="1"/>
          </p:cNvSpPr>
          <p:nvPr>
            <p:ph idx="1"/>
          </p:nvPr>
        </p:nvSpPr>
        <p:spPr>
          <a:xfrm>
            <a:off x="683568" y="1916832"/>
            <a:ext cx="8003232" cy="4680520"/>
          </a:xfrm>
        </p:spPr>
        <p:txBody>
          <a:bodyPr>
            <a:normAutofit fontScale="70000" lnSpcReduction="20000"/>
          </a:bodyPr>
          <a:lstStyle/>
          <a:p>
            <a:pPr marL="0" indent="0">
              <a:buNone/>
            </a:pPr>
            <a:r>
              <a:rPr lang="ru-RU" dirty="0" smtClean="0"/>
              <a:t>Используется </a:t>
            </a:r>
            <a:r>
              <a:rPr lang="ru-RU" dirty="0"/>
              <a:t>для приготовления пищи в ветреную погоду на открытой местности. Чтобы оборудовать такой костер, надо вырыть в грунте канавку необходимой длины и ширины, позволяющую установить над ней походные котлы. Вырытая канавка должна располагаться по ветру и иметь широкий конусообразный скос с наветренной стороны.</a:t>
            </a:r>
          </a:p>
          <a:p>
            <a:pPr marL="0" indent="0">
              <a:buNone/>
            </a:pPr>
            <a:endParaRPr lang="ru-RU" dirty="0"/>
          </a:p>
          <a:p>
            <a:r>
              <a:rPr lang="ru-RU" dirty="0"/>
              <a:t>Костер «Траншея» удобен тем, что не требует большого количества дров. В холодную погоду, оказавшись в лесу без спального мешка, с его помощью можно оборудовать место для отдыха. Для сохранения тепла после прогорания дров закройте яму деревянными чурбаками, тонким слоем земли и травой. Сверху нетрудно будет сделать удобную, теплую постель</a:t>
            </a:r>
            <a:r>
              <a:rPr lang="ru-RU" dirty="0" smtClean="0"/>
              <a:t>.</a:t>
            </a:r>
            <a:r>
              <a:rPr lang="ru-RU" dirty="0"/>
              <a:t/>
            </a:r>
            <a:br>
              <a:rPr lang="ru-RU" dirty="0"/>
            </a:br>
            <a:endParaRPr lang="ru-RU" dirty="0"/>
          </a:p>
        </p:txBody>
      </p:sp>
    </p:spTree>
    <p:extLst>
      <p:ext uri="{BB962C8B-B14F-4D97-AF65-F5344CB8AC3E}">
        <p14:creationId xmlns:p14="http://schemas.microsoft.com/office/powerpoint/2010/main" val="3158240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«ЯМА»</a:t>
            </a:r>
            <a:endParaRPr lang="ru-RU" sz="5400" dirty="0">
              <a:solidFill>
                <a:srgbClr val="C00000"/>
              </a:solidFill>
              <a:latin typeface="Arial Black" pitchFamily="34" charset="0"/>
            </a:endParaRPr>
          </a:p>
        </p:txBody>
      </p:sp>
      <p:sp>
        <p:nvSpPr>
          <p:cNvPr id="5" name="Скругленный прямоугольник 4"/>
          <p:cNvSpPr/>
          <p:nvPr/>
        </p:nvSpPr>
        <p:spPr>
          <a:xfrm>
            <a:off x="323528" y="1196752"/>
            <a:ext cx="8496944"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83568" y="1556792"/>
            <a:ext cx="8003232" cy="5040560"/>
          </a:xfrm>
        </p:spPr>
        <p:txBody>
          <a:bodyPr>
            <a:normAutofit/>
          </a:bodyPr>
          <a:lstStyle/>
          <a:p>
            <a:pPr marL="0" indent="0">
              <a:buNone/>
            </a:pPr>
            <a:r>
              <a:rPr lang="ru-RU" dirty="0"/>
              <a:t/>
            </a:r>
            <a:br>
              <a:rPr lang="ru-RU" dirty="0"/>
            </a:br>
            <a:endParaRPr lang="ru-RU"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41"/>
          <a:stretch/>
        </p:blipFill>
        <p:spPr bwMode="auto">
          <a:xfrm>
            <a:off x="1176469" y="1625046"/>
            <a:ext cx="6791061" cy="472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552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23528"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itchFamily="34" charset="0"/>
              <a:buChar char="•"/>
            </a:pPr>
            <a:r>
              <a:rPr lang="ru-RU" dirty="0" smtClean="0"/>
              <a:t>ПРИВАЛЬНЫЕ</a:t>
            </a:r>
            <a:endParaRPr lang="ru-RU" dirty="0"/>
          </a:p>
        </p:txBody>
      </p:sp>
      <p:sp>
        <p:nvSpPr>
          <p:cNvPr id="2" name="Заголовок 1"/>
          <p:cNvSpPr>
            <a:spLocks noGrp="1"/>
          </p:cNvSpPr>
          <p:nvPr>
            <p:ph type="title"/>
          </p:nvPr>
        </p:nvSpPr>
        <p:spPr>
          <a:xfrm>
            <a:off x="457200" y="274638"/>
            <a:ext cx="8229600" cy="994122"/>
          </a:xfrm>
        </p:spPr>
        <p:txBody>
          <a:bodyPr>
            <a:normAutofit/>
          </a:bodyPr>
          <a:lstStyle/>
          <a:p>
            <a:r>
              <a:rPr lang="ru-RU" sz="5400" b="1" dirty="0" smtClean="0">
                <a:solidFill>
                  <a:srgbClr val="C00000"/>
                </a:solidFill>
                <a:latin typeface="Arial Black" pitchFamily="34" charset="0"/>
              </a:rPr>
              <a:t>ВИДЫ КОСТРОВ:</a:t>
            </a:r>
            <a:endParaRPr lang="ru-RU" sz="5400" b="1" dirty="0">
              <a:solidFill>
                <a:srgbClr val="C00000"/>
              </a:solidFill>
              <a:latin typeface="Arial Black" pitchFamily="34" charset="0"/>
            </a:endParaRPr>
          </a:p>
        </p:txBody>
      </p:sp>
      <p:sp>
        <p:nvSpPr>
          <p:cNvPr id="3" name="Объект 2"/>
          <p:cNvSpPr>
            <a:spLocks noGrp="1"/>
          </p:cNvSpPr>
          <p:nvPr>
            <p:ph idx="1"/>
          </p:nvPr>
        </p:nvSpPr>
        <p:spPr>
          <a:xfrm>
            <a:off x="827584" y="1412776"/>
            <a:ext cx="7859216" cy="5328592"/>
          </a:xfrm>
        </p:spPr>
        <p:txBody>
          <a:bodyPr>
            <a:normAutofit fontScale="62500" lnSpcReduction="20000"/>
          </a:bodyPr>
          <a:lstStyle/>
          <a:p>
            <a:pPr marL="0" indent="0">
              <a:buNone/>
            </a:pPr>
            <a:r>
              <a:rPr lang="ru-RU" sz="4400" dirty="0" smtClean="0">
                <a:latin typeface="Arial Black" pitchFamily="34" charset="0"/>
              </a:rPr>
              <a:t>1. </a:t>
            </a:r>
            <a:r>
              <a:rPr lang="ru-RU" sz="4400" dirty="0" smtClean="0">
                <a:solidFill>
                  <a:srgbClr val="C00000"/>
                </a:solidFill>
                <a:latin typeface="Arial Black" pitchFamily="34" charset="0"/>
              </a:rPr>
              <a:t>ПРИВАЛЬНЫЕ:</a:t>
            </a:r>
          </a:p>
          <a:p>
            <a:r>
              <a:rPr lang="ru-RU" dirty="0" smtClean="0">
                <a:latin typeface="Arial Black" pitchFamily="34" charset="0"/>
              </a:rPr>
              <a:t>ШАЛАШ</a:t>
            </a:r>
          </a:p>
          <a:p>
            <a:r>
              <a:rPr lang="ru-RU" dirty="0" smtClean="0">
                <a:latin typeface="Arial Black" pitchFamily="34" charset="0"/>
              </a:rPr>
              <a:t>ОЧАГ ОХОТНИКА</a:t>
            </a:r>
          </a:p>
          <a:p>
            <a:pPr marL="0" indent="0">
              <a:buNone/>
            </a:pPr>
            <a:r>
              <a:rPr lang="ru-RU" sz="4400" dirty="0" smtClean="0">
                <a:latin typeface="Arial Black" pitchFamily="34" charset="0"/>
              </a:rPr>
              <a:t>2. </a:t>
            </a:r>
            <a:r>
              <a:rPr lang="ru-RU" sz="4400" dirty="0" smtClean="0">
                <a:solidFill>
                  <a:srgbClr val="C00000"/>
                </a:solidFill>
                <a:latin typeface="Arial Black" pitchFamily="34" charset="0"/>
              </a:rPr>
              <a:t>ДЛЯ ГОТОВКИ:</a:t>
            </a:r>
          </a:p>
          <a:p>
            <a:r>
              <a:rPr lang="ru-RU" dirty="0" smtClean="0">
                <a:latin typeface="Arial Black" pitchFamily="34" charset="0"/>
              </a:rPr>
              <a:t>КУХОННЫЙ (ШАЛАШ)</a:t>
            </a:r>
          </a:p>
          <a:p>
            <a:r>
              <a:rPr lang="ru-RU" dirty="0" smtClean="0">
                <a:latin typeface="Arial Black" pitchFamily="34" charset="0"/>
              </a:rPr>
              <a:t>ТРАНШЕЯ</a:t>
            </a:r>
          </a:p>
          <a:p>
            <a:r>
              <a:rPr lang="ru-RU" dirty="0" smtClean="0">
                <a:latin typeface="Arial Black" pitchFamily="34" charset="0"/>
              </a:rPr>
              <a:t>ЯМА</a:t>
            </a:r>
          </a:p>
          <a:p>
            <a:pPr marL="0" indent="0">
              <a:buNone/>
            </a:pPr>
            <a:r>
              <a:rPr lang="ru-RU" sz="4400" dirty="0" smtClean="0">
                <a:latin typeface="Arial Black" pitchFamily="34" charset="0"/>
              </a:rPr>
              <a:t>3. </a:t>
            </a:r>
            <a:r>
              <a:rPr lang="ru-RU" sz="4400" dirty="0" smtClean="0">
                <a:solidFill>
                  <a:srgbClr val="C00000"/>
                </a:solidFill>
                <a:latin typeface="Arial Black" pitchFamily="34" charset="0"/>
              </a:rPr>
              <a:t>ДЛЯ ОБОГРЕВА И СУШКИ:</a:t>
            </a:r>
          </a:p>
          <a:p>
            <a:r>
              <a:rPr lang="ru-RU" dirty="0" smtClean="0">
                <a:latin typeface="Arial Black" pitchFamily="34" charset="0"/>
              </a:rPr>
              <a:t>НОДЬЯ</a:t>
            </a:r>
          </a:p>
          <a:p>
            <a:r>
              <a:rPr lang="ru-RU" dirty="0" smtClean="0">
                <a:latin typeface="Arial Black" pitchFamily="34" charset="0"/>
              </a:rPr>
              <a:t>РЕШЕТКА</a:t>
            </a:r>
          </a:p>
          <a:p>
            <a:r>
              <a:rPr lang="ru-RU" dirty="0" smtClean="0">
                <a:latin typeface="Arial Black" pitchFamily="34" charset="0"/>
              </a:rPr>
              <a:t>РЕФЛЕКТОР</a:t>
            </a:r>
          </a:p>
          <a:p>
            <a:pPr marL="0" indent="0">
              <a:buNone/>
            </a:pPr>
            <a:r>
              <a:rPr lang="ru-RU" sz="4400" dirty="0" smtClean="0">
                <a:latin typeface="Arial Black" pitchFamily="34" charset="0"/>
              </a:rPr>
              <a:t>4. </a:t>
            </a:r>
            <a:r>
              <a:rPr lang="ru-RU" sz="4400" dirty="0" smtClean="0">
                <a:solidFill>
                  <a:srgbClr val="C00000"/>
                </a:solidFill>
                <a:latin typeface="Arial Black" pitchFamily="34" charset="0"/>
              </a:rPr>
              <a:t>ТАЕЖНЫЕ:</a:t>
            </a:r>
          </a:p>
          <a:p>
            <a:r>
              <a:rPr lang="ru-RU" dirty="0" smtClean="0">
                <a:latin typeface="Arial Black" pitchFamily="34" charset="0"/>
              </a:rPr>
              <a:t>ТУНГУССКИЙ</a:t>
            </a:r>
          </a:p>
          <a:p>
            <a:r>
              <a:rPr lang="ru-RU" dirty="0" smtClean="0">
                <a:latin typeface="Arial Black" pitchFamily="34" charset="0"/>
              </a:rPr>
              <a:t>ПУШКА</a:t>
            </a:r>
          </a:p>
          <a:p>
            <a:r>
              <a:rPr lang="ru-RU" dirty="0" smtClean="0">
                <a:latin typeface="Arial Black" pitchFamily="34" charset="0"/>
              </a:rPr>
              <a:t>НОДЬЯ</a:t>
            </a:r>
          </a:p>
        </p:txBody>
      </p:sp>
    </p:spTree>
    <p:extLst>
      <p:ext uri="{BB962C8B-B14F-4D97-AF65-F5344CB8AC3E}">
        <p14:creationId xmlns:p14="http://schemas.microsoft.com/office/powerpoint/2010/main" val="3499318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7544" y="1412776"/>
            <a:ext cx="8352928" cy="5040560"/>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a:solidFill>
                  <a:srgbClr val="C00000"/>
                </a:solidFill>
                <a:latin typeface="Arial Black" pitchFamily="34" charset="0"/>
              </a:rPr>
              <a:t>«ЯМА»</a:t>
            </a:r>
            <a:endParaRPr lang="ru-RU" sz="5400" dirty="0"/>
          </a:p>
        </p:txBody>
      </p:sp>
      <p:sp>
        <p:nvSpPr>
          <p:cNvPr id="3" name="Объект 2"/>
          <p:cNvSpPr>
            <a:spLocks noGrp="1"/>
          </p:cNvSpPr>
          <p:nvPr>
            <p:ph idx="1"/>
          </p:nvPr>
        </p:nvSpPr>
        <p:spPr>
          <a:xfrm>
            <a:off x="683568" y="1556792"/>
            <a:ext cx="8003232" cy="5040560"/>
          </a:xfrm>
        </p:spPr>
        <p:txBody>
          <a:bodyPr>
            <a:normAutofit/>
          </a:bodyPr>
          <a:lstStyle/>
          <a:p>
            <a:pPr marL="0" indent="0">
              <a:buNone/>
            </a:pPr>
            <a:r>
              <a:rPr lang="ru-RU" dirty="0"/>
              <a:t/>
            </a:r>
            <a:br>
              <a:rPr lang="ru-RU" dirty="0"/>
            </a:br>
            <a:r>
              <a:rPr lang="ru-RU" dirty="0"/>
              <a:t>Чтобы оборудовать костер такого типа, необходимо вырыть в грунте яму. Для сохранения тепла дно ямы целесообразно выложить камнями. </a:t>
            </a:r>
            <a:endParaRPr lang="ru-RU" dirty="0" smtClean="0"/>
          </a:p>
          <a:p>
            <a:pPr marL="0" indent="0">
              <a:buNone/>
            </a:pPr>
            <a:r>
              <a:rPr lang="ru-RU" dirty="0" smtClean="0"/>
              <a:t>На </a:t>
            </a:r>
            <a:r>
              <a:rPr lang="ru-RU" dirty="0"/>
              <a:t>таком костре можно вскипятить воду, приготовить пищу, запечь в золе жаркое.</a:t>
            </a:r>
          </a:p>
        </p:txBody>
      </p:sp>
    </p:spTree>
    <p:extLst>
      <p:ext uri="{BB962C8B-B14F-4D97-AF65-F5344CB8AC3E}">
        <p14:creationId xmlns:p14="http://schemas.microsoft.com/office/powerpoint/2010/main" val="1609473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340768"/>
            <a:ext cx="8712968" cy="5400600"/>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fontScale="90000"/>
          </a:bodyPr>
          <a:lstStyle/>
          <a:p>
            <a:r>
              <a:rPr lang="ru-RU" sz="5400" dirty="0" smtClean="0">
                <a:solidFill>
                  <a:srgbClr val="C00000"/>
                </a:solidFill>
                <a:latin typeface="Arial Black" pitchFamily="34" charset="0"/>
              </a:rPr>
              <a:t>«НОДЬЯ» В ДВА БРЕВНА</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9042" y="1700808"/>
            <a:ext cx="7069932" cy="4680520"/>
          </a:xfrm>
        </p:spPr>
      </p:pic>
    </p:spTree>
    <p:extLst>
      <p:ext uri="{BB962C8B-B14F-4D97-AF65-F5344CB8AC3E}">
        <p14:creationId xmlns:p14="http://schemas.microsoft.com/office/powerpoint/2010/main" val="4253040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24744"/>
            <a:ext cx="8712968" cy="5616624"/>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«НОДЬЯ»</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539552" y="1484784"/>
            <a:ext cx="8147248" cy="5373216"/>
          </a:xfrm>
        </p:spPr>
        <p:txBody>
          <a:bodyPr>
            <a:normAutofit fontScale="55000" lnSpcReduction="20000"/>
          </a:bodyPr>
          <a:lstStyle/>
          <a:p>
            <a:pPr marL="0" indent="0">
              <a:buNone/>
            </a:pPr>
            <a:r>
              <a:rPr lang="ru-RU" dirty="0" smtClean="0"/>
              <a:t>Складывается </a:t>
            </a:r>
            <a:r>
              <a:rPr lang="ru-RU" dirty="0"/>
              <a:t>из хвойных бревен длиной до трёх метров и диаметром более тридцати сантиметров. Очень надежный костер длительного действия обычно применяемый охотниками тайги и северных районов для ночлега в холодную погоду</a:t>
            </a:r>
            <a:r>
              <a:rPr lang="ru-RU" dirty="0" smtClean="0"/>
              <a:t>.</a:t>
            </a:r>
          </a:p>
          <a:p>
            <a:pPr marL="0" indent="0">
              <a:buNone/>
            </a:pPr>
            <a:endParaRPr lang="ru-RU" dirty="0"/>
          </a:p>
          <a:p>
            <a:r>
              <a:rPr lang="ru-RU" b="1" dirty="0"/>
              <a:t>Как развести:</a:t>
            </a:r>
            <a:r>
              <a:rPr lang="ru-RU" dirty="0"/>
              <a:t> Существует две разновидности </a:t>
            </a:r>
            <a:r>
              <a:rPr lang="ru-RU" dirty="0" err="1"/>
              <a:t>нодьи</a:t>
            </a:r>
            <a:r>
              <a:rPr lang="ru-RU" dirty="0"/>
              <a:t>, это 2-х </a:t>
            </a:r>
            <a:r>
              <a:rPr lang="ru-RU" dirty="0" err="1"/>
              <a:t>брёвенная</a:t>
            </a:r>
            <a:r>
              <a:rPr lang="ru-RU" dirty="0"/>
              <a:t> и 3-х </a:t>
            </a:r>
            <a:r>
              <a:rPr lang="ru-RU" dirty="0" err="1"/>
              <a:t>брёвенная</a:t>
            </a:r>
            <a:r>
              <a:rPr lang="ru-RU" dirty="0"/>
              <a:t>. В обоих случаях целесообразно сделать отражающий экран из брезента или снега. Тепло от </a:t>
            </a:r>
            <a:r>
              <a:rPr lang="ru-RU" dirty="0" err="1"/>
              <a:t>нодьи</a:t>
            </a:r>
            <a:r>
              <a:rPr lang="ru-RU" dirty="0"/>
              <a:t> будет отражаться от экрана и греть вас. Также тепловым экраном может служить «</a:t>
            </a:r>
            <a:r>
              <a:rPr lang="ru-RU" dirty="0" err="1"/>
              <a:t>выворотень</a:t>
            </a:r>
            <a:r>
              <a:rPr lang="ru-RU" dirty="0"/>
              <a:t>» дерева. </a:t>
            </a:r>
            <a:r>
              <a:rPr lang="ru-RU" dirty="0" err="1"/>
              <a:t>Нодья</a:t>
            </a:r>
            <a:r>
              <a:rPr lang="ru-RU" dirty="0"/>
              <a:t> должна располагаться на расстоянии не менее метра от вашего спального места. Чтобы бревна лучше загорелись можно предварительно сделать насечки на них, так огонь быстрее воспламенит дерево</a:t>
            </a:r>
            <a:r>
              <a:rPr lang="ru-RU" dirty="0" smtClean="0"/>
              <a:t>.</a:t>
            </a:r>
            <a:endParaRPr lang="ru-RU" dirty="0"/>
          </a:p>
          <a:p>
            <a:r>
              <a:rPr lang="ru-RU" b="1" dirty="0" err="1"/>
              <a:t>Нодья</a:t>
            </a:r>
            <a:r>
              <a:rPr lang="ru-RU" b="1" dirty="0"/>
              <a:t> в два бревна:</a:t>
            </a:r>
            <a:r>
              <a:rPr lang="ru-RU" dirty="0"/>
              <a:t> Берутся три сухостойных еловых бревна толщиной по 30-40 см, длиной до 2-3 м. Чтобы дерево быстрее загорелось, перед укладкой по всей длине бревна необходимо сделать заструги топором, не снимая стружку до конца. Два бревна кладутся друг на друга и закрепляются с двух сторон колышками. Нижнее бревно затёсывается (канавка обычно делается вдоль). Между бревнами, куда закладывается растопка, делаются узкие распорки (два чурбака, расположенные возле колышков). Третье бревно кладется на землю, невдалеке от костра. Его назначение - регулировать тягу.</a:t>
            </a:r>
          </a:p>
          <a:p>
            <a:pPr marL="0" indent="0">
              <a:buNone/>
            </a:pPr>
            <a:endParaRPr lang="ru-RU" dirty="0"/>
          </a:p>
        </p:txBody>
      </p:sp>
    </p:spTree>
    <p:extLst>
      <p:ext uri="{BB962C8B-B14F-4D97-AF65-F5344CB8AC3E}">
        <p14:creationId xmlns:p14="http://schemas.microsoft.com/office/powerpoint/2010/main" val="2743216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412776"/>
            <a:ext cx="8712968" cy="5256584"/>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Autofit/>
          </a:bodyPr>
          <a:lstStyle/>
          <a:p>
            <a:r>
              <a:rPr lang="ru-RU" sz="4800" dirty="0" smtClean="0">
                <a:solidFill>
                  <a:srgbClr val="C00000"/>
                </a:solidFill>
                <a:latin typeface="Arial Black" pitchFamily="34" charset="0"/>
              </a:rPr>
              <a:t>«НОДЬЯ» </a:t>
            </a:r>
            <a:r>
              <a:rPr lang="ru-RU" sz="4800" dirty="0">
                <a:solidFill>
                  <a:srgbClr val="C00000"/>
                </a:solidFill>
                <a:latin typeface="Arial Black" pitchFamily="34" charset="0"/>
              </a:rPr>
              <a:t>В </a:t>
            </a:r>
            <a:r>
              <a:rPr lang="ru-RU" sz="4800" dirty="0" smtClean="0">
                <a:solidFill>
                  <a:srgbClr val="C00000"/>
                </a:solidFill>
                <a:latin typeface="Arial Black" pitchFamily="34" charset="0"/>
              </a:rPr>
              <a:t>ТРИ БРЕВНА</a:t>
            </a:r>
            <a:endParaRPr lang="ru-RU" sz="4800"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1684424"/>
            <a:ext cx="6284384" cy="4713288"/>
          </a:xfrm>
        </p:spPr>
      </p:pic>
    </p:spTree>
    <p:extLst>
      <p:ext uri="{BB962C8B-B14F-4D97-AF65-F5344CB8AC3E}">
        <p14:creationId xmlns:p14="http://schemas.microsoft.com/office/powerpoint/2010/main" val="423370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24744"/>
            <a:ext cx="8712968"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539552" y="1484784"/>
            <a:ext cx="8352928" cy="5184576"/>
          </a:xfrm>
        </p:spPr>
        <p:txBody>
          <a:bodyPr>
            <a:normAutofit fontScale="70000" lnSpcReduction="20000"/>
          </a:bodyPr>
          <a:lstStyle/>
          <a:p>
            <a:pPr marL="0" indent="0">
              <a:buNone/>
            </a:pPr>
            <a:r>
              <a:rPr lang="ru-RU" b="1" dirty="0" err="1"/>
              <a:t>Нодья</a:t>
            </a:r>
            <a:r>
              <a:rPr lang="ru-RU" b="1" dirty="0"/>
              <a:t> в три бревна:</a:t>
            </a:r>
            <a:r>
              <a:rPr lang="ru-RU" dirty="0"/>
              <a:t> </a:t>
            </a:r>
            <a:endParaRPr lang="ru-RU" dirty="0" smtClean="0"/>
          </a:p>
          <a:p>
            <a:pPr marL="0" indent="0">
              <a:buNone/>
            </a:pPr>
            <a:r>
              <a:rPr lang="ru-RU" dirty="0" smtClean="0"/>
              <a:t>Если </a:t>
            </a:r>
            <a:r>
              <a:rPr lang="ru-RU" dirty="0"/>
              <a:t>костёр разводится зимой, то необходимо расчистить площадку от снега, либо положить </a:t>
            </a:r>
            <a:r>
              <a:rPr lang="ru-RU" dirty="0" err="1"/>
              <a:t>поперечены</a:t>
            </a:r>
            <a:r>
              <a:rPr lang="ru-RU" dirty="0"/>
              <a:t>. Два бревна укладывают параллельно на землю. По всей поверхности брёвен разводят огонь. Когда брёвна охватит пламя, сверху кладётся третье. Тем самым создается подток воздуха, а кроме того проще заложить растопку. Часто </a:t>
            </a:r>
            <a:r>
              <a:rPr lang="ru-RU" dirty="0" err="1"/>
              <a:t>нодью</a:t>
            </a:r>
            <a:r>
              <a:rPr lang="ru-RU" dirty="0"/>
              <a:t> складывают на месте догорающего костра, давшего много углей. Угли разгребают по всей длине бревен.</a:t>
            </a:r>
          </a:p>
          <a:p>
            <a:pPr marL="0" indent="0">
              <a:buNone/>
            </a:pPr>
            <a:r>
              <a:rPr lang="ru-RU" b="1" dirty="0"/>
              <a:t>Плюсы:</a:t>
            </a:r>
            <a:endParaRPr lang="ru-RU" dirty="0"/>
          </a:p>
          <a:p>
            <a:r>
              <a:rPr lang="ru-RU" dirty="0"/>
              <a:t>Костёр идеально подходит для ночёвки. Рядом с ним можно выспаться даже в лютый мороз.</a:t>
            </a:r>
          </a:p>
          <a:p>
            <a:r>
              <a:rPr lang="ru-RU" dirty="0"/>
              <a:t>Может обогревать сразу группу человек</a:t>
            </a:r>
          </a:p>
          <a:p>
            <a:pPr marL="0" indent="0">
              <a:buNone/>
            </a:pPr>
            <a:r>
              <a:rPr lang="ru-RU" b="1" dirty="0"/>
              <a:t>Минусы:</a:t>
            </a:r>
            <a:endParaRPr lang="ru-RU" dirty="0"/>
          </a:p>
          <a:p>
            <a:r>
              <a:rPr lang="ru-RU" dirty="0"/>
              <a:t>Достаточно много времени требуется для его создания, но это того стоит.</a:t>
            </a:r>
          </a:p>
          <a:p>
            <a:r>
              <a:rPr lang="ru-RU" dirty="0"/>
              <a:t>Данный костёр предполагает наличие у вас топора или пилы.</a:t>
            </a:r>
          </a:p>
          <a:p>
            <a:pPr marL="0" indent="0">
              <a:buNone/>
            </a:pPr>
            <a:endParaRPr lang="ru-RU" dirty="0"/>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«НОДЬЯ»</a:t>
            </a:r>
            <a:endParaRPr lang="ru-RU" sz="5400" dirty="0"/>
          </a:p>
        </p:txBody>
      </p:sp>
    </p:spTree>
    <p:extLst>
      <p:ext uri="{BB962C8B-B14F-4D97-AF65-F5344CB8AC3E}">
        <p14:creationId xmlns:p14="http://schemas.microsoft.com/office/powerpoint/2010/main" val="377547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052736"/>
            <a:ext cx="8568952" cy="5688632"/>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«ТАЕЖНЫЙ»</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592" y="1484784"/>
            <a:ext cx="7488832" cy="4824536"/>
          </a:xfrm>
        </p:spPr>
      </p:pic>
    </p:spTree>
    <p:extLst>
      <p:ext uri="{BB962C8B-B14F-4D97-AF65-F5344CB8AC3E}">
        <p14:creationId xmlns:p14="http://schemas.microsoft.com/office/powerpoint/2010/main" val="1017996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24744"/>
            <a:ext cx="8640960"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11560" y="1484784"/>
            <a:ext cx="8208912" cy="5112568"/>
          </a:xfrm>
        </p:spPr>
        <p:txBody>
          <a:bodyPr>
            <a:normAutofit fontScale="62500" lnSpcReduction="20000"/>
          </a:bodyPr>
          <a:lstStyle/>
          <a:p>
            <a:pPr marL="0" indent="0">
              <a:buNone/>
            </a:pPr>
            <a:r>
              <a:rPr lang="ru-RU" dirty="0"/>
              <a:t>Костёр длительного действия использующийся для отопления лагеря. Этот костёр даёт много жара и изготавливается довольно просто, конечно если имеются дрова (брёвна) нужного диаметра. У правильно сделанного таёжного костра можно спать даже зимой. Такой костер можно разводить на снегу, костёр очень устойчив в погодным условиям.</a:t>
            </a:r>
          </a:p>
          <a:p>
            <a:pPr marL="0" indent="0">
              <a:buNone/>
            </a:pPr>
            <a:r>
              <a:rPr lang="ru-RU" b="1" dirty="0"/>
              <a:t>Как развести:</a:t>
            </a:r>
            <a:r>
              <a:rPr lang="ru-RU" dirty="0"/>
              <a:t> </a:t>
            </a:r>
            <a:endParaRPr lang="ru-RU" dirty="0" smtClean="0"/>
          </a:p>
          <a:p>
            <a:r>
              <a:rPr lang="ru-RU" dirty="0" smtClean="0"/>
              <a:t>Чтобы </a:t>
            </a:r>
            <a:r>
              <a:rPr lang="ru-RU" dirty="0"/>
              <a:t>развести данный костер, необходимо иметь либо пилу, либо топор (хотя бы топор). Поскольку данный костер относится к ночлежным (бивачным), то нужны соответствующие дрова(брёвна), чтобы могли гореть 6-8 часов. Валим толстые сухостойные деревья и распиливаем или разрубаем на несколько частей, примерно по 2 метра каждое. Поперёк того места где вы будете ночевать кладётся толстое дерево .</a:t>
            </a:r>
            <a:r>
              <a:rPr lang="ru-RU" dirty="0" smtClean="0"/>
              <a:t>На бревно кладутся </a:t>
            </a:r>
            <a:r>
              <a:rPr lang="ru-RU" dirty="0"/>
              <a:t>2,3 бревна длиной 2 метра. Брёвна немного выдвигают вперёд и подпаливают снизу. На </a:t>
            </a:r>
            <a:r>
              <a:rPr lang="ru-RU" dirty="0" smtClean="0"/>
              <a:t>бревне 3 </a:t>
            </a:r>
            <a:r>
              <a:rPr lang="ru-RU" dirty="0"/>
              <a:t>полена должны лежать вместе, а на земле врозь </a:t>
            </a:r>
            <a:r>
              <a:rPr lang="ru-RU" dirty="0" smtClean="0"/>
              <a:t>и </a:t>
            </a:r>
            <a:r>
              <a:rPr lang="ru-RU" dirty="0"/>
              <a:t>с подветренной стороны. Это делается для того</a:t>
            </a:r>
            <a:r>
              <a:rPr lang="ru-RU" dirty="0" smtClean="0"/>
              <a:t>, чтобы </a:t>
            </a:r>
            <a:r>
              <a:rPr lang="ru-RU" dirty="0"/>
              <a:t>не выдвинутая за </a:t>
            </a:r>
            <a:r>
              <a:rPr lang="ru-RU" dirty="0" smtClean="0"/>
              <a:t>бревна </a:t>
            </a:r>
            <a:r>
              <a:rPr lang="ru-RU" dirty="0"/>
              <a:t>часть </a:t>
            </a:r>
            <a:r>
              <a:rPr lang="ru-RU" dirty="0" err="1"/>
              <a:t>полен</a:t>
            </a:r>
            <a:r>
              <a:rPr lang="ru-RU" dirty="0"/>
              <a:t> не загорелась. По мере того как полена будут прогорать их необходимо будет пододвинуть. Как правило достаточно встать 1-2 раза за ночь.</a:t>
            </a:r>
          </a:p>
          <a:p>
            <a:pPr marL="0" indent="0">
              <a:buNone/>
            </a:pPr>
            <a:endParaRPr lang="ru-RU" dirty="0"/>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«ТАЕЖНЫЙ»</a:t>
            </a:r>
            <a:endParaRPr lang="ru-RU" sz="5400" dirty="0"/>
          </a:p>
        </p:txBody>
      </p:sp>
    </p:spTree>
    <p:extLst>
      <p:ext uri="{BB962C8B-B14F-4D97-AF65-F5344CB8AC3E}">
        <p14:creationId xmlns:p14="http://schemas.microsoft.com/office/powerpoint/2010/main" val="3089068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24744"/>
            <a:ext cx="8712968" cy="5616624"/>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67544" y="330830"/>
            <a:ext cx="8229600" cy="1143000"/>
          </a:xfrm>
        </p:spPr>
        <p:txBody>
          <a:bodyPr>
            <a:normAutofit/>
          </a:bodyPr>
          <a:lstStyle/>
          <a:p>
            <a:r>
              <a:rPr lang="ru-RU" sz="5400" dirty="0" smtClean="0">
                <a:solidFill>
                  <a:srgbClr val="C00000"/>
                </a:solidFill>
                <a:latin typeface="Arial Black" pitchFamily="34" charset="0"/>
              </a:rPr>
              <a:t>«ТАЕЖНЫЙ»</a:t>
            </a:r>
            <a:endParaRPr lang="ru-RU" sz="5400" dirty="0"/>
          </a:p>
        </p:txBody>
      </p:sp>
      <p:sp>
        <p:nvSpPr>
          <p:cNvPr id="3" name="Объект 2"/>
          <p:cNvSpPr>
            <a:spLocks noGrp="1"/>
          </p:cNvSpPr>
          <p:nvPr>
            <p:ph idx="1"/>
          </p:nvPr>
        </p:nvSpPr>
        <p:spPr>
          <a:xfrm>
            <a:off x="683568" y="1556792"/>
            <a:ext cx="8003232" cy="4896544"/>
          </a:xfrm>
        </p:spPr>
        <p:txBody>
          <a:bodyPr>
            <a:normAutofit fontScale="92500" lnSpcReduction="20000"/>
          </a:bodyPr>
          <a:lstStyle/>
          <a:p>
            <a:pPr marL="0" indent="0">
              <a:buNone/>
            </a:pPr>
            <a:r>
              <a:rPr lang="ru-RU" b="1" dirty="0"/>
              <a:t>Плюсы:</a:t>
            </a:r>
            <a:endParaRPr lang="ru-RU" dirty="0"/>
          </a:p>
          <a:p>
            <a:r>
              <a:rPr lang="ru-RU" dirty="0"/>
              <a:t>Замечательный бивачный костёр, возле которого можно ночевать большой группой даже зимой.</a:t>
            </a:r>
          </a:p>
          <a:p>
            <a:r>
              <a:rPr lang="ru-RU" dirty="0"/>
              <a:t>Даёт большое жаркое пламя и много углей, потому хорош для варки пищи в нескольких посудах и просушки одежды.</a:t>
            </a:r>
          </a:p>
          <a:p>
            <a:pPr marL="0" indent="0">
              <a:buNone/>
            </a:pPr>
            <a:r>
              <a:rPr lang="ru-RU" b="1" dirty="0"/>
              <a:t>Минусы:</a:t>
            </a:r>
            <a:endParaRPr lang="ru-RU" dirty="0"/>
          </a:p>
          <a:p>
            <a:r>
              <a:rPr lang="ru-RU" dirty="0"/>
              <a:t>Необходимы толстые бревна</a:t>
            </a:r>
          </a:p>
          <a:p>
            <a:r>
              <a:rPr lang="ru-RU" dirty="0"/>
              <a:t>Необходимо просыпаться 1-2 раза за ночь чтобы пододвинуть бревна</a:t>
            </a:r>
          </a:p>
          <a:p>
            <a:pPr marL="0" indent="0">
              <a:buNone/>
            </a:pPr>
            <a:endParaRPr lang="ru-RU" dirty="0"/>
          </a:p>
        </p:txBody>
      </p:sp>
    </p:spTree>
    <p:extLst>
      <p:ext uri="{BB962C8B-B14F-4D97-AF65-F5344CB8AC3E}">
        <p14:creationId xmlns:p14="http://schemas.microsoft.com/office/powerpoint/2010/main" val="3454529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24744"/>
            <a:ext cx="8640960"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«КАМИН»</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940" t="50367"/>
          <a:stretch/>
        </p:blipFill>
        <p:spPr>
          <a:xfrm>
            <a:off x="1115616" y="1553317"/>
            <a:ext cx="7051632" cy="4756003"/>
          </a:xfrm>
        </p:spPr>
      </p:pic>
    </p:spTree>
    <p:extLst>
      <p:ext uri="{BB962C8B-B14F-4D97-AF65-F5344CB8AC3E}">
        <p14:creationId xmlns:p14="http://schemas.microsoft.com/office/powerpoint/2010/main" val="1988121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052736"/>
            <a:ext cx="8712968" cy="5688632"/>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11560" y="1628800"/>
            <a:ext cx="8075240" cy="5040560"/>
          </a:xfrm>
        </p:spPr>
        <p:txBody>
          <a:bodyPr>
            <a:normAutofit fontScale="77500" lnSpcReduction="20000"/>
          </a:bodyPr>
          <a:lstStyle/>
          <a:p>
            <a:pPr marL="0" indent="0">
              <a:buNone/>
            </a:pPr>
            <a:r>
              <a:rPr lang="ru-RU" dirty="0"/>
              <a:t>Используется для ночного обогрева.</a:t>
            </a:r>
          </a:p>
          <a:p>
            <a:r>
              <a:rPr lang="ru-RU" b="1" dirty="0"/>
              <a:t>Как развести</a:t>
            </a:r>
            <a:r>
              <a:rPr lang="ru-RU" b="1" dirty="0" smtClean="0"/>
              <a:t>:</a:t>
            </a:r>
          </a:p>
          <a:p>
            <a:r>
              <a:rPr lang="ru-RU" dirty="0" smtClean="0"/>
              <a:t>Из </a:t>
            </a:r>
            <a:r>
              <a:rPr lang="ru-RU" dirty="0"/>
              <a:t>четырех коротких бревен складывается колодец, внутри которого разводят костер. С одной стороны колодца делают наклонную стенку – вбивают два толстых кола, наклоненных наружу. На колья складывают крупные поленья или бревна. По мере прогорания нижних бревен верхние скатываются вниз.</a:t>
            </a:r>
          </a:p>
          <a:p>
            <a:pPr marL="0" indent="0">
              <a:buNone/>
            </a:pPr>
            <a:r>
              <a:rPr lang="ru-RU" b="1" dirty="0"/>
              <a:t>Плюсы:</a:t>
            </a:r>
            <a:endParaRPr lang="ru-RU" dirty="0"/>
          </a:p>
          <a:p>
            <a:r>
              <a:rPr lang="ru-RU" dirty="0"/>
              <a:t>Может гореть очень долго. Используется для ночного обогрева.</a:t>
            </a:r>
          </a:p>
          <a:p>
            <a:pPr marL="0" indent="0">
              <a:buNone/>
            </a:pPr>
            <a:r>
              <a:rPr lang="ru-RU" b="1" dirty="0"/>
              <a:t>Минусы:</a:t>
            </a:r>
            <a:endParaRPr lang="ru-RU" dirty="0"/>
          </a:p>
          <a:p>
            <a:r>
              <a:rPr lang="ru-RU" dirty="0"/>
              <a:t>Не самая простая конструкция</a:t>
            </a:r>
          </a:p>
          <a:p>
            <a:r>
              <a:rPr lang="ru-RU" dirty="0"/>
              <a:t>Потребуется много брёвен</a:t>
            </a:r>
          </a:p>
          <a:p>
            <a:pPr marL="0" indent="0">
              <a:buNone/>
            </a:pPr>
            <a:endParaRPr lang="ru-RU" dirty="0"/>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«КАМИН»</a:t>
            </a:r>
            <a:endParaRPr lang="ru-RU" sz="5400" dirty="0"/>
          </a:p>
        </p:txBody>
      </p:sp>
    </p:spTree>
    <p:extLst>
      <p:ext uri="{BB962C8B-B14F-4D97-AF65-F5344CB8AC3E}">
        <p14:creationId xmlns:p14="http://schemas.microsoft.com/office/powerpoint/2010/main" val="424660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7544" y="1412776"/>
            <a:ext cx="8352928" cy="5040560"/>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79512" y="274638"/>
            <a:ext cx="8784976" cy="1143000"/>
          </a:xfrm>
        </p:spPr>
        <p:txBody>
          <a:bodyPr>
            <a:noAutofit/>
          </a:bodyPr>
          <a:lstStyle/>
          <a:p>
            <a:r>
              <a:rPr lang="ru-RU" sz="4800" dirty="0" smtClean="0">
                <a:solidFill>
                  <a:srgbClr val="C00000"/>
                </a:solidFill>
                <a:latin typeface="Arial Black" pitchFamily="34" charset="0"/>
              </a:rPr>
              <a:t>НАЗНАЧЕНИЕ КОСТРОВ:</a:t>
            </a:r>
            <a:endParaRPr lang="ru-RU" sz="4800" dirty="0">
              <a:solidFill>
                <a:srgbClr val="C00000"/>
              </a:solidFill>
              <a:latin typeface="Arial Black" pitchFamily="34" charset="0"/>
            </a:endParaRPr>
          </a:p>
        </p:txBody>
      </p:sp>
      <p:sp>
        <p:nvSpPr>
          <p:cNvPr id="3" name="Объект 2"/>
          <p:cNvSpPr>
            <a:spLocks noGrp="1"/>
          </p:cNvSpPr>
          <p:nvPr>
            <p:ph idx="1"/>
          </p:nvPr>
        </p:nvSpPr>
        <p:spPr>
          <a:xfrm>
            <a:off x="755576" y="1844824"/>
            <a:ext cx="7560840" cy="4320479"/>
          </a:xfrm>
        </p:spPr>
        <p:txBody>
          <a:bodyPr>
            <a:normAutofit fontScale="85000" lnSpcReduction="10000"/>
          </a:bodyPr>
          <a:lstStyle/>
          <a:p>
            <a:pPr marL="0" indent="0">
              <a:buNone/>
            </a:pPr>
            <a:r>
              <a:rPr lang="ru-RU" dirty="0" smtClean="0">
                <a:latin typeface="Arial Black" pitchFamily="34" charset="0"/>
              </a:rPr>
              <a:t>1. </a:t>
            </a:r>
            <a:r>
              <a:rPr lang="ru-RU" sz="3900" dirty="0" smtClean="0">
                <a:solidFill>
                  <a:srgbClr val="C00000"/>
                </a:solidFill>
                <a:latin typeface="Arial Black" pitchFamily="34" charset="0"/>
              </a:rPr>
              <a:t>ПЛАМЕННЫЙ</a:t>
            </a:r>
          </a:p>
          <a:p>
            <a:pPr marL="0" indent="0">
              <a:buNone/>
            </a:pPr>
            <a:r>
              <a:rPr lang="ru-RU" dirty="0">
                <a:latin typeface="Arial Black" pitchFamily="34" charset="0"/>
              </a:rPr>
              <a:t> </a:t>
            </a:r>
            <a:r>
              <a:rPr lang="ru-RU" dirty="0" smtClean="0">
                <a:latin typeface="Arial Black" pitchFamily="34" charset="0"/>
              </a:rPr>
              <a:t>     ОСВЕЩЕНИЕ БИВУАКА И ПРИГОТОВЛЕНИЕ ПИЩИ</a:t>
            </a:r>
          </a:p>
          <a:p>
            <a:pPr marL="0" indent="0">
              <a:buNone/>
            </a:pPr>
            <a:r>
              <a:rPr lang="ru-RU" dirty="0" smtClean="0">
                <a:latin typeface="Arial Black" pitchFamily="34" charset="0"/>
              </a:rPr>
              <a:t>2. </a:t>
            </a:r>
            <a:r>
              <a:rPr lang="ru-RU" sz="3900" dirty="0" smtClean="0">
                <a:solidFill>
                  <a:srgbClr val="C00000"/>
                </a:solidFill>
                <a:latin typeface="Arial Black" pitchFamily="34" charset="0"/>
              </a:rPr>
              <a:t>ЖАРОВОЙ</a:t>
            </a:r>
          </a:p>
          <a:p>
            <a:pPr marL="0" indent="0">
              <a:buNone/>
            </a:pPr>
            <a:r>
              <a:rPr lang="ru-RU" dirty="0">
                <a:latin typeface="Arial Black" pitchFamily="34" charset="0"/>
              </a:rPr>
              <a:t> </a:t>
            </a:r>
            <a:r>
              <a:rPr lang="ru-RU" dirty="0" smtClean="0">
                <a:latin typeface="Arial Black" pitchFamily="34" charset="0"/>
              </a:rPr>
              <a:t>    ПРИГОТОВЛЕНИЕ ПИЩИ, ОБОГРЕВ, СУШКА ВЕЩЕЙ</a:t>
            </a:r>
          </a:p>
          <a:p>
            <a:pPr marL="0" indent="0">
              <a:buNone/>
            </a:pPr>
            <a:r>
              <a:rPr lang="ru-RU" dirty="0" smtClean="0">
                <a:latin typeface="Arial Black" pitchFamily="34" charset="0"/>
              </a:rPr>
              <a:t>3. </a:t>
            </a:r>
            <a:r>
              <a:rPr lang="ru-RU" sz="3900" dirty="0" smtClean="0">
                <a:solidFill>
                  <a:srgbClr val="C00000"/>
                </a:solidFill>
                <a:latin typeface="Arial Black" pitchFamily="34" charset="0"/>
              </a:rPr>
              <a:t>ДЫМОВОЙ</a:t>
            </a:r>
          </a:p>
          <a:p>
            <a:pPr marL="0" indent="0">
              <a:buNone/>
            </a:pPr>
            <a:r>
              <a:rPr lang="ru-RU" dirty="0">
                <a:latin typeface="Arial Black" pitchFamily="34" charset="0"/>
              </a:rPr>
              <a:t> </a:t>
            </a:r>
            <a:r>
              <a:rPr lang="ru-RU" dirty="0" smtClean="0">
                <a:latin typeface="Arial Black" pitchFamily="34" charset="0"/>
              </a:rPr>
              <a:t>    ПОДАЧА СИГНАЛА, ОТПУГИВАНИЕ КОМАРОВ И МОШКАРЫ</a:t>
            </a:r>
            <a:endParaRPr lang="ru-RU" dirty="0">
              <a:latin typeface="Arial Black" pitchFamily="34" charset="0"/>
            </a:endParaRPr>
          </a:p>
        </p:txBody>
      </p:sp>
    </p:spTree>
    <p:extLst>
      <p:ext uri="{BB962C8B-B14F-4D97-AF65-F5344CB8AC3E}">
        <p14:creationId xmlns:p14="http://schemas.microsoft.com/office/powerpoint/2010/main" val="1149114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712968"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«ПУШКА»</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3131840" y="2996953"/>
            <a:ext cx="3600400" cy="2232248"/>
          </a:xfrm>
        </p:spPr>
        <p:txBody>
          <a:bodyPr/>
          <a:lstStyle/>
          <a:p>
            <a:pPr marL="0" indent="0">
              <a:buNone/>
            </a:pP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242" y="1628800"/>
            <a:ext cx="7097932"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9909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611560" y="1628800"/>
            <a:ext cx="8075240" cy="5112568"/>
          </a:xfrm>
        </p:spPr>
        <p:txBody>
          <a:bodyPr>
            <a:normAutofit lnSpcReduction="10000"/>
          </a:bodyPr>
          <a:lstStyle/>
          <a:p>
            <a:pPr marL="0" indent="0">
              <a:buNone/>
            </a:pPr>
            <a:r>
              <a:rPr lang="ru-RU" b="1" dirty="0"/>
              <a:t>«Пушка» </a:t>
            </a:r>
            <a:r>
              <a:rPr lang="ru-RU" dirty="0"/>
              <a:t>долго горит, поддерживая достаточно большое количество тепла. Для его разведения сначала подготавливают угли, затем возле них размещается толстое полено. На него выкладывается несколько бревен одним концом, таким образом, угли оказываются непосредственно под ними. Они разгораются и длительное время дают хорошее тепло. По мере их сгорания можно заменить на новые.</a:t>
            </a:r>
            <a:br>
              <a:rPr lang="ru-RU" dirty="0"/>
            </a:br>
            <a:endParaRPr lang="ru-RU" dirty="0"/>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«ПУШКА»</a:t>
            </a:r>
            <a:endParaRPr lang="ru-RU" sz="5400" dirty="0"/>
          </a:p>
        </p:txBody>
      </p:sp>
    </p:spTree>
    <p:extLst>
      <p:ext uri="{BB962C8B-B14F-4D97-AF65-F5344CB8AC3E}">
        <p14:creationId xmlns:p14="http://schemas.microsoft.com/office/powerpoint/2010/main" val="625947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24744"/>
            <a:ext cx="8568952"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«ПИРАМИДА»</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940" b="50477"/>
          <a:stretch/>
        </p:blipFill>
        <p:spPr>
          <a:xfrm>
            <a:off x="1112954" y="1556792"/>
            <a:ext cx="6987438" cy="4702277"/>
          </a:xfrm>
        </p:spPr>
      </p:pic>
    </p:spTree>
    <p:extLst>
      <p:ext uri="{BB962C8B-B14F-4D97-AF65-F5344CB8AC3E}">
        <p14:creationId xmlns:p14="http://schemas.microsoft.com/office/powerpoint/2010/main" val="2798308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a:solidFill>
                  <a:srgbClr val="C00000"/>
                </a:solidFill>
                <a:latin typeface="Arial Black" pitchFamily="34" charset="0"/>
              </a:rPr>
              <a:t>«ПИРАМИДА»</a:t>
            </a:r>
            <a:endParaRPr lang="ru-RU" sz="5400" dirty="0"/>
          </a:p>
        </p:txBody>
      </p:sp>
      <p:sp>
        <p:nvSpPr>
          <p:cNvPr id="3" name="Объект 2"/>
          <p:cNvSpPr>
            <a:spLocks noGrp="1"/>
          </p:cNvSpPr>
          <p:nvPr>
            <p:ph idx="1"/>
          </p:nvPr>
        </p:nvSpPr>
        <p:spPr>
          <a:xfrm>
            <a:off x="683568" y="1556792"/>
            <a:ext cx="8003232" cy="5040560"/>
          </a:xfrm>
        </p:spPr>
        <p:txBody>
          <a:bodyPr>
            <a:normAutofit fontScale="85000" lnSpcReduction="10000"/>
          </a:bodyPr>
          <a:lstStyle/>
          <a:p>
            <a:pPr marL="0" indent="0">
              <a:buNone/>
            </a:pPr>
            <a:r>
              <a:rPr lang="ru-RU" b="1" dirty="0"/>
              <a:t>«Пирамиду» </a:t>
            </a:r>
            <a:r>
              <a:rPr lang="ru-RU" dirty="0"/>
              <a:t>можно использовать для ночного обогрева лагеря</a:t>
            </a:r>
            <a:r>
              <a:rPr lang="ru-RU" dirty="0" smtClean="0"/>
              <a:t>.</a:t>
            </a:r>
          </a:p>
          <a:p>
            <a:pPr marL="0" indent="0">
              <a:buNone/>
            </a:pPr>
            <a:r>
              <a:rPr lang="ru-RU" dirty="0" smtClean="0"/>
              <a:t> </a:t>
            </a:r>
            <a:r>
              <a:rPr lang="ru-RU" dirty="0"/>
              <a:t>Для этого используются два толстых бревна, расположенные параллельно друг другу. Поперек них нужно положить еще несколько аналогичных бревен, это буде основа всего костра. Затем нужно найти поленья меньшего размера и положить в такой же последовательности сверху первых, затем сверху кладутся поленья еще меньшего размера, до тех пор, пока верхушка не окажется в веточках и мелком хворосте. При </a:t>
            </a:r>
            <a:r>
              <a:rPr lang="ru-RU" dirty="0" err="1"/>
              <a:t>разгорании</a:t>
            </a:r>
            <a:r>
              <a:rPr lang="ru-RU" dirty="0"/>
              <a:t> костра можно без опасений оставить его на всю ночь.</a:t>
            </a:r>
            <a:br>
              <a:rPr lang="ru-RU" dirty="0"/>
            </a:br>
            <a:endParaRPr lang="ru-RU" dirty="0"/>
          </a:p>
        </p:txBody>
      </p:sp>
    </p:spTree>
    <p:extLst>
      <p:ext uri="{BB962C8B-B14F-4D97-AF65-F5344CB8AC3E}">
        <p14:creationId xmlns:p14="http://schemas.microsoft.com/office/powerpoint/2010/main" val="3849570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7544" y="1268760"/>
            <a:ext cx="8352928" cy="518457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«РЕШЕТКА»</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683568" y="1556792"/>
            <a:ext cx="8003232" cy="5040560"/>
          </a:xfrm>
        </p:spPr>
        <p:txBody>
          <a:bodyPr>
            <a:normAutofit/>
          </a:bodyPr>
          <a:lstStyle/>
          <a:p>
            <a:pPr marL="0" indent="0">
              <a:buNone/>
            </a:pPr>
            <a:r>
              <a:rPr lang="ru-RU" dirty="0"/>
              <a:t/>
            </a:r>
            <a:br>
              <a:rPr lang="ru-RU" dirty="0"/>
            </a:br>
            <a:endParaRPr lang="ru-RU"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636" y="1599997"/>
            <a:ext cx="6696744" cy="456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897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640960" cy="554461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a:solidFill>
                  <a:srgbClr val="C00000"/>
                </a:solidFill>
                <a:latin typeface="Arial Black" pitchFamily="34" charset="0"/>
              </a:rPr>
              <a:t>«РЕШЕТКА»</a:t>
            </a:r>
            <a:endParaRPr lang="ru-RU" sz="5400" dirty="0"/>
          </a:p>
        </p:txBody>
      </p:sp>
      <p:sp>
        <p:nvSpPr>
          <p:cNvPr id="3" name="Объект 2"/>
          <p:cNvSpPr>
            <a:spLocks noGrp="1"/>
          </p:cNvSpPr>
          <p:nvPr>
            <p:ph idx="1"/>
          </p:nvPr>
        </p:nvSpPr>
        <p:spPr>
          <a:xfrm>
            <a:off x="683568" y="1268760"/>
            <a:ext cx="8003232" cy="5544616"/>
          </a:xfrm>
        </p:spPr>
        <p:txBody>
          <a:bodyPr>
            <a:normAutofit fontScale="70000" lnSpcReduction="20000"/>
          </a:bodyPr>
          <a:lstStyle/>
          <a:p>
            <a:pPr marL="0" indent="0">
              <a:buNone/>
            </a:pPr>
            <a:r>
              <a:rPr lang="ru-RU" dirty="0"/>
              <a:t/>
            </a:r>
            <a:br>
              <a:rPr lang="ru-RU" dirty="0"/>
            </a:br>
            <a:r>
              <a:rPr lang="ru-RU" dirty="0"/>
              <a:t> В основании костра такого типа кладутся два толстых сухих бревна, на которые несколькими рядами в виде плотной решетки укладываются дрова все меньшего и меньшего диаметра. Такой костер лучше всего подходит для совместных </a:t>
            </a:r>
            <a:r>
              <a:rPr lang="ru-RU" dirty="0" smtClean="0"/>
              <a:t>мероприятий.</a:t>
            </a:r>
            <a:endParaRPr lang="ru-RU" dirty="0"/>
          </a:p>
          <a:p>
            <a:r>
              <a:rPr lang="ru-RU" dirty="0"/>
              <a:t>Несколько измененный вариант «Решетки» может использоваться для приготовления пищи, обогрева людей, просушивания одежды, обуви и т. п</a:t>
            </a:r>
            <a:r>
              <a:rPr lang="ru-RU" dirty="0" smtClean="0"/>
              <a:t>. Такой </a:t>
            </a:r>
            <a:r>
              <a:rPr lang="ru-RU" dirty="0"/>
              <a:t>костер можно разводить при наличии сухих и сырых дров. Прогорая, сухие дрова высушивают сырые, поэтому костер может гореть довольно долго.</a:t>
            </a:r>
          </a:p>
          <a:p>
            <a:r>
              <a:rPr lang="ru-RU" dirty="0"/>
              <a:t>Костер из трех бревен оборудуется таким образом, что костер «Пирамида» служит как бы его начинкой. Обратите внимание, что нижние два бревна для образования </a:t>
            </a:r>
            <a:r>
              <a:rPr lang="ru-RU" dirty="0" err="1"/>
              <a:t>поддува</a:t>
            </a:r>
            <a:r>
              <a:rPr lang="ru-RU" dirty="0"/>
              <a:t> укладываются на поленьях. На таких же поленьях укладывается сверху и третье бревно. Достоинством этого типа костра является то, что он может гореть два часа и более без дополнительных дров.</a:t>
            </a:r>
          </a:p>
          <a:p>
            <a:pPr marL="0" indent="0">
              <a:buNone/>
            </a:pPr>
            <a:endParaRPr lang="ru-RU" dirty="0"/>
          </a:p>
        </p:txBody>
      </p:sp>
    </p:spTree>
    <p:extLst>
      <p:ext uri="{BB962C8B-B14F-4D97-AF65-F5344CB8AC3E}">
        <p14:creationId xmlns:p14="http://schemas.microsoft.com/office/powerpoint/2010/main" val="408048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a:solidFill>
                  <a:srgbClr val="C00000"/>
                </a:solidFill>
                <a:latin typeface="Arial Black" pitchFamily="34" charset="0"/>
              </a:rPr>
              <a:t>4</a:t>
            </a:r>
            <a:r>
              <a:rPr lang="ru-RU" sz="5400" dirty="0" smtClean="0">
                <a:solidFill>
                  <a:srgbClr val="C00000"/>
                </a:solidFill>
                <a:latin typeface="Arial Black" pitchFamily="34" charset="0"/>
              </a:rPr>
              <a:t> ПРАВИЛА</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683568" y="1556792"/>
            <a:ext cx="8003232" cy="5040560"/>
          </a:xfrm>
        </p:spPr>
        <p:txBody>
          <a:bodyPr>
            <a:normAutofit fontScale="85000" lnSpcReduction="10000"/>
          </a:bodyPr>
          <a:lstStyle/>
          <a:p>
            <a:pPr marL="0" indent="0">
              <a:buNone/>
            </a:pPr>
            <a:r>
              <a:rPr lang="ru-RU" dirty="0"/>
              <a:t/>
            </a:r>
            <a:br>
              <a:rPr lang="ru-RU" dirty="0"/>
            </a:br>
            <a:r>
              <a:rPr lang="ru-RU" dirty="0"/>
              <a:t>1</a:t>
            </a:r>
            <a:r>
              <a:rPr lang="ru-RU" dirty="0" smtClean="0"/>
              <a:t>. Костер </a:t>
            </a:r>
            <a:r>
              <a:rPr lang="ru-RU" dirty="0"/>
              <a:t>необходимо защитить от большого ветра</a:t>
            </a:r>
            <a:r>
              <a:rPr lang="ru-RU" dirty="0" smtClean="0"/>
              <a:t>;</a:t>
            </a:r>
            <a:r>
              <a:rPr lang="ru-RU" dirty="0"/>
              <a:t/>
            </a:r>
            <a:br>
              <a:rPr lang="ru-RU" dirty="0"/>
            </a:br>
            <a:endParaRPr lang="ru-RU" dirty="0"/>
          </a:p>
          <a:p>
            <a:pPr marL="0" indent="0">
              <a:buNone/>
            </a:pPr>
            <a:r>
              <a:rPr lang="ru-RU" dirty="0"/>
              <a:t>2</a:t>
            </a:r>
            <a:r>
              <a:rPr lang="ru-RU" dirty="0" smtClean="0"/>
              <a:t>. </a:t>
            </a:r>
            <a:r>
              <a:rPr lang="ru-RU" dirty="0"/>
              <a:t>К</a:t>
            </a:r>
            <a:r>
              <a:rPr lang="ru-RU" dirty="0" smtClean="0"/>
              <a:t>остру </a:t>
            </a:r>
            <a:r>
              <a:rPr lang="ru-RU" dirty="0"/>
              <a:t>должен быть обеспечен доступ воздуха, иначе он будет плохо гореть и дымить</a:t>
            </a:r>
            <a:r>
              <a:rPr lang="ru-RU" dirty="0" smtClean="0"/>
              <a:t>;</a:t>
            </a:r>
            <a:r>
              <a:rPr lang="ru-RU" dirty="0"/>
              <a:t/>
            </a:r>
            <a:br>
              <a:rPr lang="ru-RU" dirty="0"/>
            </a:br>
            <a:endParaRPr lang="ru-RU" dirty="0"/>
          </a:p>
          <a:p>
            <a:pPr marL="0" indent="0">
              <a:buNone/>
            </a:pPr>
            <a:r>
              <a:rPr lang="ru-RU" dirty="0"/>
              <a:t>3</a:t>
            </a:r>
            <a:r>
              <a:rPr lang="ru-RU" dirty="0" smtClean="0"/>
              <a:t>. </a:t>
            </a:r>
            <a:r>
              <a:rPr lang="ru-RU" dirty="0"/>
              <a:t>Д</a:t>
            </a:r>
            <a:r>
              <a:rPr lang="ru-RU" dirty="0" smtClean="0"/>
              <a:t>ля </a:t>
            </a:r>
            <a:r>
              <a:rPr lang="ru-RU" dirty="0"/>
              <a:t>обогрева лучше разводить широкий костер, а для приготовления пищи – небольшой конусообразный</a:t>
            </a:r>
            <a:r>
              <a:rPr lang="ru-RU" dirty="0" smtClean="0"/>
              <a:t>;</a:t>
            </a:r>
            <a:r>
              <a:rPr lang="ru-RU" dirty="0"/>
              <a:t/>
            </a:r>
            <a:br>
              <a:rPr lang="ru-RU" dirty="0"/>
            </a:br>
            <a:endParaRPr lang="ru-RU" dirty="0"/>
          </a:p>
          <a:p>
            <a:pPr marL="0" indent="0">
              <a:buNone/>
            </a:pPr>
            <a:r>
              <a:rPr lang="ru-RU" dirty="0"/>
              <a:t>4</a:t>
            </a:r>
            <a:r>
              <a:rPr lang="ru-RU" dirty="0" smtClean="0"/>
              <a:t>. </a:t>
            </a:r>
            <a:r>
              <a:rPr lang="ru-RU" dirty="0"/>
              <a:t>Т</a:t>
            </a:r>
            <a:r>
              <a:rPr lang="ru-RU" dirty="0" smtClean="0"/>
              <a:t>епло </a:t>
            </a:r>
            <a:r>
              <a:rPr lang="ru-RU" dirty="0"/>
              <a:t>от костра идет вверх: поэтому постель у костра нужно устраивать выше его пламени.</a:t>
            </a:r>
          </a:p>
          <a:p>
            <a:pPr marL="0" indent="0">
              <a:buNone/>
            </a:pPr>
            <a:endParaRPr lang="ru-RU" dirty="0"/>
          </a:p>
        </p:txBody>
      </p:sp>
    </p:spTree>
    <p:extLst>
      <p:ext uri="{BB962C8B-B14F-4D97-AF65-F5344CB8AC3E}">
        <p14:creationId xmlns:p14="http://schemas.microsoft.com/office/powerpoint/2010/main" val="1740690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484784"/>
            <a:ext cx="8640960" cy="5184576"/>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79512" y="274638"/>
            <a:ext cx="8856984" cy="1143000"/>
          </a:xfrm>
        </p:spPr>
        <p:txBody>
          <a:bodyPr>
            <a:normAutofit fontScale="90000"/>
          </a:bodyPr>
          <a:lstStyle/>
          <a:p>
            <a:r>
              <a:rPr lang="ru-RU" sz="5400" dirty="0" smtClean="0">
                <a:solidFill>
                  <a:srgbClr val="C00000"/>
                </a:solidFill>
                <a:latin typeface="Arial Black" pitchFamily="34" charset="0"/>
              </a:rPr>
              <a:t>ОБУСТРОЙСТВО БИВУАКА</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683568" y="1556792"/>
            <a:ext cx="8003232" cy="5040560"/>
          </a:xfrm>
        </p:spPr>
        <p:txBody>
          <a:bodyPr>
            <a:normAutofit/>
          </a:bodyPr>
          <a:lstStyle/>
          <a:p>
            <a:pPr marL="0" indent="0">
              <a:buNone/>
            </a:pPr>
            <a:r>
              <a:rPr lang="ru-RU" dirty="0"/>
              <a:t/>
            </a:r>
            <a:br>
              <a:rPr lang="ru-RU" dirty="0"/>
            </a:br>
            <a:endParaRPr lang="ru-RU"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24" t="1963" r="10871" b="8629"/>
          <a:stretch/>
        </p:blipFill>
        <p:spPr bwMode="auto">
          <a:xfrm>
            <a:off x="4641371" y="1999895"/>
            <a:ext cx="3935896" cy="386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365104"/>
            <a:ext cx="3916970" cy="193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1621498"/>
            <a:ext cx="1742461" cy="257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115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784976"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ВИДЫ КОСТРОВ</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556792"/>
            <a:ext cx="7848872" cy="4680520"/>
          </a:xfrm>
        </p:spPr>
      </p:pic>
    </p:spTree>
    <p:extLst>
      <p:ext uri="{BB962C8B-B14F-4D97-AF65-F5344CB8AC3E}">
        <p14:creationId xmlns:p14="http://schemas.microsoft.com/office/powerpoint/2010/main" val="3926779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96752"/>
            <a:ext cx="8496944"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a:solidFill>
                  <a:srgbClr val="C00000"/>
                </a:solidFill>
                <a:latin typeface="Arial Black" pitchFamily="34" charset="0"/>
              </a:rPr>
              <a:t>ВИДЫ КОСТРОВ</a:t>
            </a:r>
            <a:endParaRPr lang="ru-RU" sz="5400"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9042" y="1576412"/>
            <a:ext cx="7069932" cy="4713288"/>
          </a:xfrm>
        </p:spPr>
      </p:pic>
    </p:spTree>
    <p:extLst>
      <p:ext uri="{BB962C8B-B14F-4D97-AF65-F5344CB8AC3E}">
        <p14:creationId xmlns:p14="http://schemas.microsoft.com/office/powerpoint/2010/main" val="1312280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7544" y="1412776"/>
            <a:ext cx="8352928" cy="5328592"/>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fontScale="90000"/>
          </a:bodyPr>
          <a:lstStyle/>
          <a:p>
            <a:r>
              <a:rPr lang="ru-RU" sz="5400" dirty="0" smtClean="0">
                <a:solidFill>
                  <a:srgbClr val="C00000"/>
                </a:solidFill>
                <a:latin typeface="Arial Black" pitchFamily="34" charset="0"/>
              </a:rPr>
              <a:t>«ШАЛАШ» (ПИОНЕРСКИЙ)</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2267744" y="2132856"/>
            <a:ext cx="4680520" cy="3384376"/>
          </a:xfrm>
        </p:spPr>
        <p:txBody>
          <a:bodyPr/>
          <a:lstStyle/>
          <a:p>
            <a:pPr marL="0" indent="0">
              <a:buNone/>
            </a:pPr>
            <a:endParaRPr lang="ru-RU"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7" y="1699252"/>
            <a:ext cx="7056784" cy="468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698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251520"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«ШАЛАШ»</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539552" y="1340768"/>
            <a:ext cx="8147248" cy="5517232"/>
          </a:xfrm>
        </p:spPr>
        <p:txBody>
          <a:bodyPr>
            <a:normAutofit fontScale="62500" lnSpcReduction="20000"/>
          </a:bodyPr>
          <a:lstStyle/>
          <a:p>
            <a:pPr marL="0" indent="0">
              <a:buNone/>
            </a:pPr>
            <a:endParaRPr lang="ru-RU" b="1" dirty="0" smtClean="0"/>
          </a:p>
          <a:p>
            <a:pPr marL="0" indent="0">
              <a:buNone/>
            </a:pPr>
            <a:r>
              <a:rPr lang="ru-RU" b="1" dirty="0" smtClean="0"/>
              <a:t>Как </a:t>
            </a:r>
            <a:r>
              <a:rPr lang="ru-RU" b="1" dirty="0"/>
              <a:t>развести</a:t>
            </a:r>
            <a:r>
              <a:rPr lang="ru-RU" b="1" dirty="0" smtClean="0"/>
              <a:t>:</a:t>
            </a:r>
          </a:p>
          <a:p>
            <a:r>
              <a:rPr lang="ru-RU" dirty="0" smtClean="0"/>
              <a:t>Дрова </a:t>
            </a:r>
            <a:r>
              <a:rPr lang="ru-RU" dirty="0"/>
              <a:t>складывают наподобие шалаша или домика. Внизу помещается растопка. Первый ряд костра желательно укладывать из тонких веток, когда они начнут гореть подкладываем дрова большего размера (кладем дрова формируя шалаш). Таким образом, костёр не потухнет. Если складывать костёр сразу из толстых дров, то растопка может потухнуть быстрее, чем загорятся дрова.</a:t>
            </a:r>
          </a:p>
          <a:p>
            <a:pPr marL="0" indent="0">
              <a:buNone/>
            </a:pPr>
            <a:r>
              <a:rPr lang="ru-RU" b="1" dirty="0"/>
              <a:t>Плюсы:</a:t>
            </a:r>
            <a:endParaRPr lang="ru-RU" dirty="0"/>
          </a:p>
          <a:p>
            <a:r>
              <a:rPr lang="ru-RU" dirty="0"/>
              <a:t>Даёт большое и ровное пламя</a:t>
            </a:r>
          </a:p>
          <a:p>
            <a:r>
              <a:rPr lang="ru-RU" dirty="0"/>
              <a:t>Удобен для готовки еды и просушки одежды</a:t>
            </a:r>
          </a:p>
          <a:p>
            <a:r>
              <a:rPr lang="ru-RU" dirty="0"/>
              <a:t>Может использоваться для освещения, так как горит ярко</a:t>
            </a:r>
          </a:p>
          <a:p>
            <a:pPr marL="0" indent="0">
              <a:buNone/>
            </a:pPr>
            <a:r>
              <a:rPr lang="ru-RU" b="1" dirty="0"/>
              <a:t>Минусы:</a:t>
            </a:r>
            <a:endParaRPr lang="ru-RU" dirty="0"/>
          </a:p>
          <a:p>
            <a:r>
              <a:rPr lang="ru-RU" dirty="0"/>
              <a:t>Не пригоден для ночёвки, так как требует частого подкладывания дров в костер и соответственно наличие дежурного.</a:t>
            </a:r>
          </a:p>
          <a:p>
            <a:r>
              <a:rPr lang="ru-RU" dirty="0"/>
              <a:t>Для длительного горения требует много дров.</a:t>
            </a:r>
          </a:p>
          <a:p>
            <a:pPr marL="0" indent="0">
              <a:buNone/>
            </a:pPr>
            <a:endParaRPr lang="ru-RU" dirty="0"/>
          </a:p>
        </p:txBody>
      </p:sp>
    </p:spTree>
    <p:extLst>
      <p:ext uri="{BB962C8B-B14F-4D97-AF65-F5344CB8AC3E}">
        <p14:creationId xmlns:p14="http://schemas.microsoft.com/office/powerpoint/2010/main" val="2219581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196752"/>
            <a:ext cx="8640960" cy="5472608"/>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«ОЧАГ ОХОТНИКА»</a:t>
            </a:r>
            <a:endParaRPr lang="ru-RU" sz="5400" dirty="0">
              <a:solidFill>
                <a:srgbClr val="C00000"/>
              </a:solidFill>
              <a:latin typeface="Arial Black" pitchFamily="34" charset="0"/>
            </a:endParaRPr>
          </a:p>
        </p:txBody>
      </p:sp>
      <p:sp>
        <p:nvSpPr>
          <p:cNvPr id="3" name="Объект 2"/>
          <p:cNvSpPr>
            <a:spLocks noGrp="1"/>
          </p:cNvSpPr>
          <p:nvPr>
            <p:ph idx="1"/>
          </p:nvPr>
        </p:nvSpPr>
        <p:spPr>
          <a:xfrm>
            <a:off x="683568" y="1556792"/>
            <a:ext cx="8003232" cy="5040560"/>
          </a:xfrm>
        </p:spPr>
        <p:txBody>
          <a:bodyPr>
            <a:normAutofit/>
          </a:bodyPr>
          <a:lstStyle/>
          <a:p>
            <a:pPr marL="0" indent="0">
              <a:buNone/>
            </a:pPr>
            <a:r>
              <a:rPr lang="ru-RU" dirty="0"/>
              <a:t/>
            </a:r>
            <a:br>
              <a:rPr lang="ru-RU" dirty="0"/>
            </a:br>
            <a:endParaRPr lang="ru-RU"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16832"/>
            <a:ext cx="7583488" cy="426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147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323528" y="1268760"/>
            <a:ext cx="8568952" cy="5328592"/>
          </a:xfrm>
          <a:prstGeom prst="roundRect">
            <a:avLst/>
          </a:prstGeom>
          <a:solidFill>
            <a:schemeClr val="bg1">
              <a:alpha val="6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5400" dirty="0" smtClean="0">
                <a:solidFill>
                  <a:srgbClr val="C00000"/>
                </a:solidFill>
                <a:latin typeface="Arial Black" pitchFamily="34" charset="0"/>
              </a:rPr>
              <a:t>«КОЛОДЕЦ»</a:t>
            </a:r>
            <a:endParaRPr lang="ru-RU" sz="5400" dirty="0">
              <a:solidFill>
                <a:srgbClr val="C00000"/>
              </a:solidFill>
              <a:latin typeface="Arial Black" pitchFamily="34"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1640" y="1619479"/>
            <a:ext cx="6552728" cy="4651215"/>
          </a:xfrm>
        </p:spPr>
      </p:pic>
    </p:spTree>
    <p:extLst>
      <p:ext uri="{BB962C8B-B14F-4D97-AF65-F5344CB8AC3E}">
        <p14:creationId xmlns:p14="http://schemas.microsoft.com/office/powerpoint/2010/main" val="1471585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217</TotalTime>
  <Words>995</Words>
  <Application>Microsoft Office PowerPoint</Application>
  <PresentationFormat>Экран (4:3)</PresentationFormat>
  <Paragraphs>152</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КОСТРЫ. ИХ ВИДЫ И ПРИМЕНЕНИЕ</vt:lpstr>
      <vt:lpstr>ВИДЫ КОСТРОВ:</vt:lpstr>
      <vt:lpstr>НАЗНАЧЕНИЕ КОСТРОВ:</vt:lpstr>
      <vt:lpstr>ВИДЫ КОСТРОВ</vt:lpstr>
      <vt:lpstr>ВИДЫ КОСТРОВ</vt:lpstr>
      <vt:lpstr>«ШАЛАШ» (ПИОНЕРСКИЙ)</vt:lpstr>
      <vt:lpstr>«ШАЛАШ»</vt:lpstr>
      <vt:lpstr>«ОЧАГ ОХОТНИКА»</vt:lpstr>
      <vt:lpstr>«КОЛОДЕЦ»</vt:lpstr>
      <vt:lpstr>«КОЛОДЕЦ»</vt:lpstr>
      <vt:lpstr>«ЗВЕЗДА»</vt:lpstr>
      <vt:lpstr>«ЗВЕЗДА»</vt:lpstr>
      <vt:lpstr>«ПОЛИНЕЗИЙСКИЙ»</vt:lpstr>
      <vt:lpstr>«ПОЛИНЕЗИЙСКИЙ»</vt:lpstr>
      <vt:lpstr>«ФИНСКАЯ СВЕЧА»</vt:lpstr>
      <vt:lpstr>«ФИНСКАЯ СВЕЧА»</vt:lpstr>
      <vt:lpstr>«ТРАНШЕЯ»</vt:lpstr>
      <vt:lpstr> «ТРАНШЕЯ» </vt:lpstr>
      <vt:lpstr>«ЯМА»</vt:lpstr>
      <vt:lpstr>«ЯМА»</vt:lpstr>
      <vt:lpstr>«НОДЬЯ» В ДВА БРЕВНА</vt:lpstr>
      <vt:lpstr>«НОДЬЯ»</vt:lpstr>
      <vt:lpstr>«НОДЬЯ» В ТРИ БРЕВНА</vt:lpstr>
      <vt:lpstr>«НОДЬЯ»</vt:lpstr>
      <vt:lpstr>«ТАЕЖНЫЙ»</vt:lpstr>
      <vt:lpstr>«ТАЕЖНЫЙ»</vt:lpstr>
      <vt:lpstr>«ТАЕЖНЫЙ»</vt:lpstr>
      <vt:lpstr>«КАМИН»</vt:lpstr>
      <vt:lpstr>«КАМИН»</vt:lpstr>
      <vt:lpstr>«ПУШКА»</vt:lpstr>
      <vt:lpstr>«ПУШКА»</vt:lpstr>
      <vt:lpstr>«ПИРАМИДА»</vt:lpstr>
      <vt:lpstr>«ПИРАМИДА»</vt:lpstr>
      <vt:lpstr>«РЕШЕТКА»</vt:lpstr>
      <vt:lpstr>«РЕШЕТКА»</vt:lpstr>
      <vt:lpstr>4 ПРАВИЛА</vt:lpstr>
      <vt:lpstr>ОБУСТРОЙСТВО БИВУАКА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КОСТРЫ. ИХ ВИДЫ И ПРИМЕНЕНИЕ</dc:title>
  <dc:creator>uzer</dc:creator>
  <cp:lastModifiedBy>Виталий и Мария</cp:lastModifiedBy>
  <cp:revision>21</cp:revision>
  <dcterms:created xsi:type="dcterms:W3CDTF">2020-01-22T22:49:26Z</dcterms:created>
  <dcterms:modified xsi:type="dcterms:W3CDTF">2020-04-05T08:32:27Z</dcterms:modified>
</cp:coreProperties>
</file>