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77" r:id="rId2"/>
    <p:sldId id="290" r:id="rId3"/>
    <p:sldId id="282" r:id="rId4"/>
    <p:sldId id="280" r:id="rId5"/>
    <p:sldId id="291" r:id="rId6"/>
    <p:sldId id="295" r:id="rId7"/>
    <p:sldId id="278" r:id="rId8"/>
    <p:sldId id="284" r:id="rId9"/>
    <p:sldId id="292" r:id="rId10"/>
    <p:sldId id="289" r:id="rId11"/>
    <p:sldId id="304" r:id="rId12"/>
    <p:sldId id="293" r:id="rId13"/>
    <p:sldId id="299" r:id="rId14"/>
    <p:sldId id="298" r:id="rId15"/>
    <p:sldId id="297" r:id="rId16"/>
    <p:sldId id="302" r:id="rId17"/>
    <p:sldId id="301" r:id="rId18"/>
    <p:sldId id="303" r:id="rId19"/>
    <p:sldId id="294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69E00"/>
    <a:srgbClr val="EBF0FE"/>
    <a:srgbClr val="BC1A42"/>
    <a:srgbClr val="6F0F26"/>
    <a:srgbClr val="525A72"/>
    <a:srgbClr val="40465C"/>
    <a:srgbClr val="282C3C"/>
    <a:srgbClr val="282C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116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443EC-AD79-4620-A5B0-91AD82D33BCB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A220B-5CF0-4707-9E80-BA9BA1140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628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712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3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3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994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0084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72462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889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5386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2267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2243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258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478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940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878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85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617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084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811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608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724F-4682-42F5-8EB1-96C3CB519EE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6053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5451-6693-47B8-A52C-151116282A57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927B131C-60D7-4444-9E3F-C0B1023457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389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2852-2988-476B-914D-39A2076E04CA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31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048F-4239-4318-827D-9ACD52851305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536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2F13-ECDB-4ED6-A603-F9D50C2431C2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63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D94C-58FB-4C2D-9F29-B286C82A1446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284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EA2-E6DA-4C34-B7AA-43C6BBD8E721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927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8AA3-A1D6-4DC9-ABD4-59DBAC08EFCE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94104" y="6237312"/>
            <a:ext cx="298376" cy="365125"/>
          </a:xfrm>
          <a:solidFill>
            <a:schemeClr val="bg1"/>
          </a:solidFill>
        </p:spPr>
        <p:txBody>
          <a:bodyPr anchor="b"/>
          <a:lstStyle>
            <a:lvl1pPr algn="ctr">
              <a:defRPr sz="1200">
                <a:solidFill>
                  <a:srgbClr val="282C3C"/>
                </a:solidFill>
              </a:defRPr>
            </a:lvl1pPr>
          </a:lstStyle>
          <a:p>
            <a:fld id="{927B131C-60D7-4444-9E3F-C0B1023457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1542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F0E8C-380A-4215-B09A-06A8BC8A1F40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778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8CDB-F69E-4212-9AB0-CD4BD778AAC1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0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7DB6-8763-4396-968B-199A35001007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975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9149-FF8A-4345-8783-7FA61E7EB855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4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A4EF-DFD9-45E6-8BC6-18C4818167A9}" type="datetime1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131C-60D7-4444-9E3F-C0B102345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63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62242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b="1" dirty="0" smtClean="0">
                <a:latin typeface="Century Gothic" pitchFamily="34" charset="0"/>
                <a:cs typeface="Times New Roman" pitchFamily="18" charset="0"/>
              </a:rPr>
              <a:t>Краснодарское высшее военное училище </a:t>
            </a:r>
          </a:p>
          <a:p>
            <a:pPr algn="ctr" eaLnBrk="0" hangingPunct="0"/>
            <a:r>
              <a:rPr lang="ru-RU" altLang="ru-RU" b="1" dirty="0" smtClean="0">
                <a:latin typeface="Century Gothic" pitchFamily="34" charset="0"/>
                <a:cs typeface="Times New Roman" pitchFamily="18" charset="0"/>
              </a:rPr>
              <a:t>имени генерала армии С.М. Штеменко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971600" y="4005064"/>
            <a:ext cx="7200800" cy="1440160"/>
          </a:xfrm>
          <a:prstGeom prst="rect">
            <a:avLst/>
          </a:prstGeom>
          <a:noFill/>
          <a:ln>
            <a:noFill/>
          </a:ln>
          <a:effectLst>
            <a:outerShdw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rgbClr val="0070C0"/>
                </a:solidFill>
                <a:latin typeface="Century Gothic" pitchFamily="34" charset="0"/>
                <a:cs typeface="Arabic Typesetting" pitchFamily="66" charset="-78"/>
              </a:rPr>
              <a:t>Научная рота Краснодарского высшего военного училища</a:t>
            </a:r>
            <a:endParaRPr lang="ru-RU" sz="3600" b="1" dirty="0">
              <a:solidFill>
                <a:srgbClr val="0070C0"/>
              </a:solidFill>
              <a:latin typeface="Century Gothic" pitchFamily="34" charset="0"/>
              <a:cs typeface="Arabic Typesetting" pitchFamily="66" charset="-78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71600" y="5877272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:\Documents and Settings\user\Рабочий стол\вен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96" y="1475853"/>
            <a:ext cx="1883508" cy="2376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Documents and Settings\user\Рабочий стол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8416"/>
            <a:ext cx="1872455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Documents and Settings\user\Рабочий стол\кан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412776"/>
            <a:ext cx="1872208" cy="2453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Documents and Settings\user\Рабочий стол\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59" y="1454255"/>
            <a:ext cx="1896645" cy="2484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Documents and Settings\user\Рабочий стол\орлы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0424"/>
            <a:ext cx="1717746" cy="2167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57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10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87903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Участие на форумах и конференциях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971600" y="1529409"/>
            <a:ext cx="7200800" cy="482453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Международный военно-техническом форум</a:t>
            </a: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Шесть </a:t>
            </a: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международных и всероссийских научно-практических 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конференций </a:t>
            </a: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и 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семинаров.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marL="0" indent="0" algn="just">
              <a:buClr>
                <a:srgbClr val="D69E00"/>
              </a:buClr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3" y="2884684"/>
            <a:ext cx="3179987" cy="2120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2884684"/>
            <a:ext cx="3181241" cy="21204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2376264" cy="57139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6678" y="2398322"/>
            <a:ext cx="2456892" cy="1637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3" t="9838" r="9838" b="6294"/>
          <a:stretch/>
        </p:blipFill>
        <p:spPr>
          <a:xfrm>
            <a:off x="3491880" y="4107096"/>
            <a:ext cx="2199096" cy="14457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29" y="2067841"/>
            <a:ext cx="2376264" cy="571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37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651" t="11911" r="9997" b="21920"/>
          <a:stretch>
            <a:fillRect/>
          </a:stretch>
        </p:blipFill>
        <p:spPr bwMode="auto">
          <a:xfrm>
            <a:off x="755576" y="2780929"/>
            <a:ext cx="29811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780929"/>
            <a:ext cx="3024336" cy="170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t="9812" b="48402"/>
          <a:stretch>
            <a:fillRect/>
          </a:stretch>
        </p:blipFill>
        <p:spPr bwMode="auto">
          <a:xfrm>
            <a:off x="755576" y="4481022"/>
            <a:ext cx="3024336" cy="168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4509121"/>
            <a:ext cx="3024336" cy="170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11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87903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Участие на форумах и конференциях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7848872" cy="1179511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1450" b="1" dirty="0" smtClean="0">
                <a:solidFill>
                  <a:srgbClr val="0070C0"/>
                </a:solidFill>
                <a:latin typeface="Century Gothic" pitchFamily="34" charset="0"/>
              </a:rPr>
              <a:t>В рамках Всеармейского фестиваля «АРМИЯ РОССИИ - 2015» старший оператор научной роты – ефрейтор Вакуленко И.В. (выпускник </a:t>
            </a:r>
            <a:r>
              <a:rPr lang="ru-RU" sz="1450" b="1" dirty="0" err="1" smtClean="0">
                <a:solidFill>
                  <a:srgbClr val="0070C0"/>
                </a:solidFill>
                <a:latin typeface="Century Gothic" pitchFamily="34" charset="0"/>
              </a:rPr>
              <a:t>КубГТУ</a:t>
            </a:r>
            <a:r>
              <a:rPr lang="ru-RU" sz="1450" b="1" dirty="0" smtClean="0">
                <a:solidFill>
                  <a:srgbClr val="0070C0"/>
                </a:solidFill>
                <a:latin typeface="Century Gothic" pitchFamily="34" charset="0"/>
              </a:rPr>
              <a:t> 2014 года) принял участие в конкурсе «ЦЕНТР УПРАВЛЕНИЯ - 2015» и занял </a:t>
            </a:r>
            <a:r>
              <a:rPr lang="en-US" sz="1450" b="1" dirty="0" smtClean="0">
                <a:solidFill>
                  <a:srgbClr val="0070C0"/>
                </a:solidFill>
                <a:latin typeface="Century Gothic" pitchFamily="34" charset="0"/>
              </a:rPr>
              <a:t>I</a:t>
            </a:r>
            <a:r>
              <a:rPr lang="ru-RU" sz="1450" b="1" dirty="0" smtClean="0">
                <a:solidFill>
                  <a:srgbClr val="0070C0"/>
                </a:solidFill>
                <a:latin typeface="Century Gothic" pitchFamily="34" charset="0"/>
              </a:rPr>
              <a:t> место в номинации «лучшее программное (алгоритмическое) решение»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30796" r="30796"/>
          <a:stretch>
            <a:fillRect/>
          </a:stretch>
        </p:blipFill>
        <p:spPr bwMode="auto">
          <a:xfrm>
            <a:off x="3753540" y="2780929"/>
            <a:ext cx="1636921" cy="239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 t="23385" b="20534"/>
          <a:stretch>
            <a:fillRect/>
          </a:stretch>
        </p:blipFill>
        <p:spPr bwMode="auto">
          <a:xfrm>
            <a:off x="3544808" y="5157193"/>
            <a:ext cx="2054385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237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12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Участие на форумах и конференциях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971600" y="1484784"/>
            <a:ext cx="7200800" cy="439248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Clr>
                <a:srgbClr val="D69E00"/>
              </a:buClr>
              <a:buNone/>
            </a:pPr>
            <a:r>
              <a:rPr lang="ru-RU" sz="2400" b="1" dirty="0" smtClean="0">
                <a:latin typeface="Century Gothic" pitchFamily="34" charset="0"/>
              </a:rPr>
              <a:t>Спланировано </a:t>
            </a:r>
            <a:r>
              <a:rPr lang="ru-RU" sz="2400" b="1" dirty="0">
                <a:latin typeface="Century Gothic" pitchFamily="34" charset="0"/>
              </a:rPr>
              <a:t>участие личного состава научной роты в</a:t>
            </a:r>
            <a:r>
              <a:rPr lang="ru-RU" sz="2400" b="1" dirty="0" smtClean="0">
                <a:latin typeface="Century Gothic" pitchFamily="34" charset="0"/>
              </a:rPr>
              <a:t>:</a:t>
            </a:r>
          </a:p>
          <a:p>
            <a:pPr marL="0" indent="0" algn="just">
              <a:buClr>
                <a:srgbClr val="D69E00"/>
              </a:buClr>
              <a:buNone/>
            </a:pPr>
            <a:endParaRPr lang="ru-RU" sz="2400" b="1" dirty="0">
              <a:latin typeface="Century Gothic" pitchFamily="34" charset="0"/>
            </a:endParaRPr>
          </a:p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800" b="1" dirty="0">
                <a:solidFill>
                  <a:srgbClr val="0070C0"/>
                </a:solidFill>
                <a:latin typeface="Century Gothic" pitchFamily="34" charset="0"/>
              </a:rPr>
              <a:t>«Дне инноваций Министерства обороны - 2015</a:t>
            </a:r>
            <a:r>
              <a:rPr lang="ru-RU" sz="2800" b="1" dirty="0" smtClean="0">
                <a:solidFill>
                  <a:srgbClr val="0070C0"/>
                </a:solidFill>
                <a:latin typeface="Century Gothic" pitchFamily="34" charset="0"/>
              </a:rPr>
              <a:t>»;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800" b="1" dirty="0" smtClean="0">
                <a:solidFill>
                  <a:srgbClr val="0070C0"/>
                </a:solidFill>
                <a:latin typeface="Century Gothic" pitchFamily="34" charset="0"/>
              </a:rPr>
              <a:t>14-м </a:t>
            </a:r>
            <a:r>
              <a:rPr lang="ru-RU" sz="2800" b="1" dirty="0">
                <a:solidFill>
                  <a:srgbClr val="0070C0"/>
                </a:solidFill>
                <a:latin typeface="Century Gothic" pitchFamily="34" charset="0"/>
              </a:rPr>
              <a:t>образовательном форуме «</a:t>
            </a:r>
            <a:r>
              <a:rPr lang="ru-RU" sz="2800" b="1" dirty="0" smtClean="0">
                <a:solidFill>
                  <a:srgbClr val="0070C0"/>
                </a:solidFill>
                <a:latin typeface="Century Gothic" pitchFamily="34" charset="0"/>
              </a:rPr>
              <a:t>Создай себя сам»;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800" b="1" dirty="0" smtClean="0">
                <a:solidFill>
                  <a:srgbClr val="0070C0"/>
                </a:solidFill>
                <a:latin typeface="Century Gothic" pitchFamily="34" charset="0"/>
              </a:rPr>
              <a:t>Всероссийской научно-технической школе-семинаре «Информационная безопасность – актуальная проблема современности».</a:t>
            </a:r>
            <a:endParaRPr lang="ru-RU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14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13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Условия размещения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73657" y="1542951"/>
            <a:ext cx="3886375" cy="22298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283968" y="3935665"/>
            <a:ext cx="3888008" cy="2229639"/>
          </a:xfrm>
          <a:prstGeom prst="rect">
            <a:avLst/>
          </a:prstGeom>
        </p:spPr>
      </p:pic>
      <p:sp>
        <p:nvSpPr>
          <p:cNvPr id="17" name="Объект 4"/>
          <p:cNvSpPr>
            <a:spLocks noGrp="1"/>
          </p:cNvSpPr>
          <p:nvPr>
            <p:ph idx="1"/>
          </p:nvPr>
        </p:nvSpPr>
        <p:spPr>
          <a:xfrm>
            <a:off x="5290914" y="2124895"/>
            <a:ext cx="2879896" cy="1440160"/>
          </a:xfrm>
        </p:spPr>
        <p:txBody>
          <a:bodyPr>
            <a:noAutofit/>
          </a:bodyPr>
          <a:lstStyle/>
          <a:p>
            <a:pPr marL="0" lvl="0" indent="0">
              <a:buClr>
                <a:srgbClr val="FFCC00"/>
              </a:buClr>
              <a:buNone/>
              <a:tabLst>
                <a:tab pos="712788" algn="l"/>
              </a:tabLs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Спальные помещения личного состава</a:t>
            </a:r>
          </a:p>
          <a:p>
            <a:pPr marL="349250" lvl="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9250" lvl="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Объект 4"/>
          <p:cNvSpPr txBox="1">
            <a:spLocks/>
          </p:cNvSpPr>
          <p:nvPr/>
        </p:nvSpPr>
        <p:spPr>
          <a:xfrm>
            <a:off x="971600" y="4645035"/>
            <a:ext cx="288032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Расположение личного состава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2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14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Условия размещения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9552" y="1700198"/>
            <a:ext cx="3918225" cy="20764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72000" y="1700198"/>
            <a:ext cx="4032448" cy="2076429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>
          <a:xfrm>
            <a:off x="2699792" y="1278444"/>
            <a:ext cx="5022304" cy="421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Расположение личного состава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37041" y="4208064"/>
            <a:ext cx="3920736" cy="2179290"/>
          </a:xfrm>
          <a:prstGeom prst="rect">
            <a:avLst/>
          </a:prstGeom>
        </p:spPr>
      </p:pic>
      <p:sp>
        <p:nvSpPr>
          <p:cNvPr id="16" name="Объект 4"/>
          <p:cNvSpPr txBox="1">
            <a:spLocks/>
          </p:cNvSpPr>
          <p:nvPr/>
        </p:nvSpPr>
        <p:spPr>
          <a:xfrm>
            <a:off x="311106" y="3789040"/>
            <a:ext cx="4146671" cy="39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Комната психологической разгрузки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lum bright="10000" contrast="40000"/>
            <a:extLst/>
          </a:blip>
          <a:stretch>
            <a:fillRect/>
          </a:stretch>
        </p:blipFill>
        <p:spPr>
          <a:xfrm>
            <a:off x="4589813" y="4198381"/>
            <a:ext cx="4014634" cy="2188973"/>
          </a:xfrm>
          <a:prstGeom prst="rect">
            <a:avLst/>
          </a:prstGeom>
          <a:effectLst/>
        </p:spPr>
      </p:pic>
      <p:sp>
        <p:nvSpPr>
          <p:cNvPr id="20" name="Объект 4"/>
          <p:cNvSpPr txBox="1">
            <a:spLocks/>
          </p:cNvSpPr>
          <p:nvPr/>
        </p:nvSpPr>
        <p:spPr>
          <a:xfrm>
            <a:off x="4457778" y="3821148"/>
            <a:ext cx="4290686" cy="359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Комната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для самостоятельной работы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marL="349250" lvl="0" indent="-3429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9250" lvl="0" indent="-3429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7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15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Условия размещения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IMG_2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671956"/>
            <a:ext cx="3888432" cy="2079104"/>
          </a:xfrm>
          <a:prstGeom prst="rect">
            <a:avLst/>
          </a:prstGeom>
        </p:spPr>
      </p:pic>
      <p:pic>
        <p:nvPicPr>
          <p:cNvPr id="11" name="Рисунок 10" descr="DSC_0627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tretch>
            <a:fillRect/>
          </a:stretch>
        </p:blipFill>
        <p:spPr>
          <a:xfrm>
            <a:off x="4576059" y="1674063"/>
            <a:ext cx="4015458" cy="2076997"/>
          </a:xfrm>
          <a:prstGeom prst="rect">
            <a:avLst/>
          </a:prstGeom>
          <a:effectLst/>
        </p:spPr>
      </p:pic>
      <p:sp>
        <p:nvSpPr>
          <p:cNvPr id="13" name="Объект 4"/>
          <p:cNvSpPr txBox="1">
            <a:spLocks/>
          </p:cNvSpPr>
          <p:nvPr/>
        </p:nvSpPr>
        <p:spPr>
          <a:xfrm>
            <a:off x="3284601" y="1245207"/>
            <a:ext cx="2933822" cy="383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Тренажерный зал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5686" y="4264243"/>
            <a:ext cx="3894306" cy="2063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572000" y="4264243"/>
            <a:ext cx="4019517" cy="2067926"/>
          </a:xfrm>
          <a:prstGeom prst="rect">
            <a:avLst/>
          </a:prstGeom>
        </p:spPr>
      </p:pic>
      <p:sp>
        <p:nvSpPr>
          <p:cNvPr id="17" name="Объект 4"/>
          <p:cNvSpPr txBox="1">
            <a:spLocks/>
          </p:cNvSpPr>
          <p:nvPr/>
        </p:nvSpPr>
        <p:spPr>
          <a:xfrm>
            <a:off x="683568" y="3781221"/>
            <a:ext cx="7710730" cy="41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Комната информирования и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досуга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1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16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Распорядок дня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4209356"/>
              </p:ext>
            </p:extLst>
          </p:nvPr>
        </p:nvGraphicFramePr>
        <p:xfrm>
          <a:off x="971599" y="1642923"/>
          <a:ext cx="7200801" cy="4378365"/>
        </p:xfrm>
        <a:graphic>
          <a:graphicData uri="http://schemas.openxmlformats.org/drawingml/2006/table">
            <a:tbl>
              <a:tblPr/>
              <a:tblGrid>
                <a:gridCol w="554731"/>
                <a:gridCol w="1598809"/>
                <a:gridCol w="1230837"/>
                <a:gridCol w="1152128"/>
                <a:gridCol w="864096"/>
                <a:gridCol w="1008112"/>
                <a:gridCol w="792088"/>
              </a:tblGrid>
              <a:tr h="665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п/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Мероприятия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Понедельник–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 пятница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Суббота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Воскресенье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Продолж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(мин.)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73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Подъём младших командиров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5.50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5.50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6.50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73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Подъем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6.00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6.00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Утренняя физическая зарядка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6.10-7.00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6.10-7.00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Заправка постелей, утренний туалет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7.00-7.40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7.00-7.40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7.00-7.40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Утренний осмотр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7.40-8.00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7.40-8.00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7.40-8.00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Завтрак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8.00-8.20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8.00-8.20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8.00-8.20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Информирование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8.20-8.50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8.20-8.50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73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Развод для убытия к научным руководителям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8.50-9.00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07990" marR="35997" marT="35998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18"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9.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Научная работа (учебные занятия)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1-2 час.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9.00-10.30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10.45-12.15</a:t>
                      </a:r>
                    </a:p>
                  </a:txBody>
                  <a:tcPr marL="107990" marR="35997" marT="359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90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7990" marR="35997" marT="35998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0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3-4 час.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9.00-10.30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10.45-12.15</a:t>
                      </a:r>
                    </a:p>
                  </a:txBody>
                  <a:tcPr marL="107990" marR="35997" marT="359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52" marR="21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52" marR="21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107990" marR="35997" marT="35998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5-6 час.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9.00-10.30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10.45-12.15</a:t>
                      </a:r>
                    </a:p>
                  </a:txBody>
                  <a:tcPr marL="107990" marR="35997" marT="359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0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52" marR="21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4935" marR="114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90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7990" marR="35997" marT="35998" marB="0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9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Чистка обуви, мытье рук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14.00-14.10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14.00-14.10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14.00-14.10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005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17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Распорядок дня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8895027"/>
              </p:ext>
            </p:extLst>
          </p:nvPr>
        </p:nvGraphicFramePr>
        <p:xfrm>
          <a:off x="971600" y="1484784"/>
          <a:ext cx="7200800" cy="4806406"/>
        </p:xfrm>
        <a:graphic>
          <a:graphicData uri="http://schemas.openxmlformats.org/drawingml/2006/table">
            <a:tbl>
              <a:tblPr/>
              <a:tblGrid>
                <a:gridCol w="554730"/>
                <a:gridCol w="1598809"/>
                <a:gridCol w="1230837"/>
                <a:gridCol w="1152128"/>
                <a:gridCol w="864096"/>
                <a:gridCol w="1008112"/>
                <a:gridCol w="792088"/>
              </a:tblGrid>
              <a:tr h="32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Обед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14.10-14.40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14.10-14.40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 14.10-14.40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Отдых (сон), время для личных потребностей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14.40-15.10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14.40-15.10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14.40-15.10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8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Развод на самостоятельную подготовку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15.10-15.20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07990" marR="35997" marT="35998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23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Научная работа (самостоятельная подготовка)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15.20-16.20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16.30-17.30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107990" marR="35997" marT="35998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107990" marR="35997" marT="359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3732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Спортивно-массовая работа 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17.40-18.30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Воспитательная и культурно-досуговая работа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18.00-18.50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7990" marR="35997" marT="35998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Чистка обуви, мытье рук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18.50-19.10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18.50-19.10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18.50-19.10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Ужин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19.10-19.30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19.10-19.30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19.10-19.30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Время для личных потребностей, просмотр информационных телепередач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19.30-21.00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19.30-22.00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19.30-21.00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90/150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19.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Вечерняя прогулка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21.00-21.15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22.00-22.15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Вечерняя поверка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21.20-21.35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22.20-22.35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21.20-21.35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Вечерний туалет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21.35-22.00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22.35-23.00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21.35-22.00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7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22.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Отбой</a:t>
                      </a: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22.00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23.00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22.00</a:t>
                      </a:r>
                    </a:p>
                  </a:txBody>
                  <a:tcPr marL="107990" marR="35997" marT="359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07990" marR="35997" marT="3599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626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18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Перспективы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11560" y="3861047"/>
            <a:ext cx="7848872" cy="241897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70C0"/>
                </a:solidFill>
                <a:latin typeface="Century Gothic" pitchFamily="34" charset="0"/>
              </a:rPr>
              <a:t>после прохождения военной службы по призыву продолжительностью 12 месяцев получение первого офицерского звания – «лейтенант» с денежным довольствием не менее 45000 рублей в месяц (13 тарифный разряд) и предоставлением жилого помещения с учетом состава семьи;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70C0"/>
                </a:solidFill>
                <a:latin typeface="Century Gothic" pitchFamily="34" charset="0"/>
              </a:rPr>
              <a:t>написание и защита диссертационной работы;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70C0"/>
                </a:solidFill>
                <a:latin typeface="Century Gothic" pitchFamily="34" charset="0"/>
              </a:rPr>
              <a:t>продолжение научной деятельности в Вооруженных Силах Российской Федерации.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5" t="2538" r="7135" b="2333"/>
          <a:stretch/>
        </p:blipFill>
        <p:spPr>
          <a:xfrm>
            <a:off x="3426539" y="1700808"/>
            <a:ext cx="2448272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5" t="3375" r="1700" b="2112"/>
          <a:stretch/>
        </p:blipFill>
        <p:spPr>
          <a:xfrm>
            <a:off x="5874811" y="1700808"/>
            <a:ext cx="2448272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54" t="-243" r="6775" b="243"/>
          <a:stretch/>
        </p:blipFill>
        <p:spPr>
          <a:xfrm>
            <a:off x="683568" y="1698355"/>
            <a:ext cx="2745829" cy="2021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5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19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7305" y="63894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Контактная информация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5536561"/>
              </p:ext>
            </p:extLst>
          </p:nvPr>
        </p:nvGraphicFramePr>
        <p:xfrm>
          <a:off x="827584" y="2348880"/>
          <a:ext cx="7704856" cy="4155956"/>
        </p:xfrm>
        <a:graphic>
          <a:graphicData uri="http://schemas.openxmlformats.org/drawingml/2006/table">
            <a:tbl>
              <a:tblPr/>
              <a:tblGrid>
                <a:gridCol w="1224136"/>
                <a:gridCol w="6480720"/>
              </a:tblGrid>
              <a:tr h="914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Times New Roman" pitchFamily="18" charset="0"/>
                      </a:endParaRPr>
                    </a:p>
                  </a:txBody>
                  <a:tcPr marL="36286" marR="36286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Командир роты (научной) – старший научный сотрудник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капитан Диченко Сергей Александрович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Тел: +7 (961) 858 88 66, </a:t>
                      </a:r>
                      <a:r>
                        <a:rPr lang="en-US" sz="1400" b="1" u="none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dichenko.sa@yandex.ru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marL="180000" marR="180000" marT="108003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286" marR="36286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Командир 1 взвода (научного) – младший научный сотрудник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тарший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 лейтенант Лавриненко Антон Викторович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Тел: +7 (918) 429 22 83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</a:txBody>
                  <a:tcPr marL="180000" marR="180000" marT="108003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2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286" marR="36286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Командир 2 взвода (научного) – младший научный сотрудник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тарший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 лейтенант Новиков Павел Аркадьевич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Тел: +7 (928) 040 70 93</a:t>
                      </a:r>
                    </a:p>
                  </a:txBody>
                  <a:tcPr marL="180000" marR="180000" marT="108003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9610" t="32396" r="2976" b="1458"/>
          <a:stretch/>
        </p:blipFill>
        <p:spPr>
          <a:xfrm>
            <a:off x="683568" y="4941168"/>
            <a:ext cx="1224136" cy="14401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941" t="27500"/>
          <a:stretch/>
        </p:blipFill>
        <p:spPr>
          <a:xfrm>
            <a:off x="611560" y="2060849"/>
            <a:ext cx="1296144" cy="14401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674175" y="3501008"/>
            <a:ext cx="1233528" cy="14401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11560" y="1412776"/>
            <a:ext cx="7848872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Начальник научно-исследовательского центра КВВУ</a:t>
            </a:r>
            <a:r>
              <a:rPr lang="en-US" sz="14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itchFamily="18" charset="0"/>
              </a:rPr>
              <a:t>полковник Мирошниченко Евгений Леонидович Тел: +7 (928) 333 55 99</a:t>
            </a:r>
            <a:r>
              <a:rPr lang="en-US" sz="1400" b="1" dirty="0" smtClean="0">
                <a:latin typeface="Century Gothic" panose="020B0502020202020204" pitchFamily="34" charset="0"/>
                <a:cs typeface="Times New Roman" pitchFamily="18" charset="0"/>
              </a:rPr>
              <a:t>, mirash_mel@mail.ru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0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836712"/>
            <a:ext cx="7200800" cy="72008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127000" dist="38100" dir="7740000" algn="t" rotWithShape="0">
                    <a:prstClr val="black">
                      <a:alpha val="78000"/>
                    </a:prstClr>
                  </a:outerShdw>
                </a:effectLst>
              </a:rPr>
              <a:t>Научная рота Краснодарского высшего военного училища</a:t>
            </a:r>
            <a:endParaRPr lang="ru-RU" sz="2000" b="1" dirty="0">
              <a:effectLst>
                <a:outerShdw blurRad="127000" dist="38100" dir="7740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2564904"/>
            <a:ext cx="3528392" cy="24482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Развития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совершенствования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средств специальной связи, оценки и повышения эффективности защиты государственной тайны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44008" y="2564904"/>
            <a:ext cx="3528392" cy="24482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Развития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совершенствования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методов и средств защиты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информации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700808"/>
            <a:ext cx="3528392" cy="72008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127000" dist="38100" dir="7740000" algn="t" rotWithShape="0">
                    <a:prstClr val="black">
                      <a:alpha val="78000"/>
                    </a:prstClr>
                  </a:outerShdw>
                </a:effectLst>
              </a:rPr>
              <a:t>1 </a:t>
            </a:r>
            <a:r>
              <a:rPr lang="ru-RU" sz="2000" b="1" dirty="0" smtClean="0">
                <a:effectLst>
                  <a:outerShdw blurRad="127000" dist="38100" dir="7740000" algn="t" rotWithShape="0">
                    <a:prstClr val="black">
                      <a:alpha val="78000"/>
                    </a:prstClr>
                  </a:outerShdw>
                </a:effectLst>
              </a:rPr>
              <a:t>взвод (30 чел.)</a:t>
            </a:r>
            <a:endParaRPr lang="ru-RU" sz="2000" b="1" dirty="0">
              <a:effectLst>
                <a:outerShdw blurRad="127000" dist="38100" dir="7740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4008" y="1700808"/>
            <a:ext cx="3528392" cy="72008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127000" dist="38100" dir="7740000" algn="t" rotWithShape="0">
                    <a:prstClr val="black">
                      <a:alpha val="78000"/>
                    </a:prstClr>
                  </a:outerShdw>
                </a:effectLst>
              </a:rPr>
              <a:t>2 </a:t>
            </a:r>
            <a:r>
              <a:rPr lang="ru-RU" sz="2000" b="1" dirty="0" smtClean="0">
                <a:effectLst>
                  <a:outerShdw blurRad="127000" dist="38100" dir="7740000" algn="t" rotWithShape="0">
                    <a:prstClr val="black">
                      <a:alpha val="78000"/>
                    </a:prstClr>
                  </a:outerShdw>
                </a:effectLst>
              </a:rPr>
              <a:t>взвод (30 чел.)</a:t>
            </a:r>
            <a:endParaRPr lang="ru-RU" sz="2000" b="1" dirty="0">
              <a:effectLst>
                <a:outerShdw blurRad="127000" dist="38100" dir="7740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2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8718" y="5201816"/>
            <a:ext cx="7213682" cy="62225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В 2016 году планируется развертывание еще двух взводов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1686030" y="3933056"/>
            <a:ext cx="5760640" cy="1270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0070C0"/>
                </a:solidFill>
                <a:latin typeface="Century Gothic" pitchFamily="34" charset="0"/>
                <a:cs typeface="Arabic Typesetting" pitchFamily="66" charset="-78"/>
              </a:rPr>
              <a:t>Спасибо за внимание!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611459" y="1052736"/>
            <a:ext cx="1896892" cy="2525920"/>
            <a:chOff x="3611459" y="1412776"/>
            <a:chExt cx="1896892" cy="2525920"/>
          </a:xfrm>
        </p:grpSpPr>
        <p:pic>
          <p:nvPicPr>
            <p:cNvPr id="19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475853"/>
              <a:ext cx="1883508" cy="23769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418416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7" y="1412776"/>
              <a:ext cx="1872208" cy="24539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459" y="1454255"/>
              <a:ext cx="1896645" cy="2484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490424"/>
              <a:ext cx="1717746" cy="21677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800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61196" y="274645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01622" y="3690842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673630" y="3853669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3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AutoShape 18"/>
          <p:cNvCxnSpPr>
            <a:cxnSpLocks noChangeShapeType="1"/>
          </p:cNvCxnSpPr>
          <p:nvPr/>
        </p:nvCxnSpPr>
        <p:spPr bwMode="auto">
          <a:xfrm>
            <a:off x="6546879" y="2422976"/>
            <a:ext cx="0" cy="611187"/>
          </a:xfrm>
          <a:prstGeom prst="straightConnector1">
            <a:avLst/>
          </a:prstGeom>
          <a:ln>
            <a:headE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AutoShape 18"/>
          <p:cNvCxnSpPr>
            <a:cxnSpLocks noChangeShapeType="1"/>
          </p:cNvCxnSpPr>
          <p:nvPr/>
        </p:nvCxnSpPr>
        <p:spPr bwMode="auto">
          <a:xfrm>
            <a:off x="4710142" y="2422976"/>
            <a:ext cx="0" cy="928687"/>
          </a:xfrm>
          <a:prstGeom prst="straightConnector1">
            <a:avLst/>
          </a:prstGeom>
          <a:ln>
            <a:headE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AutoShape 18"/>
          <p:cNvCxnSpPr>
            <a:cxnSpLocks noChangeShapeType="1"/>
          </p:cNvCxnSpPr>
          <p:nvPr/>
        </p:nvCxnSpPr>
        <p:spPr bwMode="auto">
          <a:xfrm rot="16200000" flipH="1">
            <a:off x="5710722" y="2971584"/>
            <a:ext cx="3510831" cy="467342"/>
          </a:xfrm>
          <a:prstGeom prst="bentConnector3">
            <a:avLst>
              <a:gd name="adj1" fmla="val 175"/>
            </a:avLst>
          </a:prstGeom>
          <a:ln>
            <a:headE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AutoShape 26"/>
          <p:cNvCxnSpPr>
            <a:cxnSpLocks noChangeShapeType="1"/>
          </p:cNvCxnSpPr>
          <p:nvPr/>
        </p:nvCxnSpPr>
        <p:spPr bwMode="auto">
          <a:xfrm rot="5400000">
            <a:off x="157666" y="2841331"/>
            <a:ext cx="3519425" cy="736441"/>
          </a:xfrm>
          <a:prstGeom prst="bentConnector3">
            <a:avLst>
              <a:gd name="adj1" fmla="val 296"/>
            </a:avLst>
          </a:prstGeom>
          <a:ln>
            <a:headE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198636" y="1052736"/>
            <a:ext cx="2314046" cy="124046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взвод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и совершенствования средств специальной связи, оценки и повышения эффективности защиты государственной тайны </a:t>
            </a:r>
          </a:p>
          <a:p>
            <a:pPr algn="ctr">
              <a:spcAft>
                <a:spcPts val="0"/>
              </a:spcAft>
              <a:defRPr/>
            </a:pP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958826" y="1052736"/>
            <a:ext cx="2405316" cy="124592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взвод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и совершенствования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методов и средств защиты информации</a:t>
            </a:r>
          </a:p>
          <a:p>
            <a:pPr algn="ctr">
              <a:spcAft>
                <a:spcPts val="0"/>
              </a:spcAft>
              <a:defRPr/>
            </a:pP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746258" y="3033956"/>
            <a:ext cx="1833323" cy="146633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факультет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entury Gothic" panose="020B0502020202020204" pitchFamily="34" charset="0"/>
              </a:rPr>
              <a:t>(криптографической защиты информации и режима секретности</a:t>
            </a:r>
            <a:r>
              <a:rPr lang="ru-RU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05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5732352" y="3033956"/>
            <a:ext cx="1836725" cy="146633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endParaRPr lang="ru-RU" sz="1200" b="1" dirty="0">
              <a:solidFill>
                <a:schemeClr val="bg1"/>
              </a:solidFill>
              <a:latin typeface="+mj-lt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2 факультет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+mj-lt"/>
              </a:rPr>
              <a:t>(технической защиты и обеспечения безопасности информации)</a:t>
            </a:r>
          </a:p>
          <a:p>
            <a:pPr algn="ctr">
              <a:spcAft>
                <a:spcPts val="0"/>
              </a:spcAft>
              <a:defRPr/>
            </a:pPr>
            <a:endParaRPr lang="ru-RU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3836103" y="3350903"/>
            <a:ext cx="1649651" cy="114938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2 кафедра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тактико-специальной подготовки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(и организации ЗГТ)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1442509" y="4977858"/>
            <a:ext cx="6454031" cy="733166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Научно-исследовательский центр</a:t>
            </a:r>
          </a:p>
        </p:txBody>
      </p:sp>
      <p:cxnSp>
        <p:nvCxnSpPr>
          <p:cNvPr id="44" name="AutoShape 18"/>
          <p:cNvCxnSpPr>
            <a:cxnSpLocks noChangeShapeType="1"/>
          </p:cNvCxnSpPr>
          <p:nvPr/>
        </p:nvCxnSpPr>
        <p:spPr bwMode="auto">
          <a:xfrm>
            <a:off x="4530754" y="4501013"/>
            <a:ext cx="0" cy="23336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AutoShape 18"/>
          <p:cNvCxnSpPr>
            <a:cxnSpLocks noChangeShapeType="1"/>
          </p:cNvCxnSpPr>
          <p:nvPr/>
        </p:nvCxnSpPr>
        <p:spPr bwMode="auto">
          <a:xfrm>
            <a:off x="2370167" y="4501013"/>
            <a:ext cx="0" cy="23336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AutoShape 18"/>
          <p:cNvCxnSpPr>
            <a:cxnSpLocks noChangeShapeType="1"/>
          </p:cNvCxnSpPr>
          <p:nvPr/>
        </p:nvCxnSpPr>
        <p:spPr bwMode="auto">
          <a:xfrm>
            <a:off x="1549158" y="2416537"/>
            <a:ext cx="6150651" cy="1"/>
          </a:xfrm>
          <a:prstGeom prst="straightConnector1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2653126" y="4518332"/>
            <a:ext cx="9141" cy="4589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686714" y="4518332"/>
            <a:ext cx="9141" cy="4589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98088" y="4501741"/>
            <a:ext cx="9141" cy="4589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AutoShape 18"/>
          <p:cNvCxnSpPr>
            <a:cxnSpLocks noChangeShapeType="1"/>
          </p:cNvCxnSpPr>
          <p:nvPr/>
        </p:nvCxnSpPr>
        <p:spPr bwMode="auto">
          <a:xfrm>
            <a:off x="2653126" y="2416537"/>
            <a:ext cx="0" cy="611187"/>
          </a:xfrm>
          <a:prstGeom prst="straightConnector1">
            <a:avLst/>
          </a:prstGeom>
          <a:ln>
            <a:headE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33542" y="2545213"/>
            <a:ext cx="6454775" cy="276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spc="-100" dirty="0">
                <a:latin typeface="Century Gothic" panose="020B0502020202020204" pitchFamily="34" charset="0"/>
                <a:cs typeface="Arial" charset="0"/>
              </a:rPr>
              <a:t>Ведение научной деятельности во взаимодействии с </a:t>
            </a:r>
            <a:r>
              <a:rPr lang="ru-RU" sz="1200" b="1" spc="-100" dirty="0" smtClean="0">
                <a:latin typeface="Century Gothic" panose="020B0502020202020204" pitchFamily="34" charset="0"/>
                <a:cs typeface="Arial" charset="0"/>
              </a:rPr>
              <a:t>НИЦ, факультетами</a:t>
            </a:r>
            <a:r>
              <a:rPr lang="ru-RU" sz="1200" b="1" spc="-100" dirty="0">
                <a:latin typeface="Century Gothic" panose="020B0502020202020204" pitchFamily="34" charset="0"/>
                <a:cs typeface="Arial" charset="0"/>
              </a:rPr>
              <a:t>, кафедрами</a:t>
            </a:r>
          </a:p>
        </p:txBody>
      </p:sp>
      <p:cxnSp>
        <p:nvCxnSpPr>
          <p:cNvPr id="47" name="AutoShape 18"/>
          <p:cNvCxnSpPr>
            <a:cxnSpLocks noChangeShapeType="1"/>
          </p:cNvCxnSpPr>
          <p:nvPr/>
        </p:nvCxnSpPr>
        <p:spPr bwMode="auto">
          <a:xfrm>
            <a:off x="1539986" y="4730478"/>
            <a:ext cx="5147881" cy="728"/>
          </a:xfrm>
          <a:prstGeom prst="straightConnector1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AutoShape 18"/>
          <p:cNvCxnSpPr>
            <a:cxnSpLocks noChangeShapeType="1"/>
          </p:cNvCxnSpPr>
          <p:nvPr/>
        </p:nvCxnSpPr>
        <p:spPr bwMode="auto">
          <a:xfrm>
            <a:off x="6687867" y="4497115"/>
            <a:ext cx="0" cy="25068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192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14357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4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592076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Отбор кандидатов для комплектования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научной роты</a:t>
            </a:r>
          </a:p>
        </p:txBody>
      </p: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3" cy="56766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D69E00"/>
              </a:buClr>
              <a:buNone/>
            </a:pP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Отбор кандидатов </a:t>
            </a:r>
            <a:r>
              <a:rPr lang="ru-RU" sz="2400" b="1" dirty="0" smtClean="0">
                <a:solidFill>
                  <a:srgbClr val="0070C0"/>
                </a:solidFill>
                <a:latin typeface="Century Gothic" pitchFamily="34" charset="0"/>
              </a:rPr>
              <a:t>осуществляется:</a:t>
            </a:r>
            <a:endParaRPr lang="ru-RU" sz="1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9511" y="2688659"/>
            <a:ext cx="3240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Москвы;</a:t>
            </a:r>
            <a:endParaRPr 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Санкт-Петербурга;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Екатеринбурга;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Новосибирска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Омска;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Томска;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Самары;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Ульяновска;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Краснодара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Ростова-на-Дону;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Таганрога;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Ставрополя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3616" y="1929050"/>
            <a:ext cx="3744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В 2014-2015 годах в 24 ВУЗах 12 городов: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1747" y="1929026"/>
            <a:ext cx="4824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В 2015-2016 годах в </a:t>
            </a: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43 </a:t>
            </a: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ВУЗах           </a:t>
            </a: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22 городов: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84803" y="2667811"/>
            <a:ext cx="3240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Москвы;</a:t>
            </a:r>
            <a:endParaRPr 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Санкт-Петербурга;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Екатеринбурга;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Новосибирска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Омска;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Томска;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Самары;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Ульяновска;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Нижнего             Новгорода;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Саратова;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Волгограда;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20095" y="2636935"/>
            <a:ext cx="32403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Казани;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Перми</a:t>
            </a:r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Воронежа;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Красноярска;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Иркутска;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Хабаровска;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Владивостока;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Уфы;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Белгорода;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Барнаула;</a:t>
            </a: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Пятигорска.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58775" indent="-358775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5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5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0170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Производственно-техническое и </a:t>
            </a:r>
            <a:b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научное сотрудничество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945216" y="1628800"/>
            <a:ext cx="7200800" cy="439248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ФГАОУ ВПО «Южный федеральный университет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ФГБОУ ВПО «Донской государственной технический университет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ФГБОУ ВПО «Самарский государственный университет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ФГБОУ ВПО «Кубанский государственный технологический университет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МОУ «Институт инженерной физики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ОАО «Краснодарский ЗИП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ОАО «</a:t>
            </a:r>
            <a:r>
              <a:rPr lang="ru-RU" sz="2000" b="1" dirty="0" err="1">
                <a:solidFill>
                  <a:srgbClr val="0070C0"/>
                </a:solidFill>
                <a:latin typeface="Century Gothic" pitchFamily="34" charset="0"/>
              </a:rPr>
              <a:t>Электроавтоматика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Краснодарский университет МВД 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РФ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ЗАО «Научно-производственная компания «Мера</a:t>
            </a: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029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6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01705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Научно-техническая база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6" y="1605570"/>
            <a:ext cx="2054338" cy="13919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2"/>
          <p:cNvPicPr/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22" y="1520123"/>
            <a:ext cx="2880320" cy="147744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1"/>
          <p:cNvPicPr/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55" y="1431588"/>
            <a:ext cx="1797050" cy="182626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2"/>
          <p:cNvPicPr/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80" y="4705394"/>
            <a:ext cx="4177977" cy="14573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" name="Picture 2"/>
          <p:cNvPicPr/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6" y="4656613"/>
            <a:ext cx="2563713" cy="147744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2"/>
          <p:cNvPicPr/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24" y="3091147"/>
            <a:ext cx="2280031" cy="151162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8" name="Picture 2"/>
          <p:cNvPicPr/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17" y="3191053"/>
            <a:ext cx="3084130" cy="15824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9" name="Picture 2"/>
          <p:cNvPicPr/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58" y="3518496"/>
            <a:ext cx="1916329" cy="120816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16448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7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4" y="3429000"/>
            <a:ext cx="3650627" cy="242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4" y="855183"/>
            <a:ext cx="3650627" cy="2429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24" y="3429000"/>
            <a:ext cx="3613162" cy="24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34" y="870941"/>
            <a:ext cx="3626952" cy="2414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35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8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31568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Результаты научной деятельности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971600" y="1523517"/>
            <a:ext cx="7200800" cy="100811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None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разработаны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latin typeface="Century Gothic" pitchFamily="34" charset="0"/>
              </a:rPr>
              <a:t>2 макетных образца устройства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, </a:t>
            </a: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представленные на международном военно-техническом форуме </a:t>
            </a:r>
            <a:r>
              <a:rPr lang="ru-RU" sz="2000" b="1" dirty="0">
                <a:latin typeface="Century Gothic" pitchFamily="34" charset="0"/>
              </a:rPr>
              <a:t>«Армия-2015</a:t>
            </a:r>
            <a:r>
              <a:rPr lang="ru-RU" sz="2000" b="1" dirty="0" smtClean="0">
                <a:latin typeface="Century Gothic" pitchFamily="34" charset="0"/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50" t="19" r="-655" b="-19"/>
          <a:stretch/>
        </p:blipFill>
        <p:spPr>
          <a:xfrm>
            <a:off x="827584" y="3069447"/>
            <a:ext cx="3600400" cy="2623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1" r="4834"/>
          <a:stretch/>
        </p:blipFill>
        <p:spPr>
          <a:xfrm>
            <a:off x="4716016" y="3069447"/>
            <a:ext cx="3600400" cy="262310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057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D:\Учебная литература\Баданин\01Рацпредложения\Свидетельства\АСПИС\Печёнки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350676"/>
            <a:ext cx="1028046" cy="13744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11000" endPos="35000" dir="5400000" sy="-100000" algn="bl" rotWithShape="0"/>
          </a:effectLst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971600" y="1292656"/>
            <a:ext cx="7200800" cy="516068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получено </a:t>
            </a: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удостоверений на рационализаторские предложения – </a:t>
            </a:r>
            <a:r>
              <a:rPr lang="ru-RU" sz="2000" b="1" dirty="0" smtClean="0">
                <a:latin typeface="Century Gothic" pitchFamily="34" charset="0"/>
              </a:rPr>
              <a:t>14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опубликовано научных статей – </a:t>
            </a:r>
            <a:r>
              <a:rPr lang="ru-RU" sz="2000" b="1" dirty="0" smtClean="0">
                <a:latin typeface="Century Gothic" pitchFamily="34" charset="0"/>
              </a:rPr>
              <a:t>32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подготовлено рукописей научных статей – </a:t>
            </a:r>
            <a:r>
              <a:rPr lang="ru-RU" sz="2000" b="1" dirty="0" smtClean="0">
                <a:latin typeface="Century Gothic" pitchFamily="34" charset="0"/>
              </a:rPr>
              <a:t>34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издано учебных пособий – </a:t>
            </a:r>
            <a:r>
              <a:rPr lang="ru-RU" sz="2000" b="1" dirty="0" smtClean="0">
                <a:latin typeface="Century Gothic" pitchFamily="34" charset="0"/>
              </a:rPr>
              <a:t>1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marL="0" indent="0" algn="just">
              <a:buClr>
                <a:srgbClr val="D69E00"/>
              </a:buClr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marL="0" indent="0" algn="just">
              <a:buClr>
                <a:srgbClr val="D69E00"/>
              </a:buClr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Подано </a:t>
            </a: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заявок:</a:t>
            </a: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для получения патента на изобретение – </a:t>
            </a:r>
            <a:r>
              <a:rPr lang="ru-RU" sz="2000" b="1" dirty="0">
                <a:latin typeface="Century Gothic" pitchFamily="34" charset="0"/>
              </a:rPr>
              <a:t>1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на регистрацию программ для ЭВМ – </a:t>
            </a:r>
            <a:r>
              <a:rPr lang="ru-RU" sz="2000" b="1" dirty="0" smtClean="0">
                <a:latin typeface="Century Gothic" pitchFamily="34" charset="0"/>
              </a:rPr>
              <a:t>42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r>
              <a:rPr lang="ru-RU" sz="2000" b="1" dirty="0">
                <a:solidFill>
                  <a:srgbClr val="0070C0"/>
                </a:solidFill>
                <a:latin typeface="Century Gothic" pitchFamily="34" charset="0"/>
              </a:rPr>
              <a:t>на регистрацию баз данных – </a:t>
            </a:r>
            <a:r>
              <a:rPr lang="ru-RU" sz="2000" b="1" dirty="0" smtClean="0">
                <a:latin typeface="Century Gothic" pitchFamily="34" charset="0"/>
              </a:rPr>
              <a:t>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</p:txBody>
      </p:sp>
      <p:pic>
        <p:nvPicPr>
          <p:cNvPr id="8" name="Picture 2" descr="D:\Учебная литература\Баданин\01Рацпредложения\Свидетельства\АСПИС\Бадани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2964" y="3308880"/>
            <a:ext cx="962008" cy="13744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11000" endPos="35000" dir="5400000" sy="-100000" algn="bl" rotWithShape="0"/>
          </a:effectLst>
        </p:spPr>
      </p:pic>
      <p:pic>
        <p:nvPicPr>
          <p:cNvPr id="9" name="Picture 3" descr="D:\Учебная литература\Баданин\01Рацпредложения\Свидетельства\АСПИС\Пасечни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3145" y="3304401"/>
            <a:ext cx="981209" cy="13744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11000" endPos="3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63" y="3304401"/>
            <a:ext cx="1004942" cy="13744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11000" endPos="35000" dir="5400000" sy="-100000" algn="bl" rotWithShape="0"/>
          </a:effectLst>
        </p:spPr>
      </p:pic>
      <p:sp>
        <p:nvSpPr>
          <p:cNvPr id="6" name="Рамка 5"/>
          <p:cNvSpPr/>
          <p:nvPr/>
        </p:nvSpPr>
        <p:spPr>
          <a:xfrm>
            <a:off x="251520" y="260648"/>
            <a:ext cx="8640960" cy="6336704"/>
          </a:xfrm>
          <a:prstGeom prst="frame">
            <a:avLst>
              <a:gd name="adj1" fmla="val 243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61653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5976" y="6328131"/>
            <a:ext cx="432048" cy="365125"/>
          </a:xfrm>
        </p:spPr>
        <p:txBody>
          <a:bodyPr/>
          <a:lstStyle/>
          <a:p>
            <a:pPr algn="ctr"/>
            <a:fld id="{927B131C-60D7-4444-9E3F-C0B102345785}" type="slidenum">
              <a:rPr lang="ru-RU" sz="1600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pPr algn="ctr"/>
              <a:t>9</a:t>
            </a:fld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Результаты научной деятельности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71600" y="1268760"/>
            <a:ext cx="72008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357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941</Words>
  <Application>Microsoft Office PowerPoint</Application>
  <PresentationFormat>Экран (4:3)</PresentationFormat>
  <Paragraphs>338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Отбор кандидатов для комплектования  научной роты</vt:lpstr>
      <vt:lpstr>Производственно-техническое и  научное сотрудничество</vt:lpstr>
      <vt:lpstr>Научно-техническая база</vt:lpstr>
      <vt:lpstr>Слайд 7</vt:lpstr>
      <vt:lpstr>Результаты научной деятельности</vt:lpstr>
      <vt:lpstr>Результаты научной деятельности</vt:lpstr>
      <vt:lpstr>Участие на форумах и конференциях</vt:lpstr>
      <vt:lpstr>Участие на форумах и конференциях</vt:lpstr>
      <vt:lpstr>Участие на форумах и конференциях</vt:lpstr>
      <vt:lpstr>Условия размещения</vt:lpstr>
      <vt:lpstr>Условия размещения</vt:lpstr>
      <vt:lpstr>Условия размещения</vt:lpstr>
      <vt:lpstr>Распорядок дня</vt:lpstr>
      <vt:lpstr>Распорядок дня</vt:lpstr>
      <vt:lpstr>Перспективы</vt:lpstr>
      <vt:lpstr>Контактная информация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научной работе</dc:title>
  <dc:creator>user6</dc:creator>
  <cp:lastModifiedBy>Пользователь</cp:lastModifiedBy>
  <cp:revision>113</cp:revision>
  <dcterms:created xsi:type="dcterms:W3CDTF">2015-05-18T07:42:38Z</dcterms:created>
  <dcterms:modified xsi:type="dcterms:W3CDTF">2015-09-30T12:29:40Z</dcterms:modified>
</cp:coreProperties>
</file>