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1" r:id="rId6"/>
    <p:sldId id="274" r:id="rId7"/>
    <p:sldId id="276" r:id="rId8"/>
    <p:sldId id="278" r:id="rId9"/>
    <p:sldId id="280" r:id="rId10"/>
    <p:sldId id="26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C0"/>
    <a:srgbClr val="0E470D"/>
    <a:srgbClr val="85A551"/>
    <a:srgbClr val="C0DAA6"/>
    <a:srgbClr val="4A206A"/>
    <a:srgbClr val="532476"/>
    <a:srgbClr val="720C0C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7" autoAdjust="0"/>
  </p:normalViewPr>
  <p:slideViewPr>
    <p:cSldViewPr>
      <p:cViewPr varScale="1">
        <p:scale>
          <a:sx n="70" d="100"/>
          <a:sy n="70" d="100"/>
        </p:scale>
        <p:origin x="1386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62CA-C1DA-46FD-BBA9-9327CA124181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83C2-AF78-4576-BB35-0A62EAD46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E03D-B35F-44E6-AEF8-6666F14B1DE8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F61F-4FCD-4B7E-AC2E-57DAE9AA7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6F8A-779D-4152-8CAB-3EC6704A7BA1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4D9E-9F61-4849-877D-5D440241E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5F0C-1181-4D5C-AAFC-12F6FE2CC3CC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553D7-DCE5-4319-962C-D65922C5A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86592-0027-42C4-A7BF-5FA58DACB012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E996-725E-472B-9358-E5404F10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E7C-FD37-4C48-AF5E-84E1D5341954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0946-CEB9-413B-A854-797471935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94E6-8052-40DD-B4B1-DC037AF15125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B92C5-997A-47EF-9236-ECDD36CD6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6D51-A426-4735-BFBA-9074C4E4A374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3BF1-E11C-414B-8896-952CEDA72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9423-12A7-4EFE-8EC2-943694717B46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1D4F-96BF-491F-AD15-7D39C82D8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7756-3522-445B-878C-EB9BCC6EC29D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E97FF-E7D0-4DFE-9CD7-7AAC811D2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983C-B079-4CE1-9FB3-8F656B425DBD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67436-47CC-455A-9B34-3CA3A4CB0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693E97-EB98-4681-A240-62C2D609B9D9}" type="datetimeFigureOut">
              <a:rPr lang="ru-RU"/>
              <a:pPr>
                <a:defRPr/>
              </a:pPr>
              <a:t>07.12.2016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B8677-D29F-4B23-BC10-755982637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hyperlink" Target="http://www.smayli.ru/smile/detia-648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774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hyperlink" Target="http://www.smayli.ru/smile/detia-24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hyperlink" Target="http://www.smayli.ru/smile/detia-22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1844675"/>
            <a:ext cx="7343775" cy="431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(кризис 3-х лет и как с ним справиться?)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51" name="TextBox 12"/>
          <p:cNvSpPr txBox="1">
            <a:spLocks noChangeArrowheads="1"/>
          </p:cNvSpPr>
          <p:nvPr/>
        </p:nvSpPr>
        <p:spPr bwMode="auto">
          <a:xfrm>
            <a:off x="3075535" y="4149725"/>
            <a:ext cx="401424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400" b="1" dirty="0">
                <a:latin typeface="Monotype Corsiva" pitchFamily="66" charset="0"/>
              </a:rPr>
              <a:t>Подготовил:</a:t>
            </a:r>
          </a:p>
          <a:p>
            <a:pPr algn="r"/>
            <a:r>
              <a:rPr lang="ru-RU" sz="2400" b="1" dirty="0">
                <a:latin typeface="Monotype Corsiva" pitchFamily="66" charset="0"/>
              </a:rPr>
              <a:t>педагог-психолог</a:t>
            </a:r>
          </a:p>
          <a:p>
            <a:pPr algn="r"/>
            <a:r>
              <a:rPr lang="ru-RU" sz="2400" b="1" dirty="0" smtClean="0">
                <a:latin typeface="Monotype Corsiva" pitchFamily="66" charset="0"/>
              </a:rPr>
              <a:t>Лучникова Виктория Евгеньевна</a:t>
            </a: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2052" name="Picture 18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365625"/>
            <a:ext cx="2862262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051720" y="476672"/>
            <a:ext cx="6288425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«Знаете ли вы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своего ребенка?»</a:t>
            </a:r>
          </a:p>
        </p:txBody>
      </p:sp>
      <p:pic>
        <p:nvPicPr>
          <p:cNvPr id="2054" name="Picture 4" descr="H:\клипарт\417d36f1712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3591"/>
          <a:stretch>
            <a:fillRect/>
          </a:stretch>
        </p:blipFill>
        <p:spPr bwMode="auto">
          <a:xfrm>
            <a:off x="539750" y="260350"/>
            <a:ext cx="2014538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клипарт\69261035_0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2349500"/>
            <a:ext cx="15113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7381875" y="5121275"/>
            <a:ext cx="8985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5148263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3635375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19337" y="190501"/>
            <a:ext cx="46085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В заключении: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836613"/>
            <a:ext cx="8104188" cy="717119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40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+mn-cs"/>
              </a:rPr>
              <a:t>		</a:t>
            </a:r>
            <a:r>
              <a:rPr lang="ru-RU" sz="2400" b="1" dirty="0">
                <a:latin typeface="Bookman Old Style" pitchFamily="18" charset="0"/>
                <a:cs typeface="+mn-cs"/>
              </a:rPr>
              <a:t>1. Кризис может начаться уже с 2,5 лет, а закончиться в 3,5-4 года</a:t>
            </a:r>
            <a:r>
              <a:rPr lang="ru-RU" sz="2400" dirty="0">
                <a:latin typeface="Bookman Old Style" pitchFamily="18" charset="0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Bookman Old Style" pitchFamily="18" charset="0"/>
                <a:cs typeface="+mn-cs"/>
              </a:rPr>
              <a:t>		2.  </a:t>
            </a: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Постарайтесь выработать правильную линию своего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поведения.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3.  Позвольте малышу быть самостоятельным.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4. 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Единство требований в семье</a:t>
            </a:r>
            <a:endParaRPr lang="ru-RU" sz="2400" b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5.  Помните, что ребенок многие слова и поступки повторяет за Вами, поэтому следите за собой 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           6. </a:t>
            </a:r>
            <a:r>
              <a:rPr lang="ru-RU" sz="2400" b="1" dirty="0">
                <a:solidFill>
                  <a:srgbClr val="EEECE1">
                    <a:lumMod val="10000"/>
                  </a:srgbClr>
                </a:solidFill>
                <a:latin typeface="Bookman Old Style" pitchFamily="18" charset="0"/>
              </a:rPr>
              <a:t>Разговаривайте с </a:t>
            </a:r>
            <a:r>
              <a:rPr lang="ru-RU" sz="2400" b="1" dirty="0" smtClean="0">
                <a:solidFill>
                  <a:srgbClr val="EEECE1">
                    <a:lumMod val="10000"/>
                  </a:srgbClr>
                </a:solidFill>
                <a:latin typeface="Bookman Old Style" pitchFamily="18" charset="0"/>
              </a:rPr>
              <a:t>ребенком, </a:t>
            </a:r>
            <a:r>
              <a:rPr lang="ru-RU" sz="2400" b="1" dirty="0">
                <a:solidFill>
                  <a:srgbClr val="EEECE1">
                    <a:lumMod val="10000"/>
                  </a:srgbClr>
                </a:solidFill>
                <a:latin typeface="Bookman Old Style" pitchFamily="18" charset="0"/>
              </a:rPr>
              <a:t>как с равным, как  с человеком, мнение которого Вам интересно.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EEECE1">
                    <a:lumMod val="10000"/>
                  </a:srgbClr>
                </a:solidFill>
                <a:latin typeface="Bookman Old Style" pitchFamily="18" charset="0"/>
              </a:rPr>
              <a:t>	7</a:t>
            </a:r>
            <a:r>
              <a:rPr lang="ru-RU" sz="2400" b="1" dirty="0" smtClean="0">
                <a:solidFill>
                  <a:srgbClr val="EEECE1">
                    <a:lumMod val="10000"/>
                  </a:srgbClr>
                </a:solidFill>
                <a:latin typeface="Bookman Old Style" pitchFamily="18" charset="0"/>
              </a:rPr>
              <a:t>. </a:t>
            </a:r>
            <a:r>
              <a:rPr lang="ru-RU" sz="2400" b="1" dirty="0">
                <a:solidFill>
                  <a:srgbClr val="EEECE1">
                    <a:lumMod val="10000"/>
                  </a:srgbClr>
                </a:solidFill>
                <a:latin typeface="Bookman Old Style" pitchFamily="18" charset="0"/>
              </a:rPr>
              <a:t>Любите ребенка и показывайте ему, что он Вам дорог даже заплаканный, упрямый, капризный.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EEECE1">
                    <a:lumMod val="10000"/>
                  </a:srgbClr>
                </a:solidFill>
                <a:latin typeface="Monotype Corsiva" pitchFamily="66" charset="0"/>
              </a:rPr>
              <a:t>                           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chemeClr val="bg2">
                  <a:lumMod val="10000"/>
                </a:schemeClr>
              </a:solidFill>
              <a:latin typeface="Bookman Old Style" pitchFamily="18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bg2">
                  <a:lumMod val="10000"/>
                </a:schemeClr>
              </a:solidFill>
              <a:latin typeface="Bookman Old Style" pitchFamily="18" charset="0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6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31000"/>
              </a:srgbClr>
            </a:gs>
            <a:gs pos="45000">
              <a:srgbClr val="FF7A00"/>
            </a:gs>
            <a:gs pos="70000">
              <a:srgbClr val="FF4F4F"/>
            </a:gs>
            <a:gs pos="100000">
              <a:srgbClr val="720C0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Особенности </a:t>
            </a:r>
            <a:b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600" b="1" u="sng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развития ребенка 3 – 4,5 лет</a:t>
            </a:r>
            <a:endParaRPr lang="ru-RU" sz="3600" b="1" u="sng" dirty="0">
              <a:solidFill>
                <a:srgbClr val="004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075" name="Picture 2" descr="C:\Users\Дима\Desktop\Кризис 3-х лет (картинки)\Кризис-3-х-лет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724400"/>
            <a:ext cx="18573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850" y="1341438"/>
            <a:ext cx="8516938" cy="2222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</a:t>
            </a:r>
            <a:r>
              <a:rPr lang="ru-RU" sz="2000" b="1" dirty="0" smtClean="0">
                <a:latin typeface="Bookman Old Style" pitchFamily="18" charset="0"/>
                <a:ea typeface="+mj-ea"/>
                <a:cs typeface="+mj-cs"/>
              </a:rPr>
              <a:t>В физическом </a:t>
            </a:r>
            <a:r>
              <a:rPr lang="ru-RU" sz="2000" b="1" dirty="0" smtClean="0">
                <a:latin typeface="Bookman Old Style" pitchFamily="18" charset="0"/>
                <a:ea typeface="+mj-ea"/>
                <a:cs typeface="+mj-cs"/>
              </a:rPr>
              <a:t>развитии </a:t>
            </a: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– бурный физический рост.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Потребность в движении.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Стремление к самостоятельности.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начинает говорить о себе не в третьем, а в    первом лице.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осознает себя как отдельного человека со своими желаниями и особенностями.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3563888" y="3645024"/>
            <a:ext cx="1224136" cy="1080120"/>
          </a:xfrm>
          <a:prstGeom prst="notchedRightArrow">
            <a:avLst>
              <a:gd name="adj1" fmla="val 38898"/>
              <a:gd name="adj2" fmla="val 45837"/>
            </a:avLst>
          </a:prstGeom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797152"/>
            <a:ext cx="529343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  <a:cs typeface="+mn-cs"/>
              </a:rPr>
              <a:t>КРИЗИС</a:t>
            </a:r>
          </a:p>
        </p:txBody>
      </p:sp>
      <p:pic>
        <p:nvPicPr>
          <p:cNvPr id="3081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 flipH="1">
            <a:off x="468313" y="3703638"/>
            <a:ext cx="13668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Кризис – </a:t>
            </a:r>
            <a:b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важные период в развитии ребенка</a:t>
            </a:r>
            <a:endParaRPr lang="ru-RU" sz="3600" b="1" i="1" u="sng" dirty="0">
              <a:ln w="3175">
                <a:solidFill>
                  <a:schemeClr val="tx1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8341" y="4634558"/>
            <a:ext cx="8424862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400" b="1" dirty="0">
              <a:latin typeface="Monotype Corsiva" pitchFamily="66" charset="0"/>
            </a:endParaRPr>
          </a:p>
          <a:p>
            <a:pPr algn="ctr"/>
            <a:r>
              <a:rPr lang="ru-RU" sz="2400" b="1" u="sng" dirty="0">
                <a:solidFill>
                  <a:srgbClr val="C00000"/>
                </a:solidFill>
                <a:latin typeface="Bookman Old Style" pitchFamily="18" charset="0"/>
              </a:rPr>
              <a:t>Любой кризис  - это внутреннее противоречие</a:t>
            </a:r>
          </a:p>
          <a:p>
            <a:pPr algn="ctr"/>
            <a:r>
              <a:rPr lang="ru-RU" sz="2400" b="1" u="sng" dirty="0">
                <a:solidFill>
                  <a:srgbClr val="C00000"/>
                </a:solidFill>
                <a:latin typeface="Bookman Old Style" pitchFamily="18" charset="0"/>
              </a:rPr>
              <a:t> между  «хочу» и «могу».</a:t>
            </a:r>
            <a:endParaRPr lang="ru-RU" sz="2400" b="1" u="sng" dirty="0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ru-RU" sz="1400" b="1" dirty="0">
                <a:solidFill>
                  <a:srgbClr val="7030A0"/>
                </a:solidFill>
                <a:latin typeface="Bookman Old Style" pitchFamily="18" charset="0"/>
              </a:rPr>
              <a:t>	</a:t>
            </a:r>
          </a:p>
          <a:p>
            <a:endParaRPr lang="ru-RU" sz="1600" b="1" dirty="0">
              <a:latin typeface="Monotype Corsiva" pitchFamily="66" charset="0"/>
            </a:endParaRPr>
          </a:p>
        </p:txBody>
      </p:sp>
      <p:pic>
        <p:nvPicPr>
          <p:cNvPr id="5" name="Picture 4" descr="http://im5-tub.yandex.net/i?id=100397953-15-2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rot="20948554" flipH="1">
            <a:off x="740776" y="1145326"/>
            <a:ext cx="1081468" cy="1474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2708920"/>
            <a:ext cx="2536271" cy="954107"/>
          </a:xfrm>
          <a:prstGeom prst="rect">
            <a:avLst/>
          </a:prstGeom>
          <a:ln>
            <a:solidFill>
              <a:srgbClr val="004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Послушный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ребенок</a:t>
            </a:r>
          </a:p>
        </p:txBody>
      </p:sp>
      <p:sp>
        <p:nvSpPr>
          <p:cNvPr id="7" name="Овал 6"/>
          <p:cNvSpPr/>
          <p:nvPr/>
        </p:nvSpPr>
        <p:spPr>
          <a:xfrm>
            <a:off x="3579019" y="1471910"/>
            <a:ext cx="4536504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раздражительность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4418035" y="2187625"/>
            <a:ext cx="4139952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требовательность</a:t>
            </a:r>
          </a:p>
        </p:txBody>
      </p:sp>
      <p:sp>
        <p:nvSpPr>
          <p:cNvPr id="9" name="Овал 8"/>
          <p:cNvSpPr/>
          <p:nvPr/>
        </p:nvSpPr>
        <p:spPr>
          <a:xfrm>
            <a:off x="5444577" y="2933195"/>
            <a:ext cx="2952328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упрямство</a:t>
            </a:r>
          </a:p>
        </p:txBody>
      </p:sp>
      <p:sp>
        <p:nvSpPr>
          <p:cNvPr id="10" name="Овал 9"/>
          <p:cNvSpPr/>
          <p:nvPr/>
        </p:nvSpPr>
        <p:spPr>
          <a:xfrm>
            <a:off x="6264135" y="3689452"/>
            <a:ext cx="2399068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капризы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16238" y="1773238"/>
            <a:ext cx="576262" cy="1295400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0" idx="3"/>
          </p:cNvCxnSpPr>
          <p:nvPr/>
        </p:nvCxnSpPr>
        <p:spPr>
          <a:xfrm flipV="1">
            <a:off x="2916238" y="2582863"/>
            <a:ext cx="1325562" cy="541337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999948" y="3410615"/>
            <a:ext cx="2376487" cy="252412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916238" y="3751244"/>
            <a:ext cx="3311525" cy="288925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475656" y="188640"/>
            <a:ext cx="5436096" cy="1080120"/>
          </a:xfrm>
          <a:prstGeom prst="horizontalScroll">
            <a:avLst>
              <a:gd name="adj" fmla="val 17449"/>
            </a:avLst>
          </a:prstGeom>
          <a:ln>
            <a:solidFill>
              <a:srgbClr val="004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Негативизм</a:t>
            </a:r>
          </a:p>
        </p:txBody>
      </p:sp>
      <p:sp>
        <p:nvSpPr>
          <p:cNvPr id="5126" name="TextBox 11"/>
          <p:cNvSpPr txBox="1">
            <a:spLocks noChangeArrowheads="1"/>
          </p:cNvSpPr>
          <p:nvPr/>
        </p:nvSpPr>
        <p:spPr bwMode="auto">
          <a:xfrm>
            <a:off x="179512" y="1581421"/>
            <a:ext cx="644343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40C0"/>
                </a:solidFill>
                <a:latin typeface="Comic Sans MS" pitchFamily="66" charset="0"/>
              </a:rPr>
              <a:t>Ребенок поступает вопреки не только  родителям, но порой даже своему собственному желанию. Малыш отказывается выполнять просьбы не потому, что ему не хочется, а только потому, что его об этом попросили.</a:t>
            </a:r>
          </a:p>
        </p:txBody>
      </p:sp>
      <p:pic>
        <p:nvPicPr>
          <p:cNvPr id="5129" name="Picture 2" descr="C:\Users\Дима\Desktop\Кризис 3-х лет (картинки)\i0283.png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t="14795" r="11716" b="5679"/>
          <a:stretch>
            <a:fillRect/>
          </a:stretch>
        </p:blipFill>
        <p:spPr bwMode="auto">
          <a:xfrm>
            <a:off x="6295233" y="501301"/>
            <a:ext cx="2523924" cy="3215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 rot="20181545">
            <a:off x="169704" y="351381"/>
            <a:ext cx="2827928" cy="10539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Упрямство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2500" y="260350"/>
            <a:ext cx="5214938" cy="40318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Когда ребенок упрямится, он настаивает на чем-то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не потому, что ему этого сильно хочется, а потому, что он это потребовал: </a:t>
            </a: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«Я так решил!».</a:t>
            </a:r>
          </a:p>
        </p:txBody>
      </p:sp>
      <p:pic>
        <p:nvPicPr>
          <p:cNvPr id="7172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276286"/>
            <a:ext cx="2308635" cy="2404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 descr="http://im2-tub.yandex.net/i?id=33298495-22-24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5714292" y="4005064"/>
            <a:ext cx="3024335" cy="260878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20181545">
            <a:off x="274184" y="790725"/>
            <a:ext cx="3243785" cy="115104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Капризность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5" y="333375"/>
            <a:ext cx="540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Это действия, которые лишены разумного основания, т.е. «Я так хочу и все!!!»</a:t>
            </a: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2627313" y="1916113"/>
            <a:ext cx="4191000" cy="120967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ПРОЯВЛЕНИЯ КАПРИЗОВ</a:t>
            </a:r>
            <a:endParaRPr lang="ru-RU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95288" y="3933825"/>
            <a:ext cx="3467100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Двигательное перевозбуждение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716463" y="3789363"/>
            <a:ext cx="40211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Недовольство, раздражительность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825875" y="5305425"/>
            <a:ext cx="149225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Плач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4572000" y="3141663"/>
            <a:ext cx="0" cy="2087562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3419475" y="3141663"/>
            <a:ext cx="0" cy="863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5" name="Line 1"/>
          <p:cNvSpPr>
            <a:spLocks noChangeShapeType="1"/>
          </p:cNvSpPr>
          <p:nvPr/>
        </p:nvSpPr>
        <p:spPr bwMode="auto">
          <a:xfrm flipH="1">
            <a:off x="5435600" y="3141663"/>
            <a:ext cx="6350" cy="71913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1761" name="Picture 17" descr="C:\Users\Дима\Desktop\Кризис 3-х лет (картинки)\0001_1881.jpg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 l="11165" t="20424" r="22336"/>
          <a:stretch>
            <a:fillRect/>
          </a:stretch>
        </p:blipFill>
        <p:spPr bwMode="auto">
          <a:xfrm>
            <a:off x="7164288" y="1268760"/>
            <a:ext cx="1368152" cy="2273897"/>
          </a:xfrm>
          <a:prstGeom prst="roundRect">
            <a:avLst>
              <a:gd name="adj" fmla="val 23686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 rot="20524042">
            <a:off x="204696" y="586643"/>
            <a:ext cx="4052922" cy="1535634"/>
          </a:xfrm>
          <a:prstGeom prst="star12">
            <a:avLst>
              <a:gd name="adj" fmla="val 3829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ИСТЕРИКА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4663" y="476250"/>
            <a:ext cx="3981603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200" b="1" dirty="0" smtClean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«Игра на публику».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Наличие зрителей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276475"/>
            <a:ext cx="5972175" cy="2062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Громогласный плач.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Крики.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Битье головой о стену или пол.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Расцарапывание лица.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4551809"/>
            <a:ext cx="7568828" cy="1669018"/>
          </a:xfrm>
          <a:prstGeom prst="roundRect">
            <a:avLst>
              <a:gd name="adj" fmla="val 36200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Возникают в ответ на обиду или неприятное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известие, усиливаются при повышенном внимании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окружающих и могут прекратиться после того,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 это внимание иссякнет.</a:t>
            </a:r>
          </a:p>
        </p:txBody>
      </p:sp>
      <p:pic>
        <p:nvPicPr>
          <p:cNvPr id="33794" name="Picture 2" descr="H:\ДОШКОЛЬНИКИ\КАРТИНКИ К ЗАДАНИЯМ, УПРАЖНЕНИЯМ, ТЕСТАМ\картинки про детей\wwwdet-sadcom_foto_28-150x150.jpg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063337" y="1627015"/>
            <a:ext cx="2613119" cy="2613119"/>
          </a:xfrm>
          <a:prstGeom prst="ellipse">
            <a:avLst/>
          </a:prstGeom>
          <a:solidFill>
            <a:srgbClr val="FFFFFF">
              <a:shade val="85000"/>
            </a:srgbClr>
          </a:solidFill>
          <a:ln w="28575"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84213" y="476250"/>
            <a:ext cx="7848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 algn="ctr"/>
            <a:r>
              <a:rPr lang="ru-RU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 </a:t>
            </a:r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предотвратить </a:t>
            </a:r>
            <a:r>
              <a:rPr lang="ru-RU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приступы </a:t>
            </a:r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истерики </a:t>
            </a:r>
            <a:r>
              <a:rPr lang="ru-RU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у </a:t>
            </a:r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детей</a:t>
            </a:r>
            <a:endParaRPr lang="ru-RU" sz="3600" b="1" i="1" u="sng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indent="266700" algn="ctr"/>
            <a:endParaRPr 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Научитесь предупреждать вспышки.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Переключайте детей на действия.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Назовите ребенку его эмоциональное состояние.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Скажите ребенку правду относительно последствий.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</p:txBody>
      </p:sp>
      <p:pic>
        <p:nvPicPr>
          <p:cNvPr id="14339" name="Picture 2" descr="C:\Users\Дима\Desktop\Кризис 3-х лет (картинки)\psiho3-6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5076825" y="4581525"/>
            <a:ext cx="2867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DAA6">
                <a:alpha val="94000"/>
              </a:srgbClr>
            </a:gs>
            <a:gs pos="50000">
              <a:srgbClr val="85A551">
                <a:alpha val="88000"/>
              </a:srgbClr>
            </a:gs>
            <a:gs pos="100000">
              <a:srgbClr val="0E470D">
                <a:alpha val="79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 rot="20868040">
            <a:off x="332016" y="479436"/>
            <a:ext cx="3351529" cy="1801546"/>
          </a:xfrm>
          <a:prstGeom prst="frame">
            <a:avLst>
              <a:gd name="adj1" fmla="val 11797"/>
            </a:avLst>
          </a:prstGeom>
          <a:ln>
            <a:solidFill>
              <a:schemeClr val="accent4">
                <a:lumMod val="5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Симптом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обесценивания</a:t>
            </a:r>
          </a:p>
        </p:txBody>
      </p:sp>
      <p:pic>
        <p:nvPicPr>
          <p:cNvPr id="16387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3900488"/>
            <a:ext cx="2627784" cy="276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5652120" y="327778"/>
            <a:ext cx="2736304" cy="252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1331640" y="2622327"/>
            <a:ext cx="65527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latin typeface="Comic Sans MS" pitchFamily="66" charset="0"/>
              </a:rPr>
              <a:t>Изменяется отношение ребенка</a:t>
            </a:r>
          </a:p>
          <a:p>
            <a:r>
              <a:rPr lang="ru-RU" sz="2400" b="1" dirty="0">
                <a:latin typeface="Comic Sans MS" pitchFamily="66" charset="0"/>
              </a:rPr>
              <a:t>к любимым вещам и игрушкам</a:t>
            </a:r>
          </a:p>
          <a:p>
            <a:r>
              <a:rPr lang="ru-RU" sz="2400" b="1" dirty="0">
                <a:latin typeface="Comic Sans MS" pitchFamily="66" charset="0"/>
              </a:rPr>
              <a:t>(он может бросать их, ломать) </a:t>
            </a:r>
          </a:p>
          <a:p>
            <a:r>
              <a:rPr lang="ru-RU" sz="2400" b="1" dirty="0">
                <a:latin typeface="Comic Sans MS" pitchFamily="66" charset="0"/>
              </a:rPr>
              <a:t>и к людям (малыш может стукнуть</a:t>
            </a:r>
          </a:p>
          <a:p>
            <a:r>
              <a:rPr lang="ru-RU" sz="2400" b="1" dirty="0">
                <a:latin typeface="Comic Sans MS" pitchFamily="66" charset="0"/>
              </a:rPr>
              <a:t>или обозвать маму грубыми словами).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304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Bookman Old Style</vt:lpstr>
      <vt:lpstr>Calibri</vt:lpstr>
      <vt:lpstr>Comic Sans MS</vt:lpstr>
      <vt:lpstr>Franklin Gothic Demi</vt:lpstr>
      <vt:lpstr>Monotype Corsiva</vt:lpstr>
      <vt:lpstr>Times New Roman</vt:lpstr>
      <vt:lpstr>Wingdings</vt:lpstr>
      <vt:lpstr>Тема Office</vt:lpstr>
      <vt:lpstr>Презентация PowerPoint</vt:lpstr>
      <vt:lpstr>Особенности  развития ребенка 3 – 4,5 лет</vt:lpstr>
      <vt:lpstr>Кризис –  важные период в развитии ребенка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ужас! В доме появился «маленький тиран» - что делать?</dc:title>
  <dc:creator>Psy.5igorsk.RU - Первый психологический портал Пятигорcка</dc:creator>
  <cp:lastModifiedBy>1</cp:lastModifiedBy>
  <cp:revision>112</cp:revision>
  <dcterms:modified xsi:type="dcterms:W3CDTF">2016-12-07T09:10:57Z</dcterms:modified>
</cp:coreProperties>
</file>